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2" r:id="rId5"/>
    <p:sldId id="305" r:id="rId6"/>
    <p:sldId id="307" r:id="rId7"/>
    <p:sldId id="321" r:id="rId8"/>
    <p:sldId id="315" r:id="rId9"/>
    <p:sldId id="316" r:id="rId10"/>
    <p:sldId id="317" r:id="rId11"/>
    <p:sldId id="318" r:id="rId12"/>
    <p:sldId id="319" r:id="rId13"/>
    <p:sldId id="322" r:id="rId14"/>
    <p:sldId id="31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  <a:srgbClr val="007EB4"/>
    <a:srgbClr val="8A8B91"/>
    <a:srgbClr val="63666A"/>
    <a:srgbClr val="84BD00"/>
    <a:srgbClr val="00205B"/>
    <a:srgbClr val="00A7B5"/>
    <a:srgbClr val="6A9700"/>
    <a:srgbClr val="EDEDEE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1"/>
    <p:restoredTop sz="67697"/>
  </p:normalViewPr>
  <p:slideViewPr>
    <p:cSldViewPr snapToGrid="0" snapToObjects="1">
      <p:cViewPr varScale="1">
        <p:scale>
          <a:sx n="81" d="100"/>
          <a:sy n="81" d="100"/>
        </p:scale>
        <p:origin x="203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52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457A75-D76F-1C4A-AB4E-652483B634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BF6DE-C5B3-6040-8077-C4F4060836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3D702-9BDF-5447-8A2C-EE0A5B90D26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67E82-9F51-AF4A-BDD3-BBF64041DD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7A119-237C-9541-AC09-F934D1BE93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5CDB9-910F-9745-96C7-F4BB266C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73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E1A82-4C8C-0046-A97A-7748A4C528E1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EFC92-70AA-F445-B7D4-4D58EB26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 40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76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Sound familiar? Chief Complaint, HPI, Differential Diagnosis, Assessment,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68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85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 your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26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Professionalism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Confidence: does the learner have difficulty showing ownership over their patients?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Accountability: is the learner on time, engaged with rounding, following through on clinical tasks, responsive to feedback?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Interpersonal skills: respectful of colleagues, staff, peers, patients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 of knowledge: does the learner demonstrate gaps in knowledge necessary for their level of training or demonstrate difficulty in management decisions?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Communication: May have difficulty translating thought to clear and concise communication with patients, team members via oral presentations, or consult calls.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reasoning: does the learner struggle to create a differential diagnosis or recognize common illness scripts and utilize available data to strengthen leading differentials?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Organization: may have difficulty prioritizing competing tasks, completing tasks in a timely manner, or approaching administrative tasks in a timely manner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Well-being: does the learner demonstrate varying levels of performance at varying times? Is the learner showing new difficulty meeting program requirements?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Communication --&gt;difficulty formulating questions or getting info on first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Confidence 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difficulty advocating </a:t>
            </a:r>
            <a:r>
              <a:rPr lang="en-US" sz="1200" dirty="0" err="1">
                <a:solidFill>
                  <a:schemeClr val="bg1"/>
                </a:solidFill>
                <a:sym typeface="Wingdings" pitchFamily="2" charset="2"/>
              </a:rPr>
              <a:t>pt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 needs or acuity; great test scores but poor clinical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Clinical reasoning/synthesis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workup is super broad, presentation includes EVERYTHING not just pertinent 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Fund of Knowledge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lower scores, issues in specific area (women’s health)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Accountability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lack of follow up, everyone else’s fault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Well-Being 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Is there something going on outside of work? Illness? Relationship issues? 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Organizational Skills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leaves late, notes completed later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Interpersonal Skills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conflicts with team members on multiple teams, repeated issues with nursing staff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Self-Directed Learning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 asks questions first before trying to figure out the answer for themselves, less familiar with a patient’s management over time than would be expected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Systems </a:t>
            </a:r>
            <a:r>
              <a:rPr lang="en-US" sz="1200" dirty="0" err="1">
                <a:solidFill>
                  <a:schemeClr val="bg1"/>
                </a:solidFill>
              </a:rPr>
              <a:t>Issues</a:t>
            </a:r>
            <a:r>
              <a:rPr lang="en-US" sz="1200" dirty="0" err="1">
                <a:solidFill>
                  <a:schemeClr val="bg1"/>
                </a:solidFill>
                <a:sym typeface="Wingdings" pitchFamily="2" charset="2"/>
              </a:rPr>
              <a:t>learner</a:t>
            </a:r>
            <a:r>
              <a:rPr lang="en-US" sz="1200" dirty="0">
                <a:solidFill>
                  <a:schemeClr val="bg1"/>
                </a:solidFill>
                <a:sym typeface="Wingdings" pitchFamily="2" charset="2"/>
              </a:rPr>
              <a:t> states they have never gotten this feedback before, </a:t>
            </a:r>
            <a:r>
              <a:rPr lang="en-US" dirty="0">
                <a:effectLst/>
                <a:latin typeface="Helvetica" pitchFamily="2" charset="0"/>
              </a:rPr>
              <a:t>Multiple learners have the same performance issue in the same rotation or task area </a:t>
            </a:r>
          </a:p>
          <a:p>
            <a:br>
              <a:rPr lang="en-US" dirty="0">
                <a:effectLst/>
                <a:latin typeface="Helvetica" pitchFamily="2" charset="0"/>
              </a:rPr>
            </a:br>
            <a:endParaRPr lang="en-US" dirty="0">
              <a:effectLst/>
              <a:latin typeface="Helvetica" pitchFamily="2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87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61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Professionalism: confidence, accountability, interpersonal skills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one-on-one with the learner what has specifically felt like a barrier to answering questions, communicating urgency of patient issues to other staff or team members, or with team management: time pressure, performance anxiety?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addressing unprofessional behaviors (punctuality issues, not completing assigned tasks, conflict with staff), ask the learner if they have thoughts about barriers to these issues to elicit reflective learning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discuss your own challenges with accountability in the past and how you have addressed them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Professionalism issues may be a sign of mental health concerns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 of Knowledge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self-directed learning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one clinical question at end of each day, look up one topic and discuss with the team on a specified day of the week in a 5 minute chalk talk 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learner goals at the start of a rotation together: what topic do they want to improve their knowledge on? 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resources for independent learning: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curbsiders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internet book of critical care,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icu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pager, core IM 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Role-play challenging communication with the learner: ask them to describe what they thought went well, what could be improved, then observe the learner doing the same and ask for self-feedback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the components of a strong consult call and have the learner develop the “consult script.” Have the learner reflect on what went well and what can be improved after the consult call.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reasoning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use of mnemonic to generate differential (VINDICATE, VITAMINS)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differential from each component of a chief complaint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with learner to generate pertinent positive/negative questions for each chief complaint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time limit expectations for a task (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long should it take to complete notes, when to prioritize inpatient note-writing)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a plan of how to pre-round emphasizing consistency to increase efficiency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how they keep notes of important tasks: check-boxes, colors differentiating importance of tasks/completed tasks,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Well-being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clear your role as team lead includes being invested in team morale and well-being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EFC92-70AA-F445-B7D4-4D58EB268F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4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91FA305-B7D4-6B4F-B607-57798C1FCC9E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EDA8B1-179A-1843-A6E9-017873C18F45}"/>
              </a:ext>
            </a:extLst>
          </p:cNvPr>
          <p:cNvSpPr/>
          <p:nvPr userDrawn="1"/>
        </p:nvSpPr>
        <p:spPr>
          <a:xfrm>
            <a:off x="0" y="4765041"/>
            <a:ext cx="12192000" cy="2092960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1076960"/>
            <a:ext cx="7654835" cy="294100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lang="en-US" sz="60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5044033"/>
            <a:ext cx="7654835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300" b="1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FA84954-12D9-E046-9722-0C6D198CD414}"/>
              </a:ext>
            </a:extLst>
          </p:cNvPr>
          <p:cNvSpPr txBox="1">
            <a:spLocks/>
          </p:cNvSpPr>
          <p:nvPr userDrawn="1"/>
        </p:nvSpPr>
        <p:spPr>
          <a:xfrm>
            <a:off x="4091510" y="634998"/>
            <a:ext cx="7654835" cy="42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200" b="1" kern="120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0" dirty="0">
                <a:solidFill>
                  <a:srgbClr val="00205B"/>
                </a:solidFill>
              </a:rPr>
              <a:t>Event title/location if applicable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C367EA-F526-B84C-81D7-C1B52EF5C5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645" y="5505909"/>
            <a:ext cx="7654834" cy="42227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Title, Department (if applicable)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1490E3-C595-D249-9E52-3EEAADE559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9169" y="94977"/>
            <a:ext cx="6019800" cy="33083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500">
                <a:solidFill>
                  <a:srgbClr val="0020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Event title/facility/location (if applicable)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535FFB4-787A-6F49-83FD-DA6678389B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1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Chart/Graph Grey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2C3B-39C1-524F-A28F-42E59C5A792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571935"/>
            <a:ext cx="12192000" cy="6286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D39249-6F3C-3343-9DC4-3B0855760134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12FFFEF-D0A1-4445-9CF9-88212F6A8D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5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Points/Boxes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35756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287837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239918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7B80284-3D1C-994B-BF5A-0F4C15FA0D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0103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438C4E60-8BD1-0F4C-8EB0-F3BD796852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31981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08B9942-2142-6E4E-BEFB-6635DC01A6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84673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022152-6B60-564B-BE60-22D66666C8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9438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B6550313-4322-3F44-B323-0F205B0536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31830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5BAF5E5E-6FC2-9C42-974D-F07C97D621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84673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9C76F1-D571-C345-9BD3-1CD2D22A74E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0510B94B-388D-1A4C-83CD-D4A52A1960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91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Point/Box Detail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87837" y="1797996"/>
            <a:ext cx="7568406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EC5A2A-9DCD-7B4F-8294-46B55CEBDCA3}"/>
              </a:ext>
            </a:extLst>
          </p:cNvPr>
          <p:cNvSpPr/>
          <p:nvPr userDrawn="1"/>
        </p:nvSpPr>
        <p:spPr>
          <a:xfrm>
            <a:off x="335756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336F7DF-B06D-224C-8041-70EA80FDB1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0103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03F2D6B-7CC3-584B-81E7-F8AF72D399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9438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F7A43D95-ABC2-DA40-913D-9DBB55B619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53467" y="2032947"/>
            <a:ext cx="7058430" cy="3005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A1710E-73BC-CD44-AAE7-7F18ACBDBD2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D1EF0D81-BD39-3045-9984-7EEEC0D61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6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Points/Boxes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A0D90A8-7613-274F-ADB6-2D837651F61C}"/>
              </a:ext>
            </a:extLst>
          </p:cNvPr>
          <p:cNvSpPr/>
          <p:nvPr userDrawn="1"/>
        </p:nvSpPr>
        <p:spPr>
          <a:xfrm>
            <a:off x="2312377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599405-76E2-EE48-9C8D-5C1B2CE4C37C}"/>
              </a:ext>
            </a:extLst>
          </p:cNvPr>
          <p:cNvSpPr/>
          <p:nvPr userDrawn="1"/>
        </p:nvSpPr>
        <p:spPr>
          <a:xfrm>
            <a:off x="6264458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8711576E-AE9D-CF42-9764-22F71FCF14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6724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BFFEDC0-47E8-424B-BD56-BE25AE305B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08602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BEA4B15C-4225-C141-9419-5CCAB845F8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56059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2C27E808-DBF2-C94F-A284-5DF1675B10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08451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5AAA09-EC01-244E-822A-0A37102BC0E0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1111BA68-67F7-DB45-9D40-41F295AAE2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07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/Thank You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1076960"/>
            <a:ext cx="7654835" cy="294100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lang="en-US" sz="60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Thank you message.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5044033"/>
            <a:ext cx="7654835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300" b="1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FA84954-12D9-E046-9722-0C6D198CD414}"/>
              </a:ext>
            </a:extLst>
          </p:cNvPr>
          <p:cNvSpPr txBox="1">
            <a:spLocks/>
          </p:cNvSpPr>
          <p:nvPr userDrawn="1"/>
        </p:nvSpPr>
        <p:spPr>
          <a:xfrm>
            <a:off x="4091510" y="634998"/>
            <a:ext cx="7654835" cy="42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200" b="1" kern="120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0" dirty="0">
                <a:solidFill>
                  <a:srgbClr val="00205B"/>
                </a:solidFill>
              </a:rPr>
              <a:t>Event title/location if applicable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C367EA-F526-B84C-81D7-C1B52EF5C5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645" y="5505909"/>
            <a:ext cx="7654834" cy="42227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FE5674-F9C6-584C-B42D-BD2489A20572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8065B0FC-B56C-CA4D-B024-BE9F91F11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7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884446"/>
            <a:ext cx="10627417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Today’s Agenda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238" y="2074987"/>
            <a:ext cx="10627417" cy="4510451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3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457200">
              <a:buFont typeface="+mj-lt"/>
              <a:buAutoNum type="arabicPeriod"/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B5BD59-51FD-EB40-BB65-571CB11723BB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ED78696-DAE6-3F46-94C3-566426454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2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rgbClr val="007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3267159"/>
            <a:ext cx="7654835" cy="29410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40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2346578"/>
            <a:ext cx="7654835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800" b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PART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77B75A-3604-734F-95CE-D2A9FC2779BB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69678E0E-B330-FB4C-A4DC-1C11306F7F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3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, Question or Statement">
    <p:bg>
      <p:bgPr>
        <a:solidFill>
          <a:srgbClr val="6366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F10652C-6B8C-9E46-B805-CABAE028D9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67361"/>
            <a:ext cx="12192000" cy="6390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989952"/>
            <a:ext cx="5592355" cy="29410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2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Question, Statement, or Main Point.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(Accompanied by a full frame photo or this color background)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999514-A3FF-C24D-A49E-8F7F2D8F3504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D1A1CB3-B72D-E94F-9EFE-81ADA203B4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9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00A7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1591408"/>
            <a:ext cx="8350209" cy="298467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Quote.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5458608"/>
            <a:ext cx="8350209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000" b="1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57C8D2-0D91-2249-869D-C7E51BCC003C}"/>
              </a:ext>
            </a:extLst>
          </p:cNvPr>
          <p:cNvSpPr txBox="1">
            <a:spLocks/>
          </p:cNvSpPr>
          <p:nvPr userDrawn="1"/>
        </p:nvSpPr>
        <p:spPr>
          <a:xfrm>
            <a:off x="468477" y="759146"/>
            <a:ext cx="7654835" cy="84105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kern="120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14000" dirty="0">
                <a:solidFill>
                  <a:schemeClr val="bg1">
                    <a:alpha val="35000"/>
                  </a:schemeClr>
                </a:solidFill>
              </a:rPr>
              <a:t>“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FEAC9B-71AC-1844-A3E9-400FCBB17360}"/>
              </a:ext>
            </a:extLst>
          </p:cNvPr>
          <p:cNvSpPr txBox="1">
            <a:spLocks/>
          </p:cNvSpPr>
          <p:nvPr userDrawn="1"/>
        </p:nvSpPr>
        <p:spPr>
          <a:xfrm>
            <a:off x="468477" y="4355199"/>
            <a:ext cx="7654835" cy="84105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kern="120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14000" dirty="0">
                <a:solidFill>
                  <a:schemeClr val="bg1">
                    <a:alpha val="35000"/>
                  </a:schemeClr>
                </a:solidFill>
              </a:rPr>
              <a:t>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BFBB2-5873-504A-A7EE-E9A60BF51A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238" y="5892287"/>
            <a:ext cx="8350307" cy="398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Occupation/Attribution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4D375B-F521-E040-A675-E0C93B5D9E2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3CF1FC95-FA09-2D49-9119-A499DB4542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9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91FA305-B7D4-6B4F-B607-57798C1FCC9E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884446"/>
            <a:ext cx="10627417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238" y="2074987"/>
            <a:ext cx="10627417" cy="4510451"/>
          </a:xfrm>
          <a:prstGeom prst="rect">
            <a:avLst/>
          </a:prstGeom>
        </p:spPr>
        <p:txBody>
          <a:bodyPr/>
          <a:lstStyle>
            <a:lvl1pPr>
              <a:defRPr sz="23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679831E-3808-AB41-B084-FFA48DF2D8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5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tensiv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6" y="884446"/>
            <a:ext cx="3621430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239" y="2074987"/>
            <a:ext cx="3621430" cy="45104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Slide Description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A616B52-5374-8B46-B7D2-FC5C59EF48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83180" y="884447"/>
            <a:ext cx="7205173" cy="5700992"/>
          </a:xfrm>
          <a:prstGeom prst="rect">
            <a:avLst/>
          </a:prstGeom>
        </p:spPr>
        <p:txBody>
          <a:bodyPr/>
          <a:lstStyle>
            <a:lvl1pPr>
              <a:defRPr sz="23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EAAAB3-8175-3D46-B06E-5AEA692A24F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0EFDB0E-2682-114A-A9B2-45C4E90175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4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Chart/Graph with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6" y="884446"/>
            <a:ext cx="4024800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Slide/Chart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239" y="2074988"/>
            <a:ext cx="4024800" cy="4431068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3D947-3380-1746-BDC9-09B8575E8D2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061526" y="571935"/>
            <a:ext cx="7130473" cy="628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727BD2-70D3-2140-A695-B737CC474299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8261D945-B142-654A-BAD1-B241D6D91A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8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Chart/Graph White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2C3B-39C1-524F-A28F-42E59C5A792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571935"/>
            <a:ext cx="12192000" cy="6286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EA7349-EA97-444B-8DE0-E14D21A01E21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F4B4DEE-A036-864D-B9F5-A977E97A7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0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4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9" r:id="rId3"/>
    <p:sldLayoutId id="2147483659" r:id="rId4"/>
    <p:sldLayoutId id="2147483660" r:id="rId5"/>
    <p:sldLayoutId id="2147483661" r:id="rId6"/>
    <p:sldLayoutId id="2147483671" r:id="rId7"/>
    <p:sldLayoutId id="2147483664" r:id="rId8"/>
    <p:sldLayoutId id="2147483663" r:id="rId9"/>
    <p:sldLayoutId id="2147483672" r:id="rId10"/>
    <p:sldLayoutId id="2147483666" r:id="rId11"/>
    <p:sldLayoutId id="2147483667" r:id="rId12"/>
    <p:sldLayoutId id="2147483668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B31C-927A-F94D-B836-2D52B192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645" y="1076960"/>
            <a:ext cx="8461935" cy="2941003"/>
          </a:xfrm>
        </p:spPr>
        <p:txBody>
          <a:bodyPr/>
          <a:lstStyle/>
          <a:p>
            <a:r>
              <a:rPr lang="en-US" dirty="0"/>
              <a:t>How to Diagnose the Struggling Learner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FD81B-E063-9343-9E72-89F0FF77C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Miriam Robin, MD &amp; Erin </a:t>
            </a:r>
            <a:r>
              <a:rPr lang="en-US" dirty="0" err="1"/>
              <a:t>Biringen</a:t>
            </a:r>
            <a:r>
              <a:rPr lang="en-US" dirty="0"/>
              <a:t>, MD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663D1-2F9E-874E-8CED-824F947637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Internal Medicine Chief Residents 2024-2025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B14DF-DFA6-8C4B-B44D-934C93B2D2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VADER</a:t>
            </a:r>
          </a:p>
        </p:txBody>
      </p:sp>
    </p:spTree>
    <p:extLst>
      <p:ext uri="{BB962C8B-B14F-4D97-AF65-F5344CB8AC3E}">
        <p14:creationId xmlns:p14="http://schemas.microsoft.com/office/powerpoint/2010/main" val="262410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F770-532D-17E8-4712-527BCC9CE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291" y="2912860"/>
            <a:ext cx="10627417" cy="1032279"/>
          </a:xfrm>
        </p:spPr>
        <p:txBody>
          <a:bodyPr/>
          <a:lstStyle/>
          <a:p>
            <a:pPr algn="ctr"/>
            <a:r>
              <a:rPr lang="en-US" dirty="0"/>
              <a:t>Simulation! </a:t>
            </a:r>
          </a:p>
        </p:txBody>
      </p:sp>
    </p:spTree>
    <p:extLst>
      <p:ext uri="{BB962C8B-B14F-4D97-AF65-F5344CB8AC3E}">
        <p14:creationId xmlns:p14="http://schemas.microsoft.com/office/powerpoint/2010/main" val="1925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FA49-30FF-9B41-81E4-017541158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1BF1B-9DA6-A44D-983D-75177DB4F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Miriam Robin, MD &amp; Erin </a:t>
            </a:r>
            <a:r>
              <a:rPr lang="en-US" dirty="0" err="1"/>
              <a:t>Biringen</a:t>
            </a:r>
            <a:r>
              <a:rPr lang="en-US" dirty="0"/>
              <a:t>, MD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FED02-A8B1-C042-8575-0F8A06F363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410-830-1070		303-261-2146</a:t>
            </a:r>
          </a:p>
        </p:txBody>
      </p:sp>
    </p:spTree>
    <p:extLst>
      <p:ext uri="{BB962C8B-B14F-4D97-AF65-F5344CB8AC3E}">
        <p14:creationId xmlns:p14="http://schemas.microsoft.com/office/powerpoint/2010/main" val="4047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3801E4-1EC3-A345-A052-85CA6C6679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0C45A6-6CE0-BB4F-8EC7-6E2867CF6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645" y="989952"/>
            <a:ext cx="9643965" cy="2941003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THINK ABOUT A TIME YOU STRUGGLED…</a:t>
            </a:r>
            <a:br>
              <a:rPr lang="en-US" sz="5300" dirty="0"/>
            </a:br>
            <a:br>
              <a:rPr lang="en-US" sz="53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- How did you feel?</a:t>
            </a:r>
            <a:br>
              <a:rPr lang="en-US" sz="3600" dirty="0"/>
            </a:br>
            <a:r>
              <a:rPr lang="en-US" sz="3600" dirty="0"/>
              <a:t>- What kind of support did you receive?</a:t>
            </a:r>
            <a:br>
              <a:rPr lang="en-US" sz="3600" dirty="0"/>
            </a:br>
            <a:r>
              <a:rPr lang="en-US" sz="3600" dirty="0"/>
              <a:t>- What went well?</a:t>
            </a:r>
            <a:br>
              <a:rPr lang="en-US" sz="3600" dirty="0"/>
            </a:br>
            <a:r>
              <a:rPr lang="en-US" sz="3600" dirty="0"/>
              <a:t>- What do you wish went differently?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5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76B0-604E-E54E-8DC4-47B440F6AF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would you identify a struggling learner?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EFC9E-7F5F-0F12-462A-FC1007F6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3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4CC0-3238-1C3D-1A7B-E1188957C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646" y="884446"/>
            <a:ext cx="4381864" cy="1032279"/>
          </a:xfrm>
        </p:spPr>
        <p:txBody>
          <a:bodyPr>
            <a:normAutofit/>
          </a:bodyPr>
          <a:lstStyle/>
          <a:p>
            <a:r>
              <a:rPr lang="en-US" dirty="0"/>
              <a:t>Struggling Learner Framework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059357-A539-621E-590A-D40EE7680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808" y="568487"/>
            <a:ext cx="5605162" cy="628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7D606-4C57-F5EB-1534-46A46FE4C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Chief Complaint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7B720-27F6-265B-CDFA-2125E208F1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the specific behavior this learning is struggling with? </a:t>
            </a:r>
          </a:p>
        </p:txBody>
      </p:sp>
    </p:spTree>
    <p:extLst>
      <p:ext uri="{BB962C8B-B14F-4D97-AF65-F5344CB8AC3E}">
        <p14:creationId xmlns:p14="http://schemas.microsoft.com/office/powerpoint/2010/main" val="211032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F4A6-A472-D153-B6F6-39D08F355D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HPI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CD4A5-5084-954D-5BBC-D22784375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did you recognize that this behavior was an issue? </a:t>
            </a:r>
          </a:p>
          <a:p>
            <a:r>
              <a:rPr lang="en-US" dirty="0"/>
              <a:t>Was there feedback from other team members, your own observations? </a:t>
            </a:r>
          </a:p>
          <a:p>
            <a:r>
              <a:rPr lang="en-US" dirty="0"/>
              <a:t>Note there can be bias/emotional response </a:t>
            </a:r>
          </a:p>
          <a:p>
            <a:r>
              <a:rPr lang="en-US" dirty="0"/>
              <a:t>Suggest using the OPQRST method </a:t>
            </a:r>
          </a:p>
        </p:txBody>
      </p:sp>
    </p:spTree>
    <p:extLst>
      <p:ext uri="{BB962C8B-B14F-4D97-AF65-F5344CB8AC3E}">
        <p14:creationId xmlns:p14="http://schemas.microsoft.com/office/powerpoint/2010/main" val="7702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B723-FA2F-BFEA-1F8A-E93D382FC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1C8CA-E683-CFA3-C19D-B6977F27C1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 which domain does the learner need support?</a:t>
            </a:r>
          </a:p>
          <a:p>
            <a:pPr lvl="1"/>
            <a:r>
              <a:rPr lang="en-US" dirty="0"/>
              <a:t>Professionalism </a:t>
            </a:r>
          </a:p>
          <a:p>
            <a:pPr lvl="1"/>
            <a:r>
              <a:rPr lang="en-US" dirty="0"/>
              <a:t>Fund of knowledge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Clinical reasoning </a:t>
            </a:r>
          </a:p>
          <a:p>
            <a:pPr lvl="1"/>
            <a:r>
              <a:rPr lang="en-US" dirty="0"/>
              <a:t>Organizational Skills 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Well-being </a:t>
            </a:r>
            <a:endParaRPr lang="en-US" sz="230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Systems Issues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0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4A24B-E92E-A0D9-447A-D5A10AD96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Assessment includes answering these questions: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1FBBC-316E-8B1D-9BE6-139E37F0BD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Has the learner been receptive to feedback in the past?</a:t>
            </a:r>
          </a:p>
          <a:p>
            <a:r>
              <a:rPr lang="en-US" dirty="0"/>
              <a:t>Does the learner have insight? </a:t>
            </a:r>
          </a:p>
          <a:p>
            <a:r>
              <a:rPr lang="en-US" dirty="0"/>
              <a:t>Is this a recurrent issue? </a:t>
            </a:r>
          </a:p>
          <a:p>
            <a:r>
              <a:rPr lang="en-US" dirty="0"/>
              <a:t>Should additional support such as chief or faculty be involved? </a:t>
            </a:r>
          </a:p>
        </p:txBody>
      </p:sp>
    </p:spTree>
    <p:extLst>
      <p:ext uri="{BB962C8B-B14F-4D97-AF65-F5344CB8AC3E}">
        <p14:creationId xmlns:p14="http://schemas.microsoft.com/office/powerpoint/2010/main" val="315238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5901-189C-4529-E4A1-43C6EB89AC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Plan: actionable ways to address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EF4EB-4485-5507-C1BC-B419DE23BF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Professionalism</a:t>
            </a:r>
          </a:p>
          <a:p>
            <a:r>
              <a:rPr lang="en-US" dirty="0"/>
              <a:t>Fund of knowledge 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Clinical reasoning </a:t>
            </a:r>
          </a:p>
          <a:p>
            <a:r>
              <a:rPr lang="en-US" dirty="0"/>
              <a:t>Organization </a:t>
            </a:r>
          </a:p>
          <a:p>
            <a:r>
              <a:rPr lang="en-US" dirty="0"/>
              <a:t>Well-being </a:t>
            </a:r>
          </a:p>
        </p:txBody>
      </p:sp>
    </p:spTree>
    <p:extLst>
      <p:ext uri="{BB962C8B-B14F-4D97-AF65-F5344CB8AC3E}">
        <p14:creationId xmlns:p14="http://schemas.microsoft.com/office/powerpoint/2010/main" val="1760719744"/>
      </p:ext>
    </p:extLst>
  </p:cSld>
  <p:clrMapOvr>
    <a:masterClrMapping/>
  </p:clrMapOvr>
</p:sld>
</file>

<file path=ppt/theme/theme1.xml><?xml version="1.0" encoding="utf-8"?>
<a:theme xmlns:a="http://schemas.openxmlformats.org/drawingml/2006/main" name="Banner Health Theme">
  <a:themeElements>
    <a:clrScheme name="Banner Health Palette">
      <a:dk1>
        <a:srgbClr val="636669"/>
      </a:dk1>
      <a:lt1>
        <a:srgbClr val="FFFFFF"/>
      </a:lt1>
      <a:dk2>
        <a:srgbClr val="00205B"/>
      </a:dk2>
      <a:lt2>
        <a:srgbClr val="FBF8F2"/>
      </a:lt2>
      <a:accent1>
        <a:srgbClr val="007EB3"/>
      </a:accent1>
      <a:accent2>
        <a:srgbClr val="00A7B5"/>
      </a:accent2>
      <a:accent3>
        <a:srgbClr val="83BD00"/>
      </a:accent3>
      <a:accent4>
        <a:srgbClr val="E87722"/>
      </a:accent4>
      <a:accent5>
        <a:srgbClr val="8DC8E8"/>
      </a:accent5>
      <a:accent6>
        <a:srgbClr val="FFAD00"/>
      </a:accent6>
      <a:hlink>
        <a:srgbClr val="007EB3"/>
      </a:hlink>
      <a:folHlink>
        <a:srgbClr val="007EB3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B2EF21669B949BE1F938866631218" ma:contentTypeVersion="10" ma:contentTypeDescription="Create a new document." ma:contentTypeScope="" ma:versionID="47715268a845c7eddfb6f009f5acfa9c">
  <xsd:schema xmlns:xsd="http://www.w3.org/2001/XMLSchema" xmlns:xs="http://www.w3.org/2001/XMLSchema" xmlns:p="http://schemas.microsoft.com/office/2006/metadata/properties" xmlns:ns2="a52b9556-e071-44e4-b288-3e4dc2a6135f" xmlns:ns3="91c79156-3dff-41ba-bf09-6eaed66cda9b" targetNamespace="http://schemas.microsoft.com/office/2006/metadata/properties" ma:root="true" ma:fieldsID="cdf068449d0ec96eb9aea9b34cb84de7" ns2:_="" ns3:_="">
    <xsd:import namespace="a52b9556-e071-44e4-b288-3e4dc2a6135f"/>
    <xsd:import namespace="91c79156-3dff-41ba-bf09-6eaed66cd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b9556-e071-44e4-b288-3e4dc2a613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9156-3dff-41ba-bf09-6eaed66cd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57985A-6867-4946-8F9C-8C6264A36B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b9556-e071-44e4-b288-3e4dc2a6135f"/>
    <ds:schemaRef ds:uri="91c79156-3dff-41ba-bf09-6eaed66cd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0C125B-E95B-4C7C-B095-A06C3B816970}">
  <ds:schemaRefs>
    <ds:schemaRef ds:uri="http://schemas.microsoft.com/office/infopath/2007/PartnerControls"/>
    <ds:schemaRef ds:uri="91c79156-3dff-41ba-bf09-6eaed66cda9b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a52b9556-e071-44e4-b288-3e4dc2a6135f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1A86B41-C553-47B9-9A5E-70AA543A96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e77fabd-40e5-4335-9d12-298222ec242f}" enabled="1" method="Standard" siteId="{adeadcd2-3aaf-4835-b273-1ebe8a7726f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12354</TotalTime>
  <Words>958</Words>
  <Application>Microsoft Macintosh PowerPoint</Application>
  <PresentationFormat>Widescreen</PresentationFormat>
  <Paragraphs>96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Helvetica</vt:lpstr>
      <vt:lpstr>Verdana</vt:lpstr>
      <vt:lpstr>Banner Health Theme</vt:lpstr>
      <vt:lpstr>How to Diagnose the Struggling Learner</vt:lpstr>
      <vt:lpstr>THINK ABOUT A TIME YOU STRUGGLED…     - How did you feel? - What kind of support did you receive? - What went well? - What do you wish went differently?    </vt:lpstr>
      <vt:lpstr>How would you identify a struggling learner? </vt:lpstr>
      <vt:lpstr>Struggling Learner Framework</vt:lpstr>
      <vt:lpstr>Chief Complaint</vt:lpstr>
      <vt:lpstr>HPI</vt:lpstr>
      <vt:lpstr>Differential Diagnosis</vt:lpstr>
      <vt:lpstr>Assessment includes answering these questions:</vt:lpstr>
      <vt:lpstr>Plan: actionable ways to address challenges</vt:lpstr>
      <vt:lpstr>Simulation!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Tieni, Ben E</dc:creator>
  <cp:lastModifiedBy>Biringen, Erin - (biringen)</cp:lastModifiedBy>
  <cp:revision>102</cp:revision>
  <dcterms:created xsi:type="dcterms:W3CDTF">2019-08-06T23:02:28Z</dcterms:created>
  <dcterms:modified xsi:type="dcterms:W3CDTF">2024-05-30T21:44:08Z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0x010100F91B2EF21669B949BE1F938866631218</vt:lpwstr>
  </property>
</Properties>
</file>