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84" r:id="rId3"/>
    <p:sldId id="304" r:id="rId4"/>
    <p:sldId id="307" r:id="rId5"/>
    <p:sldId id="308" r:id="rId6"/>
    <p:sldId id="309" r:id="rId7"/>
    <p:sldId id="288" r:id="rId8"/>
    <p:sldId id="306" r:id="rId9"/>
    <p:sldId id="289" r:id="rId10"/>
    <p:sldId id="318" r:id="rId11"/>
    <p:sldId id="260" r:id="rId12"/>
    <p:sldId id="286" r:id="rId13"/>
    <p:sldId id="290" r:id="rId14"/>
    <p:sldId id="292" r:id="rId15"/>
    <p:sldId id="319" r:id="rId16"/>
    <p:sldId id="310" r:id="rId17"/>
    <p:sldId id="272" r:id="rId18"/>
    <p:sldId id="276" r:id="rId19"/>
    <p:sldId id="311" r:id="rId20"/>
    <p:sldId id="295" r:id="rId21"/>
    <p:sldId id="264" r:id="rId22"/>
    <p:sldId id="296" r:id="rId23"/>
    <p:sldId id="297" r:id="rId24"/>
    <p:sldId id="320" r:id="rId25"/>
    <p:sldId id="271" r:id="rId26"/>
    <p:sldId id="273" r:id="rId27"/>
    <p:sldId id="312" r:id="rId28"/>
    <p:sldId id="299" r:id="rId29"/>
    <p:sldId id="321" r:id="rId30"/>
    <p:sldId id="313" r:id="rId31"/>
    <p:sldId id="269" r:id="rId32"/>
    <p:sldId id="280" r:id="rId33"/>
    <p:sldId id="287" r:id="rId34"/>
    <p:sldId id="301" r:id="rId35"/>
    <p:sldId id="302" r:id="rId36"/>
    <p:sldId id="323" r:id="rId37"/>
    <p:sldId id="314" r:id="rId38"/>
    <p:sldId id="270" r:id="rId39"/>
    <p:sldId id="305" r:id="rId40"/>
    <p:sldId id="324" r:id="rId41"/>
    <p:sldId id="315" r:id="rId42"/>
    <p:sldId id="291" r:id="rId43"/>
    <p:sldId id="316" r:id="rId44"/>
    <p:sldId id="31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88985"/>
  </p:normalViewPr>
  <p:slideViewPr>
    <p:cSldViewPr snapToGrid="0" snapToObjects="1">
      <p:cViewPr varScale="1">
        <p:scale>
          <a:sx n="115" d="100"/>
          <a:sy n="115" d="100"/>
        </p:scale>
        <p:origin x="1664"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2700D-23A2-1449-ACBF-C64442F478FC}" type="datetimeFigureOut">
              <a:rPr lang="en-US" smtClean="0"/>
              <a:t>10/15/24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C1DF1-3794-FF45-9A8C-ABC5AF3E496D}" type="slidenum">
              <a:rPr lang="en-US" smtClean="0"/>
              <a:t>‹#›</a:t>
            </a:fld>
            <a:endParaRPr lang="en-US"/>
          </a:p>
        </p:txBody>
      </p:sp>
    </p:spTree>
    <p:extLst>
      <p:ext uri="{BB962C8B-B14F-4D97-AF65-F5344CB8AC3E}">
        <p14:creationId xmlns:p14="http://schemas.microsoft.com/office/powerpoint/2010/main" val="226053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ptodate.com/contents/membranous-nephropathy-clinical-manifestations-pathology-and-diagnosis/abstract/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Light micrograph of a normal glomerulus. Key Features: There are only 1 or 2 cells per capillary tuft, the capillary lumens are open, the thickness of the glomerular capillary wall is thin and similar to that of the tubular basement membranes, and the mesangial cells and mesangial matrix are located in the central or stalk regions of the tuft.</a:t>
            </a:r>
          </a:p>
          <a:p>
            <a:r>
              <a:rPr lang="en-US" sz="1200" kern="1200" baseline="0" dirty="0">
                <a:solidFill>
                  <a:schemeClr val="tx1"/>
                </a:solidFill>
                <a:latin typeface="+mn-lt"/>
                <a:ea typeface="+mn-ea"/>
                <a:cs typeface="+mn-cs"/>
              </a:rPr>
              <a:t>Image from </a:t>
            </a:r>
            <a:r>
              <a:rPr lang="en-US" sz="1200" kern="1200" baseline="0" dirty="0" err="1">
                <a:solidFill>
                  <a:schemeClr val="tx1"/>
                </a:solidFill>
                <a:latin typeface="+mn-lt"/>
                <a:ea typeface="+mn-ea"/>
                <a:cs typeface="+mn-cs"/>
              </a:rPr>
              <a:t>UtahMedPath</a:t>
            </a:r>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25</a:t>
            </a:fld>
            <a:endParaRPr lang="en-US"/>
          </a:p>
        </p:txBody>
      </p:sp>
    </p:spTree>
    <p:extLst>
      <p:ext uri="{BB962C8B-B14F-4D97-AF65-F5344CB8AC3E}">
        <p14:creationId xmlns:p14="http://schemas.microsoft.com/office/powerpoint/2010/main" val="3101219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primary MGN, electron-dense deposits on electron microscopy are typically subepithelial and intramembranous. Mesangial deposits are uncommon but can be present [</a:t>
            </a:r>
            <a:r>
              <a:rPr lang="en-US" sz="1200" b="0" i="0" u="sng" kern="1200" dirty="0">
                <a:solidFill>
                  <a:schemeClr val="tx1"/>
                </a:solidFill>
                <a:effectLst/>
                <a:latin typeface="+mn-lt"/>
                <a:ea typeface="+mn-ea"/>
                <a:cs typeface="+mn-cs"/>
                <a:hlinkClick r:id="rId3"/>
              </a:rPr>
              <a:t>5</a:t>
            </a:r>
            <a:r>
              <a:rPr lang="en-US" sz="1200" b="0" i="0" u="none" strike="noStrike" kern="1200" dirty="0">
                <a:solidFill>
                  <a:schemeClr val="tx1"/>
                </a:solidFill>
                <a:effectLst/>
                <a:latin typeface="+mn-lt"/>
                <a:ea typeface="+mn-ea"/>
                <a:cs typeface="+mn-cs"/>
              </a:rPr>
              <a:t>]. Secondary forms of MN are often associated with mesangial and/or subendothelial deposits, which suggest a circulating immune complex. The subepithelial immune deposits in primary MN predominantly stain positive for IgG and C3 by immunofluorescence. The IgG deposits in primary MN are predominantly IgG4, whereas other isotypes have been described in certain causes of secondary MN.</a:t>
            </a:r>
            <a:endParaRPr lang="en-US" dirty="0"/>
          </a:p>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26</a:t>
            </a:fld>
            <a:endParaRPr lang="en-US"/>
          </a:p>
        </p:txBody>
      </p:sp>
    </p:spTree>
    <p:extLst>
      <p:ext uri="{BB962C8B-B14F-4D97-AF65-F5344CB8AC3E}">
        <p14:creationId xmlns:p14="http://schemas.microsoft.com/office/powerpoint/2010/main" val="130855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27</a:t>
            </a:fld>
            <a:endParaRPr lang="en-US"/>
          </a:p>
        </p:txBody>
      </p:sp>
    </p:spTree>
    <p:extLst>
      <p:ext uri="{BB962C8B-B14F-4D97-AF65-F5344CB8AC3E}">
        <p14:creationId xmlns:p14="http://schemas.microsoft.com/office/powerpoint/2010/main" val="1689178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32</a:t>
            </a:fld>
            <a:endParaRPr lang="en-US"/>
          </a:p>
        </p:txBody>
      </p:sp>
    </p:spTree>
    <p:extLst>
      <p:ext uri="{BB962C8B-B14F-4D97-AF65-F5344CB8AC3E}">
        <p14:creationId xmlns:p14="http://schemas.microsoft.com/office/powerpoint/2010/main" val="2012976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 Mesangial </a:t>
            </a:r>
            <a:r>
              <a:rPr lang="en-US" dirty="0" err="1"/>
              <a:t>hyperexpansion</a:t>
            </a:r>
            <a:r>
              <a:rPr lang="en-US" dirty="0"/>
              <a:t>, GBM thickening,</a:t>
            </a:r>
            <a:r>
              <a:rPr lang="en-US" baseline="0" dirty="0"/>
              <a:t> eosinophilic glomerulosclerosis</a:t>
            </a:r>
          </a:p>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33</a:t>
            </a:fld>
            <a:endParaRPr lang="en-US"/>
          </a:p>
        </p:txBody>
      </p:sp>
    </p:spTree>
    <p:extLst>
      <p:ext uri="{BB962C8B-B14F-4D97-AF65-F5344CB8AC3E}">
        <p14:creationId xmlns:p14="http://schemas.microsoft.com/office/powerpoint/2010/main" val="2025063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presence of additional immunoglobulin A (IgA), immunoglobulin M (IgM), and C1q (a "full house" pattern) suggests the presence of a secondary etiology such as class V lupus nephritis. Additional pathological features of lupus-induced MN are: concurrent electron-dense subendothelial or prominent mesangial deposits by electron microscopy as in the proliferative forms of lupus nephritis (LN) and </a:t>
            </a:r>
            <a:r>
              <a:rPr lang="en-US" sz="1200" b="0" i="0" u="none" strike="noStrike" kern="1200" dirty="0" err="1">
                <a:solidFill>
                  <a:schemeClr val="tx1"/>
                </a:solidFill>
                <a:effectLst/>
                <a:latin typeface="+mn-lt"/>
                <a:ea typeface="+mn-ea"/>
                <a:cs typeface="+mn-cs"/>
              </a:rPr>
              <a:t>Tubuloreticular</a:t>
            </a:r>
            <a:r>
              <a:rPr lang="en-US" sz="1200" b="0" i="0" u="none" strike="noStrike" kern="1200" dirty="0">
                <a:solidFill>
                  <a:schemeClr val="tx1"/>
                </a:solidFill>
                <a:effectLst/>
                <a:latin typeface="+mn-lt"/>
                <a:ea typeface="+mn-ea"/>
                <a:cs typeface="+mn-cs"/>
              </a:rPr>
              <a:t> structures in the endothelial cells on electron microscopy. TRIs are an expression of a systemic stimulus. They can be suggestive of SLE or HIV infection, but not a marker of a particular type of renal disease.</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Membranous lupus nephritis ISN/RPS class V with subepithelial deposits and reticular aggregates (blue arrows) in the cytoplasm of endothelial cells (electron microscopy).</a:t>
            </a:r>
          </a:p>
          <a:p>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Membranous lupus nephritis ISN/RPS class V with diffuse holes (blue arrow) and small spikes (red arrow) along glomerular basement membranes with mild mesangial expansion and proliferation (Jones silver stain).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34</a:t>
            </a:fld>
            <a:endParaRPr lang="en-US"/>
          </a:p>
        </p:txBody>
      </p:sp>
    </p:spTree>
    <p:extLst>
      <p:ext uri="{BB962C8B-B14F-4D97-AF65-F5344CB8AC3E}">
        <p14:creationId xmlns:p14="http://schemas.microsoft.com/office/powerpoint/2010/main" val="147149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644DBB3E-81E5-5B47-97D3-09040F98E02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390A415-1589-6149-8477-999937DF296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sz="1400" b="1">
                <a:latin typeface="Arial" panose="020B0604020202020204" pitchFamily="34" charset="0"/>
                <a:ea typeface="msgothic" charset="0"/>
                <a:cs typeface="msgothic" charset="0"/>
              </a:rPr>
              <a:t>Patterns of nephron injury associated with paraproteins</a:t>
            </a:r>
            <a:r>
              <a:rPr lang="en-GB" altLang="en-US">
                <a:latin typeface="Arial" panose="020B0604020202020204" pitchFamily="34" charset="0"/>
                <a:ea typeface="msgothic" charset="0"/>
                <a:cs typeface="msgothic" charset="0"/>
              </a:rPr>
              <a:t>. As predicted from the glomerular handling of macromolecules, high molecular weight paraproteins, such as IgG, IgA, and IgM, may interact only with the glomerulus to promote disease. Monoclonal free light chains may promote glomerular injury, but only these low molecular weight paraproteins are also associated with diseases of the tubular nephron and represent the classic Bence Jones proteinuria observed clinically. AH, heavy chain associated; AL, light chain associated; HCDD, monoclonal Ig heavy–chain deposition disease; LCDD, monoclonal Ig light–chain deposition disease; LHCDD, monoclonal Ig light– and heavy–chain deposition disease; MIDD, monoclonal Ig deposition disease. Adapted from reference 44.</a:t>
            </a:r>
          </a:p>
        </p:txBody>
      </p:sp>
    </p:spTree>
    <p:extLst>
      <p:ext uri="{BB962C8B-B14F-4D97-AF65-F5344CB8AC3E}">
        <p14:creationId xmlns:p14="http://schemas.microsoft.com/office/powerpoint/2010/main" val="647493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 Monoclonal Ig Deposition Disease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C3 glomerulopathy (C3 GN) consists of paraprotein–associated C3 GN and dense deposit disease. These proliferative glomerular lesions are identified by the accumulation of C3 but scanty or absent Ig deposition. C3 GN as well as dense deposit disease have been observed in patients who have circulating paraproteins. One advance in understanding the pathogenesis of this complex disease has been the demonstration that some monoclonal proteins promote a functional inhibition of complement-regulating proteins and consequent glomerular deposition of complement factors</a:t>
            </a:r>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38</a:t>
            </a:fld>
            <a:endParaRPr lang="en-US"/>
          </a:p>
        </p:txBody>
      </p:sp>
    </p:spTree>
    <p:extLst>
      <p:ext uri="{BB962C8B-B14F-4D97-AF65-F5344CB8AC3E}">
        <p14:creationId xmlns:p14="http://schemas.microsoft.com/office/powerpoint/2010/main" val="2192679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Amyloid:</a:t>
            </a:r>
          </a:p>
          <a:p>
            <a:r>
              <a:rPr lang="en-US" dirty="0"/>
              <a:t>LM: </a:t>
            </a:r>
            <a:r>
              <a:rPr lang="en-US" sz="1200" b="0" i="0" u="none" strike="noStrike" kern="1200" dirty="0">
                <a:solidFill>
                  <a:schemeClr val="tx1"/>
                </a:solidFill>
                <a:effectLst/>
                <a:latin typeface="+mn-lt"/>
                <a:ea typeface="+mn-ea"/>
                <a:cs typeface="+mn-cs"/>
              </a:rPr>
              <a:t>Nodular amorphous material (arrows) extending from the </a:t>
            </a:r>
            <a:r>
              <a:rPr lang="en-US" sz="1200" b="0" i="0" u="none" strike="noStrike" kern="1200" dirty="0" err="1">
                <a:solidFill>
                  <a:schemeClr val="tx1"/>
                </a:solidFill>
                <a:effectLst/>
                <a:latin typeface="+mn-lt"/>
                <a:ea typeface="+mn-ea"/>
                <a:cs typeface="+mn-cs"/>
              </a:rPr>
              <a:t>mesangium</a:t>
            </a:r>
            <a:r>
              <a:rPr lang="en-US" sz="1200" b="0" i="0" u="none" strike="noStrike" kern="1200" dirty="0">
                <a:solidFill>
                  <a:schemeClr val="tx1"/>
                </a:solidFill>
                <a:effectLst/>
                <a:latin typeface="+mn-lt"/>
                <a:ea typeface="+mn-ea"/>
                <a:cs typeface="+mn-cs"/>
              </a:rPr>
              <a:t> into the capillary loops and narrowing or closing the capillary lumens. Amyloid deposits do not stain with PAS or with methenamine silver stain. They are usually more amorphous than those of diabetic nephropathy, which are positive on PAS and silver stain. </a:t>
            </a:r>
            <a:endParaRPr lang="en-US" dirty="0"/>
          </a:p>
          <a:p>
            <a:pPr latinLnBrk="0"/>
            <a:r>
              <a:rPr lang="en-US" sz="1200" b="0" i="0" u="none" strike="noStrike" kern="1200" dirty="0">
                <a:solidFill>
                  <a:schemeClr val="tx1"/>
                </a:solidFill>
                <a:effectLst/>
                <a:latin typeface="+mn-lt"/>
                <a:ea typeface="+mn-ea"/>
                <a:cs typeface="+mn-cs"/>
              </a:rPr>
              <a:t>Congo red stain viewed under polarized light of a renal biopsy from a patient with renal amyloidosis. Green birefringence (white arrows) of interstitial amyloid deposits can be seen.</a:t>
            </a: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39</a:t>
            </a:fld>
            <a:endParaRPr lang="en-US"/>
          </a:p>
        </p:txBody>
      </p:sp>
    </p:spTree>
    <p:extLst>
      <p:ext uri="{BB962C8B-B14F-4D97-AF65-F5344CB8AC3E}">
        <p14:creationId xmlns:p14="http://schemas.microsoft.com/office/powerpoint/2010/main" val="285955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Amyloid:</a:t>
            </a:r>
          </a:p>
          <a:p>
            <a:r>
              <a:rPr lang="en-US" dirty="0"/>
              <a:t>LM: </a:t>
            </a:r>
            <a:r>
              <a:rPr lang="en-US" sz="1200" b="0" i="0" u="none" strike="noStrike" kern="1200" dirty="0">
                <a:solidFill>
                  <a:schemeClr val="tx1"/>
                </a:solidFill>
                <a:effectLst/>
                <a:latin typeface="+mn-lt"/>
                <a:ea typeface="+mn-ea"/>
                <a:cs typeface="+mn-cs"/>
              </a:rPr>
              <a:t>Nodular amorphous material (arrows) extending from the </a:t>
            </a:r>
            <a:r>
              <a:rPr lang="en-US" sz="1200" b="0" i="0" u="none" strike="noStrike" kern="1200" dirty="0" err="1">
                <a:solidFill>
                  <a:schemeClr val="tx1"/>
                </a:solidFill>
                <a:effectLst/>
                <a:latin typeface="+mn-lt"/>
                <a:ea typeface="+mn-ea"/>
                <a:cs typeface="+mn-cs"/>
              </a:rPr>
              <a:t>mesangium</a:t>
            </a:r>
            <a:r>
              <a:rPr lang="en-US" sz="1200" b="0" i="0" u="none" strike="noStrike" kern="1200" dirty="0">
                <a:solidFill>
                  <a:schemeClr val="tx1"/>
                </a:solidFill>
                <a:effectLst/>
                <a:latin typeface="+mn-lt"/>
                <a:ea typeface="+mn-ea"/>
                <a:cs typeface="+mn-cs"/>
              </a:rPr>
              <a:t> into the capillary loops and narrowing or closing the capillary lumens. Amyloid deposits do not stain with PAS or with methenamine silver stain. They are usually more amorphous than those of diabetic nephropathy, which are positive on PAS and silver stain. </a:t>
            </a:r>
            <a:endParaRPr lang="en-US" dirty="0"/>
          </a:p>
          <a:p>
            <a:pPr latinLnBrk="0"/>
            <a:r>
              <a:rPr lang="en-US" sz="1200" b="0" i="0" u="none" strike="noStrike" kern="1200" dirty="0">
                <a:solidFill>
                  <a:schemeClr val="tx1"/>
                </a:solidFill>
                <a:effectLst/>
                <a:latin typeface="+mn-lt"/>
                <a:ea typeface="+mn-ea"/>
                <a:cs typeface="+mn-cs"/>
              </a:rPr>
              <a:t>Congo red stain viewed under polarized light of a renal biopsy from a patient with renal amyloidosis. Green birefringence (white arrows) of interstitial amyloid deposits can be seen.</a:t>
            </a:r>
          </a:p>
          <a:p>
            <a:endParaRPr lang="en-US" dirty="0"/>
          </a:p>
        </p:txBody>
      </p:sp>
      <p:sp>
        <p:nvSpPr>
          <p:cNvPr id="4" name="Slide Number Placeholder 3"/>
          <p:cNvSpPr>
            <a:spLocks noGrp="1"/>
          </p:cNvSpPr>
          <p:nvPr>
            <p:ph type="sldNum" sz="quarter" idx="5"/>
          </p:nvPr>
        </p:nvSpPr>
        <p:spPr/>
        <p:txBody>
          <a:bodyPr/>
          <a:lstStyle/>
          <a:p>
            <a:fld id="{84F686EE-F0AE-AA47-B6CF-BC177206B343}" type="slidenum">
              <a:rPr lang="en-US" smtClean="0"/>
              <a:t>40</a:t>
            </a:fld>
            <a:endParaRPr lang="en-US"/>
          </a:p>
        </p:txBody>
      </p:sp>
    </p:spTree>
    <p:extLst>
      <p:ext uri="{BB962C8B-B14F-4D97-AF65-F5344CB8AC3E}">
        <p14:creationId xmlns:p14="http://schemas.microsoft.com/office/powerpoint/2010/main" val="252274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7</a:t>
            </a:fld>
            <a:endParaRPr lang="en-US"/>
          </a:p>
        </p:txBody>
      </p:sp>
    </p:spTree>
    <p:extLst>
      <p:ext uri="{BB962C8B-B14F-4D97-AF65-F5344CB8AC3E}">
        <p14:creationId xmlns:p14="http://schemas.microsoft.com/office/powerpoint/2010/main" val="36313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8</a:t>
            </a:fld>
            <a:endParaRPr lang="en-US"/>
          </a:p>
        </p:txBody>
      </p:sp>
    </p:spTree>
    <p:extLst>
      <p:ext uri="{BB962C8B-B14F-4D97-AF65-F5344CB8AC3E}">
        <p14:creationId xmlns:p14="http://schemas.microsoft.com/office/powerpoint/2010/main" val="260242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Underfill:</a:t>
            </a:r>
            <a:r>
              <a:rPr lang="en-US" sz="1200" dirty="0"/>
              <a:t> Reduced oncotic pressure </a:t>
            </a:r>
            <a:r>
              <a:rPr lang="en-US" sz="1200" dirty="0">
                <a:sym typeface="Wingdings"/>
              </a:rPr>
              <a:t> Loss of fluid into interstitial space</a:t>
            </a:r>
            <a:endParaRPr lang="en-US" dirty="0"/>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11</a:t>
            </a:fld>
            <a:endParaRPr lang="en-US"/>
          </a:p>
        </p:txBody>
      </p:sp>
    </p:spTree>
    <p:extLst>
      <p:ext uri="{BB962C8B-B14F-4D97-AF65-F5344CB8AC3E}">
        <p14:creationId xmlns:p14="http://schemas.microsoft.com/office/powerpoint/2010/main" val="15011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12</a:t>
            </a:fld>
            <a:endParaRPr lang="en-US"/>
          </a:p>
        </p:txBody>
      </p:sp>
    </p:spTree>
    <p:extLst>
      <p:ext uri="{BB962C8B-B14F-4D97-AF65-F5344CB8AC3E}">
        <p14:creationId xmlns:p14="http://schemas.microsoft.com/office/powerpoint/2010/main" val="184386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16</a:t>
            </a:fld>
            <a:endParaRPr lang="en-US"/>
          </a:p>
        </p:txBody>
      </p:sp>
    </p:spTree>
    <p:extLst>
      <p:ext uri="{BB962C8B-B14F-4D97-AF65-F5344CB8AC3E}">
        <p14:creationId xmlns:p14="http://schemas.microsoft.com/office/powerpoint/2010/main" val="1106488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Podocyte effacement</a:t>
            </a:r>
          </a:p>
        </p:txBody>
      </p:sp>
      <p:sp>
        <p:nvSpPr>
          <p:cNvPr id="4" name="Slide Number Placeholder 3"/>
          <p:cNvSpPr>
            <a:spLocks noGrp="1"/>
          </p:cNvSpPr>
          <p:nvPr>
            <p:ph type="sldNum" sz="quarter" idx="10"/>
          </p:nvPr>
        </p:nvSpPr>
        <p:spPr/>
        <p:txBody>
          <a:bodyPr/>
          <a:lstStyle/>
          <a:p>
            <a:fld id="{84F686EE-F0AE-AA47-B6CF-BC177206B343}" type="slidenum">
              <a:rPr lang="en-US" smtClean="0"/>
              <a:t>17</a:t>
            </a:fld>
            <a:endParaRPr lang="en-US"/>
          </a:p>
        </p:txBody>
      </p:sp>
    </p:spTree>
    <p:extLst>
      <p:ext uri="{BB962C8B-B14F-4D97-AF65-F5344CB8AC3E}">
        <p14:creationId xmlns:p14="http://schemas.microsoft.com/office/powerpoint/2010/main" val="173572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Sclerosis </a:t>
            </a:r>
            <a:r>
              <a:rPr lang="mr-IN" dirty="0"/>
              <a:t>–</a:t>
            </a:r>
            <a:r>
              <a:rPr lang="en-US" dirty="0"/>
              <a:t> a lesion resulting from an increase in mesangial matrix</a:t>
            </a:r>
            <a:r>
              <a:rPr lang="en-US" baseline="0" dirty="0"/>
              <a:t> and/or collapse and condensation of the BMs.</a:t>
            </a:r>
            <a:endParaRPr lang="en-US" dirty="0"/>
          </a:p>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18</a:t>
            </a:fld>
            <a:endParaRPr lang="en-US"/>
          </a:p>
        </p:txBody>
      </p:sp>
    </p:spTree>
    <p:extLst>
      <p:ext uri="{BB962C8B-B14F-4D97-AF65-F5344CB8AC3E}">
        <p14:creationId xmlns:p14="http://schemas.microsoft.com/office/powerpoint/2010/main" val="140365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686EE-F0AE-AA47-B6CF-BC177206B343}" type="slidenum">
              <a:rPr lang="en-US" smtClean="0"/>
              <a:t>19</a:t>
            </a:fld>
            <a:endParaRPr lang="en-US"/>
          </a:p>
        </p:txBody>
      </p:sp>
    </p:spTree>
    <p:extLst>
      <p:ext uri="{BB962C8B-B14F-4D97-AF65-F5344CB8AC3E}">
        <p14:creationId xmlns:p14="http://schemas.microsoft.com/office/powerpoint/2010/main" val="15060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3343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415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23955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80491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B53540-79B9-974D-B7DC-61305F6F2C48}" type="datetimeFigureOut">
              <a:rPr lang="en-US" smtClean="0"/>
              <a:pPr/>
              <a:t>10/15/24</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797886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53540-79B9-974D-B7DC-61305F6F2C48}" type="datetimeFigureOut">
              <a:rPr lang="en-US" smtClean="0"/>
              <a:pPr/>
              <a:t>10/15/24</a:t>
            </a:fld>
            <a:endParaRPr lang="en-US"/>
          </a:p>
        </p:txBody>
      </p:sp>
      <p:sp>
        <p:nvSpPr>
          <p:cNvPr id="9" name="Slide Number Placeholder 8"/>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2693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B53540-79B9-974D-B7DC-61305F6F2C48}" type="datetimeFigureOut">
              <a:rPr lang="en-US" smtClean="0"/>
              <a:pPr/>
              <a:t>10/15/24</a:t>
            </a:fld>
            <a:endParaRPr lang="en-US"/>
          </a:p>
        </p:txBody>
      </p:sp>
      <p:sp>
        <p:nvSpPr>
          <p:cNvPr id="5" name="Slide Number Placeholder 4"/>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30126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53540-79B9-974D-B7DC-61305F6F2C48}" type="datetimeFigureOut">
              <a:rPr lang="en-US" smtClean="0"/>
              <a:pPr/>
              <a:t>10/15/24</a:t>
            </a:fld>
            <a:endParaRPr lang="en-US"/>
          </a:p>
        </p:txBody>
      </p:sp>
      <p:sp>
        <p:nvSpPr>
          <p:cNvPr id="4" name="Slide Number Placeholder 3"/>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5867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10/15/24</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07105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10/15/24</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72243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00AD8-6BF7-F749-9DA8-871ECC7DDC5C}" type="slidenum">
              <a:rPr lang="en-US" smtClean="0"/>
              <a:pPr/>
              <a:t>‹#›</a:t>
            </a:fld>
            <a:endParaRPr lang="en-US"/>
          </a:p>
        </p:txBody>
      </p:sp>
    </p:spTree>
    <p:extLst>
      <p:ext uri="{BB962C8B-B14F-4D97-AF65-F5344CB8AC3E}">
        <p14:creationId xmlns:p14="http://schemas.microsoft.com/office/powerpoint/2010/main" val="190774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2215/CJN.02560316"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Glomerular Diseases Part 1: Nephrotic Syndromes</a:t>
            </a:r>
          </a:p>
        </p:txBody>
      </p:sp>
      <p:sp>
        <p:nvSpPr>
          <p:cNvPr id="3" name="Subtitle 2"/>
          <p:cNvSpPr>
            <a:spLocks noGrp="1"/>
          </p:cNvSpPr>
          <p:nvPr>
            <p:ph type="subTitle" idx="1"/>
          </p:nvPr>
        </p:nvSpPr>
        <p:spPr>
          <a:xfrm>
            <a:off x="1156771" y="3886200"/>
            <a:ext cx="6830457" cy="1752600"/>
          </a:xfrm>
        </p:spPr>
        <p:txBody>
          <a:bodyPr>
            <a:normAutofit fontScale="55000" lnSpcReduction="20000"/>
          </a:bodyPr>
          <a:lstStyle/>
          <a:p>
            <a:pPr algn="ctr"/>
            <a:r>
              <a:rPr lang="en-US" sz="3200" b="1" dirty="0"/>
              <a:t>Elise J Barney, DO</a:t>
            </a:r>
          </a:p>
          <a:p>
            <a:pPr algn="ctr"/>
            <a:r>
              <a:rPr lang="en-US" sz="3200" b="1" dirty="0"/>
              <a:t>Nephrologist</a:t>
            </a:r>
          </a:p>
          <a:p>
            <a:pPr algn="ctr"/>
            <a:r>
              <a:rPr lang="en-US" sz="3200" b="1" dirty="0"/>
              <a:t>Associate Clinical Professor</a:t>
            </a:r>
            <a:endParaRPr lang="en-US" b="1" dirty="0"/>
          </a:p>
          <a:p>
            <a:pPr algn="ctr"/>
            <a:r>
              <a:rPr lang="en-US" sz="3200" b="1" dirty="0"/>
              <a:t>University of Arizona College of Medicine</a:t>
            </a:r>
          </a:p>
          <a:p>
            <a:pPr algn="ctr"/>
            <a:r>
              <a:rPr lang="en-US" sz="3200" b="1" dirty="0"/>
              <a:t>BUMC Internal Medicine Academic Half-day</a:t>
            </a:r>
          </a:p>
          <a:p>
            <a:pPr algn="ctr"/>
            <a:r>
              <a:rPr lang="en-US" sz="3200" b="1"/>
              <a:t>October </a:t>
            </a:r>
            <a:r>
              <a:rPr lang="en-US" sz="3200" b="1" dirty="0"/>
              <a:t>15, 2024</a:t>
            </a:r>
          </a:p>
          <a:p>
            <a:endParaRPr lang="en-US" dirty="0"/>
          </a:p>
        </p:txBody>
      </p:sp>
    </p:spTree>
    <p:extLst>
      <p:ext uri="{BB962C8B-B14F-4D97-AF65-F5344CB8AC3E}">
        <p14:creationId xmlns:p14="http://schemas.microsoft.com/office/powerpoint/2010/main" val="540171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Question</a:t>
            </a:r>
          </a:p>
        </p:txBody>
      </p:sp>
      <p:sp>
        <p:nvSpPr>
          <p:cNvPr id="3" name="Content Placeholder 2"/>
          <p:cNvSpPr>
            <a:spLocks noGrp="1"/>
          </p:cNvSpPr>
          <p:nvPr>
            <p:ph idx="1"/>
          </p:nvPr>
        </p:nvSpPr>
        <p:spPr/>
        <p:txBody>
          <a:bodyPr>
            <a:normAutofit/>
          </a:bodyPr>
          <a:lstStyle/>
          <a:p>
            <a:pPr marL="0" indent="0">
              <a:buNone/>
            </a:pPr>
            <a:r>
              <a:rPr lang="en-US" sz="2800" dirty="0"/>
              <a:t>Which of the following describes the pathogenic mechanism of edema in Nephrotic Syndrome?</a:t>
            </a:r>
          </a:p>
          <a:p>
            <a:pPr marL="0" indent="0">
              <a:buNone/>
            </a:pPr>
            <a:r>
              <a:rPr lang="en-US" sz="2800" dirty="0"/>
              <a:t>A. Increased sodium excretion in the ENAC</a:t>
            </a:r>
          </a:p>
          <a:p>
            <a:pPr marL="0" indent="0">
              <a:buNone/>
            </a:pPr>
            <a:r>
              <a:rPr lang="en-US" sz="2800" dirty="0"/>
              <a:t>B. Splanchnic vasodilatation leading to decreased effective circulating volume</a:t>
            </a:r>
          </a:p>
          <a:p>
            <a:pPr marL="0" indent="0">
              <a:buNone/>
            </a:pPr>
            <a:r>
              <a:rPr lang="en-US" sz="2800" dirty="0"/>
              <a:t>C. Inactivation of the RAAS system, leading to sodium/water retention</a:t>
            </a:r>
          </a:p>
          <a:p>
            <a:pPr marL="0" indent="0">
              <a:buNone/>
            </a:pPr>
            <a:r>
              <a:rPr lang="en-US" sz="2800" dirty="0"/>
              <a:t>D</a:t>
            </a:r>
            <a:r>
              <a:rPr lang="en-US" sz="2800" dirty="0">
                <a:highlight>
                  <a:srgbClr val="FFFF00"/>
                </a:highlight>
              </a:rPr>
              <a:t>. Reduced intravascular oncotic pressure &amp; shift of plasma into </a:t>
            </a:r>
            <a:r>
              <a:rPr lang="en-US" sz="2800" dirty="0" err="1">
                <a:highlight>
                  <a:srgbClr val="FFFF00"/>
                </a:highlight>
              </a:rPr>
              <a:t>interstitium</a:t>
            </a:r>
            <a:endParaRPr lang="en-US" sz="2800" dirty="0">
              <a:highlight>
                <a:srgbClr val="FFFF00"/>
              </a:highlight>
            </a:endParaRPr>
          </a:p>
          <a:p>
            <a:endParaRPr lang="en-US" sz="1800" dirty="0"/>
          </a:p>
        </p:txBody>
      </p:sp>
    </p:spTree>
    <p:extLst>
      <p:ext uri="{BB962C8B-B14F-4D97-AF65-F5344CB8AC3E}">
        <p14:creationId xmlns:p14="http://schemas.microsoft.com/office/powerpoint/2010/main" val="425773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Nephrotic Syndrome: Edema </a:t>
            </a:r>
          </a:p>
        </p:txBody>
      </p:sp>
      <p:sp>
        <p:nvSpPr>
          <p:cNvPr id="5" name="Content Placeholder 4"/>
          <p:cNvSpPr>
            <a:spLocks noGrp="1"/>
          </p:cNvSpPr>
          <p:nvPr>
            <p:ph sz="half" idx="1"/>
          </p:nvPr>
        </p:nvSpPr>
        <p:spPr>
          <a:xfrm>
            <a:off x="457200" y="1600200"/>
            <a:ext cx="4038600" cy="4525963"/>
          </a:xfrm>
        </p:spPr>
        <p:txBody>
          <a:bodyPr>
            <a:normAutofit/>
          </a:bodyPr>
          <a:lstStyle/>
          <a:p>
            <a:pPr>
              <a:lnSpc>
                <a:spcPct val="90000"/>
              </a:lnSpc>
            </a:pPr>
            <a:r>
              <a:rPr lang="en-US" sz="2200" b="1" u="sng"/>
              <a:t>“</a:t>
            </a:r>
            <a:r>
              <a:rPr lang="en-US" sz="2200" b="1" u="sng" err="1"/>
              <a:t>Underfill</a:t>
            </a:r>
            <a:r>
              <a:rPr lang="en-US" sz="2200" b="1" u="sng"/>
              <a:t>” Hypothesis</a:t>
            </a:r>
          </a:p>
          <a:p>
            <a:pPr>
              <a:lnSpc>
                <a:spcPct val="90000"/>
              </a:lnSpc>
              <a:buFont typeface="Wingdings" charset="2"/>
              <a:buChar char="Ø"/>
            </a:pPr>
            <a:r>
              <a:rPr lang="en-US" sz="2200"/>
              <a:t> Low serum albumin leads to reduced intravascular oncotic pressure &amp; shift of plasma into </a:t>
            </a:r>
            <a:r>
              <a:rPr lang="en-US" sz="2200" err="1"/>
              <a:t>interstitium</a:t>
            </a:r>
            <a:endParaRPr lang="en-US" sz="2200"/>
          </a:p>
          <a:p>
            <a:pPr>
              <a:lnSpc>
                <a:spcPct val="90000"/>
              </a:lnSpc>
              <a:buFont typeface="Wingdings" charset="2"/>
              <a:buChar char="Ø"/>
            </a:pPr>
            <a:r>
              <a:rPr lang="en-US" sz="2200"/>
              <a:t> This effective intravascular volume depletion activates RAAS, promoting Na/H20 retention</a:t>
            </a:r>
          </a:p>
          <a:p>
            <a:pPr marL="0" indent="0">
              <a:lnSpc>
                <a:spcPct val="90000"/>
              </a:lnSpc>
              <a:buNone/>
            </a:pPr>
            <a:r>
              <a:rPr lang="en-US" sz="2200" b="1" u="sng"/>
              <a:t>“Overfill” Hypothesis</a:t>
            </a:r>
          </a:p>
          <a:p>
            <a:pPr>
              <a:lnSpc>
                <a:spcPct val="90000"/>
              </a:lnSpc>
              <a:buFont typeface="Wingdings" charset="2"/>
              <a:buChar char="Ø"/>
            </a:pPr>
            <a:r>
              <a:rPr lang="en-US" sz="2200" b="1"/>
              <a:t> </a:t>
            </a:r>
            <a:r>
              <a:rPr lang="en-US" sz="2200"/>
              <a:t>Abnormal filtered proteins leading to sodium retention at the collecting duct</a:t>
            </a:r>
            <a:endParaRPr lang="en-US" sz="2200" b="1" u="sng"/>
          </a:p>
          <a:p>
            <a:pPr>
              <a:lnSpc>
                <a:spcPct val="90000"/>
              </a:lnSpc>
            </a:pPr>
            <a:endParaRPr lang="en-US" sz="220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179584"/>
            <a:ext cx="4038600" cy="3367195"/>
          </a:xfrm>
          <a:noFill/>
          <a:effectLst>
            <a:glow rad="63500">
              <a:schemeClr val="accent2">
                <a:alpha val="40000"/>
              </a:schemeClr>
            </a:glow>
            <a:reflection blurRad="6350" stA="52000" endA="300" endPos="35000" dir="5400000" sy="-100000" algn="bl" rotWithShape="0"/>
          </a:effectLst>
        </p:spPr>
      </p:pic>
    </p:spTree>
    <p:extLst>
      <p:ext uri="{BB962C8B-B14F-4D97-AF65-F5344CB8AC3E}">
        <p14:creationId xmlns:p14="http://schemas.microsoft.com/office/powerpoint/2010/main" val="88895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Causes of Nephrotic Syndrome (NS)</a:t>
            </a:r>
          </a:p>
        </p:txBody>
      </p:sp>
      <p:sp>
        <p:nvSpPr>
          <p:cNvPr id="3" name="Content Placeholder 2"/>
          <p:cNvSpPr>
            <a:spLocks noGrp="1"/>
          </p:cNvSpPr>
          <p:nvPr>
            <p:ph idx="1"/>
          </p:nvPr>
        </p:nvSpPr>
        <p:spPr/>
        <p:txBody>
          <a:bodyPr>
            <a:normAutofit fontScale="92500" lnSpcReduction="10000"/>
          </a:bodyPr>
          <a:lstStyle/>
          <a:p>
            <a:pPr>
              <a:buFont typeface="Arial" charset="0"/>
              <a:buChar char="•"/>
            </a:pPr>
            <a:r>
              <a:rPr lang="en-US" dirty="0"/>
              <a:t>Minimal change disease </a:t>
            </a:r>
          </a:p>
          <a:p>
            <a:pPr>
              <a:buFont typeface="Arial" charset="0"/>
              <a:buChar char="•"/>
            </a:pPr>
            <a:r>
              <a:rPr lang="en-US" dirty="0"/>
              <a:t>Focal segmental glomerulonephritis </a:t>
            </a:r>
          </a:p>
          <a:p>
            <a:pPr lvl="1"/>
            <a:r>
              <a:rPr lang="en-US" dirty="0"/>
              <a:t>40% of adults with NS</a:t>
            </a:r>
          </a:p>
          <a:p>
            <a:pPr lvl="1"/>
            <a:r>
              <a:rPr lang="en-US" dirty="0"/>
              <a:t>Most common GN pathology associated with ESRD in the US</a:t>
            </a:r>
          </a:p>
          <a:p>
            <a:pPr>
              <a:buFont typeface="Arial" charset="0"/>
              <a:buChar char="•"/>
            </a:pPr>
            <a:r>
              <a:rPr lang="en-US" dirty="0"/>
              <a:t>Membranous nephropathy </a:t>
            </a:r>
          </a:p>
          <a:p>
            <a:pPr>
              <a:buFont typeface="Arial" charset="0"/>
              <a:buChar char="•"/>
            </a:pPr>
            <a:r>
              <a:rPr lang="en-US" dirty="0"/>
              <a:t>Diabetic nephropathy</a:t>
            </a:r>
          </a:p>
          <a:p>
            <a:pPr>
              <a:buFont typeface="Arial" charset="0"/>
              <a:buChar char="•"/>
            </a:pPr>
            <a:r>
              <a:rPr lang="en-US" dirty="0"/>
              <a:t>Lupus Nephritis Class V/Membranous</a:t>
            </a:r>
          </a:p>
          <a:p>
            <a:pPr>
              <a:buFont typeface="Arial" charset="0"/>
              <a:buChar char="•"/>
            </a:pPr>
            <a:r>
              <a:rPr lang="en-US" dirty="0"/>
              <a:t>Deposition Diseases</a:t>
            </a:r>
          </a:p>
        </p:txBody>
      </p:sp>
    </p:spTree>
    <p:extLst>
      <p:ext uri="{BB962C8B-B14F-4D97-AF65-F5344CB8AC3E}">
        <p14:creationId xmlns:p14="http://schemas.microsoft.com/office/powerpoint/2010/main" val="48232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3" name="Content Placeholder 2"/>
          <p:cNvSpPr>
            <a:spLocks noGrp="1"/>
          </p:cNvSpPr>
          <p:nvPr>
            <p:ph idx="1"/>
          </p:nvPr>
        </p:nvSpPr>
        <p:spPr/>
        <p:txBody>
          <a:bodyPr>
            <a:noAutofit/>
          </a:bodyPr>
          <a:lstStyle/>
          <a:p>
            <a:pPr marL="0" indent="0">
              <a:buNone/>
            </a:pPr>
            <a:r>
              <a:rPr lang="en-US" sz="1800" dirty="0"/>
              <a:t>An 82-year-old woman is seen for complaint of new onset dependent edema that began suddenly 3 weeks ago. She says it is difficult to walk and she has gained 4.5 kg (10 pounds) in the past several weeks. History is significant for back pain, for which she has been taking Naproxen 2-3 times per day for the past 2 months.</a:t>
            </a:r>
          </a:p>
          <a:p>
            <a:pPr marL="0" indent="0">
              <a:buNone/>
            </a:pPr>
            <a:r>
              <a:rPr lang="en-US" sz="1800" dirty="0"/>
              <a:t>On physical examination, vital signs are normal. BMI is 25. There is no rash. There is 3 mm bilateral dependent edema stopping just below the abdomen; it is equal on both sides. The remainder of the exam is unremarkable. </a:t>
            </a:r>
          </a:p>
          <a:p>
            <a:pPr marL="0" indent="0">
              <a:buNone/>
            </a:pPr>
            <a:endParaRPr lang="en-US" sz="1800" dirty="0"/>
          </a:p>
          <a:p>
            <a:pPr marL="0" indent="0">
              <a:buNone/>
            </a:pPr>
            <a:r>
              <a:rPr lang="en-US" sz="1800" b="1" dirty="0"/>
              <a:t>Laboratory Studies:</a:t>
            </a:r>
          </a:p>
          <a:p>
            <a:pPr marL="0" indent="0">
              <a:lnSpc>
                <a:spcPct val="110000"/>
              </a:lnSpc>
              <a:spcBef>
                <a:spcPts val="0"/>
              </a:spcBef>
              <a:buNone/>
            </a:pPr>
            <a:r>
              <a:rPr lang="en-US" sz="1800" dirty="0"/>
              <a:t>   Albumin 2.1 g/dL </a:t>
            </a:r>
          </a:p>
          <a:p>
            <a:pPr marL="0" indent="0">
              <a:lnSpc>
                <a:spcPct val="110000"/>
              </a:lnSpc>
              <a:spcBef>
                <a:spcPts val="0"/>
              </a:spcBef>
              <a:buNone/>
            </a:pPr>
            <a:r>
              <a:rPr lang="en-US" sz="1800" dirty="0"/>
              <a:t>   Creatinine 1.3 mg/dL</a:t>
            </a:r>
          </a:p>
          <a:p>
            <a:pPr marL="0" indent="0">
              <a:lnSpc>
                <a:spcPct val="110000"/>
              </a:lnSpc>
              <a:spcBef>
                <a:spcPts val="0"/>
              </a:spcBef>
              <a:buNone/>
            </a:pPr>
            <a:r>
              <a:rPr lang="en-US" sz="1800" dirty="0"/>
              <a:t>   Urine protein/creatinine ratio 25,000 mg/g</a:t>
            </a:r>
          </a:p>
          <a:p>
            <a:pPr marL="0" indent="0">
              <a:lnSpc>
                <a:spcPct val="110000"/>
              </a:lnSpc>
              <a:spcBef>
                <a:spcPts val="0"/>
              </a:spcBef>
              <a:buNone/>
            </a:pPr>
            <a:endParaRPr lang="en-US" sz="1800" dirty="0"/>
          </a:p>
          <a:p>
            <a:pPr marL="0" indent="0">
              <a:lnSpc>
                <a:spcPct val="110000"/>
              </a:lnSpc>
              <a:spcBef>
                <a:spcPts val="0"/>
              </a:spcBef>
              <a:buNone/>
            </a:pPr>
            <a:r>
              <a:rPr lang="en-US" sz="1800" dirty="0"/>
              <a:t>Kidney biopsy shows normal LM and IF, but severe podocyte effacement on EM and superimposed acute tubular necrosis.</a:t>
            </a:r>
          </a:p>
        </p:txBody>
      </p:sp>
    </p:spTree>
    <p:extLst>
      <p:ext uri="{BB962C8B-B14F-4D97-AF65-F5344CB8AC3E}">
        <p14:creationId xmlns:p14="http://schemas.microsoft.com/office/powerpoint/2010/main" val="207343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BC322-E3BE-D78F-49EA-199EAC5348B1}"/>
              </a:ext>
            </a:extLst>
          </p:cNvPr>
          <p:cNvSpPr>
            <a:spLocks noGrp="1"/>
          </p:cNvSpPr>
          <p:nvPr>
            <p:ph type="title"/>
          </p:nvPr>
        </p:nvSpPr>
        <p:spPr/>
        <p:txBody>
          <a:bodyPr/>
          <a:lstStyle/>
          <a:p>
            <a:r>
              <a:rPr lang="en-US" dirty="0"/>
              <a:t>IM Board Question Continued</a:t>
            </a:r>
          </a:p>
        </p:txBody>
      </p:sp>
      <p:sp>
        <p:nvSpPr>
          <p:cNvPr id="3" name="Content Placeholder 2"/>
          <p:cNvSpPr>
            <a:spLocks noGrp="1"/>
          </p:cNvSpPr>
          <p:nvPr>
            <p:ph idx="1"/>
          </p:nvPr>
        </p:nvSpPr>
        <p:spPr/>
        <p:txBody>
          <a:bodyPr/>
          <a:lstStyle/>
          <a:p>
            <a:pPr marL="0" indent="0">
              <a:buNone/>
            </a:pPr>
            <a:r>
              <a:rPr lang="en-US" sz="2800" dirty="0"/>
              <a:t>In addition to initiating diuretic and ACEI therapy, which of the following is the most appropriate treatment ?</a:t>
            </a:r>
          </a:p>
          <a:p>
            <a:pPr marL="0" indent="0">
              <a:buNone/>
            </a:pPr>
            <a:endParaRPr lang="en-US" sz="2800" dirty="0"/>
          </a:p>
          <a:p>
            <a:pPr marL="0" indent="0">
              <a:buNone/>
            </a:pPr>
            <a:r>
              <a:rPr lang="en-US" sz="2800" dirty="0"/>
              <a:t>A. Cyclosporine</a:t>
            </a:r>
          </a:p>
          <a:p>
            <a:pPr marL="0" indent="0">
              <a:buNone/>
            </a:pPr>
            <a:r>
              <a:rPr lang="en-US" sz="2800" dirty="0"/>
              <a:t>B. High-dose oral prednisone</a:t>
            </a:r>
          </a:p>
          <a:p>
            <a:pPr marL="0" indent="0">
              <a:buNone/>
            </a:pPr>
            <a:r>
              <a:rPr lang="en-US" sz="2800" dirty="0"/>
              <a:t>C. Rituximab</a:t>
            </a:r>
          </a:p>
          <a:p>
            <a:pPr marL="0" indent="0">
              <a:buNone/>
            </a:pPr>
            <a:r>
              <a:rPr lang="en-US" sz="2800" dirty="0"/>
              <a:t>D. No additional treatment </a:t>
            </a:r>
          </a:p>
          <a:p>
            <a:endParaRPr lang="en-US" dirty="0"/>
          </a:p>
        </p:txBody>
      </p:sp>
    </p:spTree>
    <p:extLst>
      <p:ext uri="{BB962C8B-B14F-4D97-AF65-F5344CB8AC3E}">
        <p14:creationId xmlns:p14="http://schemas.microsoft.com/office/powerpoint/2010/main" val="206085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BC322-E3BE-D78F-49EA-199EAC5348B1}"/>
              </a:ext>
            </a:extLst>
          </p:cNvPr>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pPr marL="0" indent="0">
              <a:buNone/>
            </a:pPr>
            <a:r>
              <a:rPr lang="en-US" sz="2800" dirty="0"/>
              <a:t>In addition to initiating diuretic and ACEI therapy, which of the following is the most appropriate treatment ?</a:t>
            </a:r>
          </a:p>
          <a:p>
            <a:pPr marL="0" indent="0">
              <a:buNone/>
            </a:pPr>
            <a:endParaRPr lang="en-US" sz="2800" dirty="0"/>
          </a:p>
          <a:p>
            <a:pPr marL="0" indent="0">
              <a:buNone/>
            </a:pPr>
            <a:r>
              <a:rPr lang="en-US" sz="2800" dirty="0"/>
              <a:t>A. Cyclosporine</a:t>
            </a:r>
          </a:p>
          <a:p>
            <a:pPr marL="0" indent="0">
              <a:buNone/>
            </a:pPr>
            <a:r>
              <a:rPr lang="en-US" sz="2800" dirty="0"/>
              <a:t>B</a:t>
            </a:r>
            <a:r>
              <a:rPr lang="en-US" sz="2800" dirty="0">
                <a:highlight>
                  <a:srgbClr val="FFFF00"/>
                </a:highlight>
              </a:rPr>
              <a:t>. High-dose oral prednisone</a:t>
            </a:r>
          </a:p>
          <a:p>
            <a:pPr marL="0" indent="0">
              <a:buNone/>
            </a:pPr>
            <a:r>
              <a:rPr lang="en-US" sz="2800" dirty="0"/>
              <a:t>C. Rituximab</a:t>
            </a:r>
          </a:p>
          <a:p>
            <a:pPr marL="0" indent="0">
              <a:buNone/>
            </a:pPr>
            <a:r>
              <a:rPr lang="en-US" sz="2800" dirty="0"/>
              <a:t>D. No additional treatment </a:t>
            </a:r>
          </a:p>
          <a:p>
            <a:endParaRPr lang="en-US" dirty="0"/>
          </a:p>
        </p:txBody>
      </p:sp>
    </p:spTree>
    <p:extLst>
      <p:ext uri="{BB962C8B-B14F-4D97-AF65-F5344CB8AC3E}">
        <p14:creationId xmlns:p14="http://schemas.microsoft.com/office/powerpoint/2010/main" val="107910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Change Disease	</a:t>
            </a:r>
          </a:p>
        </p:txBody>
      </p:sp>
      <p:sp>
        <p:nvSpPr>
          <p:cNvPr id="3" name="Content Placeholder 2"/>
          <p:cNvSpPr>
            <a:spLocks noGrp="1"/>
          </p:cNvSpPr>
          <p:nvPr>
            <p:ph idx="1"/>
          </p:nvPr>
        </p:nvSpPr>
        <p:spPr/>
        <p:txBody>
          <a:bodyPr>
            <a:normAutofit/>
          </a:bodyPr>
          <a:lstStyle/>
          <a:p>
            <a:pPr>
              <a:buFont typeface="Arial" charset="0"/>
              <a:buChar char="•"/>
            </a:pPr>
            <a:r>
              <a:rPr lang="en-US" sz="2800" dirty="0"/>
              <a:t> Most common cause of NS in children</a:t>
            </a:r>
          </a:p>
          <a:p>
            <a:pPr>
              <a:buFont typeface="Arial" charset="0"/>
              <a:buChar char="•"/>
            </a:pPr>
            <a:r>
              <a:rPr lang="en-US" sz="2800" dirty="0"/>
              <a:t> Extremes of age: young and very old</a:t>
            </a:r>
          </a:p>
          <a:p>
            <a:pPr>
              <a:buFont typeface="Arial" charset="0"/>
              <a:buChar char="•"/>
            </a:pPr>
            <a:r>
              <a:rPr lang="en-US" sz="2800" dirty="0"/>
              <a:t> Typically secondary in adults</a:t>
            </a:r>
          </a:p>
          <a:p>
            <a:pPr lvl="1"/>
            <a:r>
              <a:rPr lang="en-US" dirty="0"/>
              <a:t>Causes: NSAIDs, Hematologic malignancies (NHL) and </a:t>
            </a:r>
            <a:r>
              <a:rPr lang="en-US" dirty="0" err="1"/>
              <a:t>Thymoma</a:t>
            </a:r>
            <a:endParaRPr lang="en-US" dirty="0"/>
          </a:p>
          <a:p>
            <a:pPr>
              <a:buFont typeface="Arial" charset="0"/>
              <a:buChar char="•"/>
            </a:pPr>
            <a:r>
              <a:rPr lang="en-US" sz="2800" dirty="0"/>
              <a:t> Severely nephrotic</a:t>
            </a:r>
          </a:p>
          <a:p>
            <a:pPr>
              <a:buFont typeface="Arial" charset="0"/>
              <a:buChar char="•"/>
            </a:pPr>
            <a:r>
              <a:rPr lang="en-US" sz="2800" dirty="0"/>
              <a:t> </a:t>
            </a:r>
            <a:r>
              <a:rPr lang="en-US" sz="2800" dirty="0" err="1"/>
              <a:t>Tx</a:t>
            </a:r>
            <a:r>
              <a:rPr lang="en-US" sz="2800" dirty="0"/>
              <a:t>: Steroid-responsive</a:t>
            </a:r>
          </a:p>
        </p:txBody>
      </p:sp>
    </p:spTree>
    <p:extLst>
      <p:ext uri="{BB962C8B-B14F-4D97-AF65-F5344CB8AC3E}">
        <p14:creationId xmlns:p14="http://schemas.microsoft.com/office/powerpoint/2010/main" val="86822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Change Disease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4605" y="2346827"/>
            <a:ext cx="4680122" cy="3055465"/>
          </a:xfrm>
          <a:ln>
            <a:solidFill>
              <a:schemeClr val="accent1"/>
            </a:solidFill>
          </a:ln>
          <a:effectLst>
            <a:glow rad="139700">
              <a:schemeClr val="accent2">
                <a:alpha val="40000"/>
              </a:schemeClr>
            </a:glow>
          </a:effectLst>
        </p:spPr>
      </p:pic>
      <p:sp>
        <p:nvSpPr>
          <p:cNvPr id="3" name="TextBox 2"/>
          <p:cNvSpPr txBox="1"/>
          <p:nvPr/>
        </p:nvSpPr>
        <p:spPr>
          <a:xfrm>
            <a:off x="676533" y="2645890"/>
            <a:ext cx="2048132" cy="2146742"/>
          </a:xfrm>
          <a:prstGeom prst="rect">
            <a:avLst/>
          </a:prstGeom>
          <a:solidFill>
            <a:schemeClr val="accent2"/>
          </a:solidFill>
        </p:spPr>
        <p:txBody>
          <a:bodyPr wrap="square" rtlCol="0">
            <a:spAutoFit/>
          </a:bodyPr>
          <a:lstStyle/>
          <a:p>
            <a:pPr marL="0" lvl="1" algn="ctr"/>
            <a:r>
              <a:rPr lang="en-US" sz="2400" dirty="0" err="1">
                <a:solidFill>
                  <a:schemeClr val="bg1"/>
                </a:solidFill>
              </a:rPr>
              <a:t>Podocytopathy</a:t>
            </a:r>
            <a:r>
              <a:rPr lang="en-US" sz="2400" dirty="0">
                <a:solidFill>
                  <a:schemeClr val="bg1"/>
                </a:solidFill>
              </a:rPr>
              <a:t> on EM, otherwise normal pathology</a:t>
            </a:r>
          </a:p>
          <a:p>
            <a:pPr algn="ctr"/>
            <a:endParaRPr lang="en-US" sz="1350" dirty="0"/>
          </a:p>
        </p:txBody>
      </p:sp>
    </p:spTree>
    <p:extLst>
      <p:ext uri="{BB962C8B-B14F-4D97-AF65-F5344CB8AC3E}">
        <p14:creationId xmlns:p14="http://schemas.microsoft.com/office/powerpoint/2010/main" val="21953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143000"/>
          </a:xfrm>
        </p:spPr>
        <p:txBody>
          <a:bodyPr anchor="ctr">
            <a:normAutofit/>
          </a:bodyPr>
          <a:lstStyle/>
          <a:p>
            <a:r>
              <a:rPr lang="en-US" sz="4100"/>
              <a:t>Focal Segmental Glomerulosclerosis</a:t>
            </a: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731" r="21474" b="2"/>
          <a:stretch/>
        </p:blipFill>
        <p:spPr>
          <a:xfrm>
            <a:off x="457200" y="1600200"/>
            <a:ext cx="4038600" cy="4525963"/>
          </a:xfrm>
          <a:prstGeom prst="rect">
            <a:avLst/>
          </a:prstGeom>
          <a:noFill/>
          <a:effectLst>
            <a:glow rad="63500">
              <a:schemeClr val="accent2">
                <a:alpha val="40000"/>
              </a:schemeClr>
            </a:glow>
          </a:effectLst>
        </p:spPr>
      </p:pic>
      <p:sp>
        <p:nvSpPr>
          <p:cNvPr id="6" name="Content Placeholder 5"/>
          <p:cNvSpPr>
            <a:spLocks noGrp="1"/>
          </p:cNvSpPr>
          <p:nvPr>
            <p:ph sz="half" idx="2"/>
          </p:nvPr>
        </p:nvSpPr>
        <p:spPr>
          <a:xfrm>
            <a:off x="4648200" y="1600200"/>
            <a:ext cx="4038600" cy="4525963"/>
          </a:xfrm>
        </p:spPr>
        <p:txBody>
          <a:bodyPr>
            <a:normAutofit/>
          </a:bodyPr>
          <a:lstStyle/>
          <a:p>
            <a:pPr>
              <a:lnSpc>
                <a:spcPct val="90000"/>
              </a:lnSpc>
              <a:buFont typeface="Arial" charset="0"/>
              <a:buChar char="•"/>
            </a:pPr>
            <a:r>
              <a:rPr lang="en-US" sz="1800" dirty="0"/>
              <a:t>HIV, obesity, African Americans</a:t>
            </a:r>
          </a:p>
          <a:p>
            <a:pPr>
              <a:lnSpc>
                <a:spcPct val="90000"/>
              </a:lnSpc>
              <a:buFont typeface="Arial" charset="0"/>
              <a:buChar char="•"/>
            </a:pPr>
            <a:r>
              <a:rPr lang="en-US" sz="1800" dirty="0"/>
              <a:t>A morphological / histological pattern of injury stemming from podocyte injury leading to podocyte detachment/death</a:t>
            </a:r>
          </a:p>
          <a:p>
            <a:pPr>
              <a:lnSpc>
                <a:spcPct val="90000"/>
              </a:lnSpc>
              <a:buFont typeface="Arial" charset="0"/>
              <a:buChar char="•"/>
            </a:pPr>
            <a:r>
              <a:rPr lang="en-US" sz="1800" b="1" dirty="0"/>
              <a:t>Sclerotic</a:t>
            </a:r>
            <a:r>
              <a:rPr lang="en-US" sz="1800" dirty="0"/>
              <a:t> lesions in glomeruli that are</a:t>
            </a:r>
            <a:r>
              <a:rPr lang="en-US" sz="1800" i="1" dirty="0"/>
              <a:t> focal </a:t>
            </a:r>
            <a:r>
              <a:rPr lang="en-US" sz="1800" dirty="0"/>
              <a:t>(&lt; 50% of all gloms on LM) and </a:t>
            </a:r>
            <a:r>
              <a:rPr lang="en-US" sz="1800" i="1" dirty="0"/>
              <a:t>segmental </a:t>
            </a:r>
            <a:r>
              <a:rPr lang="en-US" sz="1800" dirty="0"/>
              <a:t>(&lt; 50% of the glomerular tuft affected)</a:t>
            </a:r>
          </a:p>
          <a:p>
            <a:pPr>
              <a:lnSpc>
                <a:spcPct val="90000"/>
              </a:lnSpc>
              <a:buFont typeface="Arial" charset="0"/>
              <a:buChar char="•"/>
            </a:pPr>
            <a:r>
              <a:rPr lang="en-US" sz="1800" dirty="0"/>
              <a:t>Podocyte effacement</a:t>
            </a:r>
          </a:p>
          <a:p>
            <a:pPr>
              <a:lnSpc>
                <a:spcPct val="90000"/>
              </a:lnSpc>
              <a:buFont typeface="Arial" charset="0"/>
              <a:buChar char="•"/>
            </a:pPr>
            <a:r>
              <a:rPr lang="en-US" sz="1800" dirty="0"/>
              <a:t>Further LM classification: tip, cellular, collapsing, perihilar, and NOS</a:t>
            </a:r>
          </a:p>
          <a:p>
            <a:pPr lvl="1">
              <a:lnSpc>
                <a:spcPct val="90000"/>
              </a:lnSpc>
              <a:buFont typeface="Arial" charset="0"/>
              <a:buChar char="•"/>
            </a:pPr>
            <a:r>
              <a:rPr lang="en-US" sz="1800" dirty="0"/>
              <a:t>Collapsing: </a:t>
            </a:r>
            <a:r>
              <a:rPr lang="en-US" sz="1800" u="sng" dirty="0"/>
              <a:t>worst</a:t>
            </a:r>
            <a:r>
              <a:rPr lang="en-US" sz="1800" dirty="0"/>
              <a:t> prognosis</a:t>
            </a:r>
          </a:p>
          <a:p>
            <a:pPr lvl="1">
              <a:lnSpc>
                <a:spcPct val="90000"/>
              </a:lnSpc>
              <a:buFont typeface="Arial" charset="0"/>
              <a:buChar char="•"/>
            </a:pPr>
            <a:r>
              <a:rPr lang="en-US" sz="1800" dirty="0"/>
              <a:t>Tip: steroid-responsive, </a:t>
            </a:r>
            <a:r>
              <a:rPr lang="en-US" sz="1800" u="sng" dirty="0"/>
              <a:t>best</a:t>
            </a:r>
            <a:r>
              <a:rPr lang="en-US" sz="1800" dirty="0"/>
              <a:t> prognosis</a:t>
            </a:r>
          </a:p>
        </p:txBody>
      </p:sp>
    </p:spTree>
    <p:extLst>
      <p:ext uri="{BB962C8B-B14F-4D97-AF65-F5344CB8AC3E}">
        <p14:creationId xmlns:p14="http://schemas.microsoft.com/office/powerpoint/2010/main" val="513434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593B4-E3FF-F88E-CCEB-A863880866E6}"/>
              </a:ext>
            </a:extLst>
          </p:cNvPr>
          <p:cNvSpPr>
            <a:spLocks noGrp="1"/>
          </p:cNvSpPr>
          <p:nvPr>
            <p:ph type="title"/>
          </p:nvPr>
        </p:nvSpPr>
        <p:spPr/>
        <p:txBody>
          <a:bodyPr/>
          <a:lstStyle/>
          <a:p>
            <a:r>
              <a:rPr lang="en-US" dirty="0"/>
              <a:t>Knowledge Check Question</a:t>
            </a:r>
          </a:p>
        </p:txBody>
      </p:sp>
      <p:sp>
        <p:nvSpPr>
          <p:cNvPr id="3" name="Content Placeholder 2"/>
          <p:cNvSpPr>
            <a:spLocks noGrp="1"/>
          </p:cNvSpPr>
          <p:nvPr>
            <p:ph idx="1"/>
          </p:nvPr>
        </p:nvSpPr>
        <p:spPr/>
        <p:txBody>
          <a:bodyPr>
            <a:normAutofit/>
          </a:bodyPr>
          <a:lstStyle/>
          <a:p>
            <a:pPr marL="0" indent="0">
              <a:buNone/>
            </a:pPr>
            <a:r>
              <a:rPr lang="en-US" dirty="0"/>
              <a:t>Which of the following is associated with FSGS?</a:t>
            </a:r>
          </a:p>
          <a:p>
            <a:pPr marL="0" indent="0">
              <a:buNone/>
            </a:pPr>
            <a:r>
              <a:rPr lang="en-US" dirty="0"/>
              <a:t>A. Multiple myeloma</a:t>
            </a:r>
          </a:p>
          <a:p>
            <a:pPr marL="0" indent="0">
              <a:buNone/>
            </a:pPr>
            <a:r>
              <a:rPr lang="en-US" dirty="0"/>
              <a:t>B. </a:t>
            </a:r>
            <a:r>
              <a:rPr lang="en-US" i="1" dirty="0"/>
              <a:t>APOL1</a:t>
            </a:r>
            <a:r>
              <a:rPr lang="en-US" dirty="0"/>
              <a:t> gene</a:t>
            </a:r>
          </a:p>
          <a:p>
            <a:pPr marL="0" indent="0">
              <a:buNone/>
            </a:pPr>
            <a:r>
              <a:rPr lang="en-US" dirty="0"/>
              <a:t>C. Cocaine use</a:t>
            </a:r>
          </a:p>
          <a:p>
            <a:pPr marL="0" indent="0">
              <a:buNone/>
            </a:pPr>
            <a:r>
              <a:rPr lang="en-US" dirty="0"/>
              <a:t>D. Hepatitis B</a:t>
            </a:r>
          </a:p>
        </p:txBody>
      </p:sp>
    </p:spTree>
    <p:extLst>
      <p:ext uri="{BB962C8B-B14F-4D97-AF65-F5344CB8AC3E}">
        <p14:creationId xmlns:p14="http://schemas.microsoft.com/office/powerpoint/2010/main" val="214277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4" name="Content Placeholder 2"/>
          <p:cNvSpPr>
            <a:spLocks noGrp="1"/>
          </p:cNvSpPr>
          <p:nvPr>
            <p:ph idx="1"/>
          </p:nvPr>
        </p:nvSpPr>
        <p:spPr/>
        <p:txBody>
          <a:bodyPr>
            <a:normAutofit/>
          </a:bodyPr>
          <a:lstStyle/>
          <a:p>
            <a:pPr marL="0" indent="0">
              <a:buNone/>
            </a:pPr>
            <a:r>
              <a:rPr lang="en-US" sz="2175" dirty="0"/>
              <a:t>1.  Define nephrotic syndrome and understand the pathophysiology of edema.</a:t>
            </a:r>
          </a:p>
          <a:p>
            <a:pPr marL="0" indent="0">
              <a:buNone/>
            </a:pPr>
            <a:br>
              <a:rPr lang="en-US" sz="2175" dirty="0"/>
            </a:br>
            <a:r>
              <a:rPr lang="en-US" sz="2175" dirty="0"/>
              <a:t>2.  List the causes of nephrotic syndrome and describe the clinical presentations and histopathology of these glomerular diseases.</a:t>
            </a:r>
          </a:p>
          <a:p>
            <a:pPr marL="0" indent="0">
              <a:buNone/>
            </a:pPr>
            <a:br>
              <a:rPr lang="en-US" sz="2175" dirty="0"/>
            </a:br>
            <a:r>
              <a:rPr lang="en-US" sz="2175" dirty="0"/>
              <a:t>3.  Choose first line treatments for reduction of proteinuria, including those based on specific pathologies.</a:t>
            </a:r>
          </a:p>
          <a:p>
            <a:pPr>
              <a:buFont typeface="+mj-lt"/>
              <a:buAutoNum type="arabicPeriod"/>
            </a:pPr>
            <a:endParaRPr lang="en-US" sz="2175" dirty="0"/>
          </a:p>
          <a:p>
            <a:pPr>
              <a:buFont typeface="+mj-lt"/>
              <a:buAutoNum type="arabicPeriod"/>
            </a:pPr>
            <a:endParaRPr lang="en-US" dirty="0"/>
          </a:p>
        </p:txBody>
      </p:sp>
    </p:spTree>
    <p:extLst>
      <p:ext uri="{BB962C8B-B14F-4D97-AF65-F5344CB8AC3E}">
        <p14:creationId xmlns:p14="http://schemas.microsoft.com/office/powerpoint/2010/main" val="1878333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pPr marL="0" indent="0">
              <a:buNone/>
            </a:pPr>
            <a:r>
              <a:rPr lang="en-US" dirty="0"/>
              <a:t>Which of the following is associated with FSGS?</a:t>
            </a:r>
          </a:p>
          <a:p>
            <a:pPr marL="0" indent="0">
              <a:buNone/>
            </a:pPr>
            <a:r>
              <a:rPr lang="en-US" dirty="0"/>
              <a:t>A. Multiple myeloma</a:t>
            </a:r>
          </a:p>
          <a:p>
            <a:pPr marL="0" indent="0">
              <a:buNone/>
            </a:pPr>
            <a:r>
              <a:rPr lang="en-US" dirty="0">
                <a:highlight>
                  <a:srgbClr val="FFFF00"/>
                </a:highlight>
              </a:rPr>
              <a:t>B. </a:t>
            </a:r>
            <a:r>
              <a:rPr lang="en-US" i="1" dirty="0">
                <a:highlight>
                  <a:srgbClr val="FFFF00"/>
                </a:highlight>
              </a:rPr>
              <a:t>APOL1</a:t>
            </a:r>
            <a:r>
              <a:rPr lang="en-US" dirty="0">
                <a:highlight>
                  <a:srgbClr val="FFFF00"/>
                </a:highlight>
              </a:rPr>
              <a:t> gene</a:t>
            </a:r>
          </a:p>
          <a:p>
            <a:pPr marL="0" indent="0">
              <a:buNone/>
            </a:pPr>
            <a:r>
              <a:rPr lang="en-US" dirty="0"/>
              <a:t>C. Cocaine use</a:t>
            </a:r>
          </a:p>
          <a:p>
            <a:pPr marL="0" indent="0">
              <a:buNone/>
            </a:pPr>
            <a:r>
              <a:rPr lang="en-US" dirty="0"/>
              <a:t>D. Hepatitis B</a:t>
            </a:r>
          </a:p>
          <a:p>
            <a:pPr marL="0" indent="0">
              <a:buNone/>
            </a:pPr>
            <a:endParaRPr lang="en-US" dirty="0"/>
          </a:p>
        </p:txBody>
      </p:sp>
    </p:spTree>
    <p:extLst>
      <p:ext uri="{BB962C8B-B14F-4D97-AF65-F5344CB8AC3E}">
        <p14:creationId xmlns:p14="http://schemas.microsoft.com/office/powerpoint/2010/main" val="1217883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FSGS Causes</a:t>
            </a:r>
          </a:p>
        </p:txBody>
      </p:sp>
      <p:sp>
        <p:nvSpPr>
          <p:cNvPr id="6" name="Text Placeholder 5">
            <a:extLst>
              <a:ext uri="{FF2B5EF4-FFF2-40B4-BE49-F238E27FC236}">
                <a16:creationId xmlns:a16="http://schemas.microsoft.com/office/drawing/2014/main" id="{0B6C4145-9B5C-CD77-9E53-C99B0687521F}"/>
              </a:ext>
            </a:extLst>
          </p:cNvPr>
          <p:cNvSpPr>
            <a:spLocks noGrp="1"/>
          </p:cNvSpPr>
          <p:nvPr>
            <p:ph type="body" idx="1"/>
          </p:nvPr>
        </p:nvSpPr>
        <p:spPr>
          <a:solidFill>
            <a:schemeClr val="tx2">
              <a:lumMod val="20000"/>
              <a:lumOff val="80000"/>
            </a:schemeClr>
          </a:solidFill>
        </p:spPr>
        <p:txBody>
          <a:bodyPr/>
          <a:lstStyle/>
          <a:p>
            <a:r>
              <a:rPr lang="en-US" dirty="0"/>
              <a:t>Primary / Idiopathic</a:t>
            </a:r>
          </a:p>
        </p:txBody>
      </p:sp>
      <p:sp>
        <p:nvSpPr>
          <p:cNvPr id="3" name="Content Placeholder 2"/>
          <p:cNvSpPr>
            <a:spLocks noGrp="1"/>
          </p:cNvSpPr>
          <p:nvPr>
            <p:ph sz="half" idx="2"/>
          </p:nvPr>
        </p:nvSpPr>
        <p:spPr/>
        <p:txBody>
          <a:bodyPr>
            <a:noAutofit/>
          </a:bodyPr>
          <a:lstStyle/>
          <a:p>
            <a:r>
              <a:rPr lang="en-US" sz="1900" dirty="0"/>
              <a:t>Typically presents as </a:t>
            </a:r>
            <a:r>
              <a:rPr lang="en-US" sz="1900" i="1" dirty="0"/>
              <a:t>nephrotic syndrome</a:t>
            </a:r>
          </a:p>
          <a:p>
            <a:r>
              <a:rPr lang="en-US" sz="1900" dirty="0"/>
              <a:t>May be associated with a circulating </a:t>
            </a:r>
            <a:r>
              <a:rPr lang="en-US" sz="1900" b="1" dirty="0"/>
              <a:t>podocyte</a:t>
            </a:r>
            <a:r>
              <a:rPr lang="en-US" sz="1900" dirty="0"/>
              <a:t> toxin</a:t>
            </a:r>
            <a:endParaRPr lang="en-US" sz="1900" i="1" dirty="0"/>
          </a:p>
          <a:p>
            <a:r>
              <a:rPr lang="en-US" sz="1900" dirty="0"/>
              <a:t>HTN, </a:t>
            </a:r>
            <a:r>
              <a:rPr lang="en-US" sz="1900" dirty="0" err="1"/>
              <a:t>microhematuria</a:t>
            </a:r>
            <a:r>
              <a:rPr lang="en-US" sz="1900" dirty="0"/>
              <a:t>, renal dysfunction common</a:t>
            </a:r>
          </a:p>
          <a:p>
            <a:r>
              <a:rPr lang="en-US" sz="1900" dirty="0"/>
              <a:t>Poor prognosis: progression to ESRD over 5-10 years</a:t>
            </a:r>
          </a:p>
          <a:p>
            <a:r>
              <a:rPr lang="en-US" sz="1900" dirty="0"/>
              <a:t>Can recur rapidly post-transplant</a:t>
            </a:r>
          </a:p>
          <a:p>
            <a:r>
              <a:rPr lang="en-US" sz="1900" dirty="0" err="1"/>
              <a:t>Tx</a:t>
            </a:r>
            <a:r>
              <a:rPr lang="en-US" sz="1900" dirty="0"/>
              <a:t>: ACEI/ARB, steroids; 2</a:t>
            </a:r>
            <a:r>
              <a:rPr lang="en-US" sz="1900" baseline="30000" dirty="0"/>
              <a:t>nd</a:t>
            </a:r>
            <a:r>
              <a:rPr lang="en-US" sz="1900" dirty="0"/>
              <a:t> line: Cytoxan, CNI, MMF</a:t>
            </a:r>
          </a:p>
        </p:txBody>
      </p:sp>
      <p:sp>
        <p:nvSpPr>
          <p:cNvPr id="7" name="Text Placeholder 6">
            <a:extLst>
              <a:ext uri="{FF2B5EF4-FFF2-40B4-BE49-F238E27FC236}">
                <a16:creationId xmlns:a16="http://schemas.microsoft.com/office/drawing/2014/main" id="{C5C11D13-3D99-C98C-D198-FADBDADB8D39}"/>
              </a:ext>
            </a:extLst>
          </p:cNvPr>
          <p:cNvSpPr>
            <a:spLocks noGrp="1"/>
          </p:cNvSpPr>
          <p:nvPr>
            <p:ph type="body" sz="quarter" idx="3"/>
          </p:nvPr>
        </p:nvSpPr>
        <p:spPr>
          <a:solidFill>
            <a:schemeClr val="tx2">
              <a:lumMod val="20000"/>
              <a:lumOff val="80000"/>
            </a:schemeClr>
          </a:solidFill>
        </p:spPr>
        <p:txBody>
          <a:bodyPr/>
          <a:lstStyle/>
          <a:p>
            <a:pPr algn="ctr"/>
            <a:r>
              <a:rPr lang="en-US" dirty="0"/>
              <a:t>Secondary</a:t>
            </a:r>
          </a:p>
        </p:txBody>
      </p:sp>
      <p:sp>
        <p:nvSpPr>
          <p:cNvPr id="4" name="Content Placeholder 3"/>
          <p:cNvSpPr>
            <a:spLocks noGrp="1"/>
          </p:cNvSpPr>
          <p:nvPr>
            <p:ph sz="quarter" idx="4"/>
          </p:nvPr>
        </p:nvSpPr>
        <p:spPr>
          <a:ln>
            <a:solidFill>
              <a:schemeClr val="accent1"/>
            </a:solidFill>
          </a:ln>
        </p:spPr>
        <p:txBody>
          <a:bodyPr>
            <a:normAutofit/>
          </a:bodyPr>
          <a:lstStyle/>
          <a:p>
            <a:r>
              <a:rPr lang="en-US" sz="1900" i="1" dirty="0"/>
              <a:t>Sub-nephrotic proteinuria</a:t>
            </a:r>
          </a:p>
          <a:p>
            <a:r>
              <a:rPr lang="en-US" sz="1900" dirty="0"/>
              <a:t>Genetic: </a:t>
            </a:r>
            <a:r>
              <a:rPr lang="en-US" sz="1900" b="1" dirty="0"/>
              <a:t>APOL1 gene</a:t>
            </a:r>
            <a:r>
              <a:rPr lang="en-US" sz="1900" dirty="0"/>
              <a:t>, NPHS1/2</a:t>
            </a:r>
          </a:p>
          <a:p>
            <a:r>
              <a:rPr lang="en-US" sz="1900" dirty="0"/>
              <a:t>Viral: </a:t>
            </a:r>
            <a:r>
              <a:rPr lang="en-US" sz="1900" b="1" dirty="0"/>
              <a:t>HIV</a:t>
            </a:r>
            <a:r>
              <a:rPr lang="en-US" sz="1900" dirty="0"/>
              <a:t>, Parvovirus B19</a:t>
            </a:r>
          </a:p>
          <a:p>
            <a:r>
              <a:rPr lang="en-US" sz="1900" dirty="0"/>
              <a:t>Drugs: </a:t>
            </a:r>
            <a:r>
              <a:rPr lang="en-US" sz="1900" b="1" dirty="0"/>
              <a:t>Heroin</a:t>
            </a:r>
            <a:r>
              <a:rPr lang="en-US" sz="1900" dirty="0"/>
              <a:t>, </a:t>
            </a:r>
            <a:r>
              <a:rPr lang="en-US" sz="1900" dirty="0" err="1"/>
              <a:t>Pamidronate</a:t>
            </a:r>
            <a:r>
              <a:rPr lang="en-US" sz="1900" dirty="0"/>
              <a:t>, Interferon, </a:t>
            </a:r>
            <a:r>
              <a:rPr lang="en-US" sz="1900" dirty="0" err="1"/>
              <a:t>Sirolimus</a:t>
            </a:r>
            <a:r>
              <a:rPr lang="en-US" sz="1900" dirty="0"/>
              <a:t>, Lithium</a:t>
            </a:r>
          </a:p>
          <a:p>
            <a:r>
              <a:rPr lang="en-US" sz="1900" dirty="0"/>
              <a:t>Adaptive changes/</a:t>
            </a:r>
            <a:r>
              <a:rPr lang="en-US" sz="1900" dirty="0" err="1"/>
              <a:t>hyperfiltration</a:t>
            </a:r>
            <a:endParaRPr lang="en-US" sz="1900" dirty="0"/>
          </a:p>
          <a:p>
            <a:pPr lvl="1"/>
            <a:r>
              <a:rPr lang="en-US" sz="1700" b="1" dirty="0"/>
              <a:t>Obesity</a:t>
            </a:r>
          </a:p>
          <a:p>
            <a:pPr lvl="1"/>
            <a:r>
              <a:rPr lang="en-US" sz="1700" dirty="0"/>
              <a:t>Nephron loss/solitary kidney</a:t>
            </a:r>
          </a:p>
          <a:p>
            <a:pPr lvl="1"/>
            <a:r>
              <a:rPr lang="en-US" sz="1700" dirty="0"/>
              <a:t>Reflux nephropathy </a:t>
            </a:r>
          </a:p>
          <a:p>
            <a:pPr lvl="1"/>
            <a:r>
              <a:rPr lang="en-US" sz="1700" dirty="0"/>
              <a:t>HTN</a:t>
            </a:r>
          </a:p>
          <a:p>
            <a:r>
              <a:rPr lang="en-US" sz="1900" dirty="0" err="1"/>
              <a:t>Tx</a:t>
            </a:r>
            <a:r>
              <a:rPr lang="en-US" sz="1900" dirty="0"/>
              <a:t>: ACEI/ARB, </a:t>
            </a:r>
            <a:r>
              <a:rPr lang="en-US" sz="1900" dirty="0" err="1"/>
              <a:t>tx</a:t>
            </a:r>
            <a:r>
              <a:rPr lang="en-US" sz="1900" dirty="0"/>
              <a:t> underlying cause</a:t>
            </a:r>
          </a:p>
          <a:p>
            <a:endParaRPr lang="en-US" dirty="0"/>
          </a:p>
        </p:txBody>
      </p:sp>
      <p:sp>
        <p:nvSpPr>
          <p:cNvPr id="5" name="TextBox 4"/>
          <p:cNvSpPr txBox="1"/>
          <p:nvPr/>
        </p:nvSpPr>
        <p:spPr>
          <a:xfrm>
            <a:off x="2240414" y="6032576"/>
            <a:ext cx="4661586" cy="792525"/>
          </a:xfrm>
          <a:prstGeom prst="rect">
            <a:avLst/>
          </a:prstGeom>
          <a:solidFill>
            <a:schemeClr val="tx2">
              <a:lumMod val="20000"/>
              <a:lumOff val="80000"/>
            </a:schemeClr>
          </a:solidFill>
          <a:ln>
            <a:solidFill>
              <a:schemeClr val="accent1"/>
            </a:solidFill>
          </a:ln>
        </p:spPr>
        <p:txBody>
          <a:bodyPr wrap="square" rtlCol="0">
            <a:spAutoFit/>
          </a:bodyPr>
          <a:lstStyle/>
          <a:p>
            <a:pPr algn="ctr"/>
            <a:r>
              <a:rPr lang="en-US" sz="1600" b="1" dirty="0"/>
              <a:t>Most common in those of African descent </a:t>
            </a:r>
            <a:r>
              <a:rPr lang="mr-IN" sz="1600" b="1" dirty="0"/>
              <a:t>–</a:t>
            </a:r>
            <a:r>
              <a:rPr lang="en-US" sz="1600" b="1" dirty="0"/>
              <a:t> 5 times greater risk</a:t>
            </a:r>
          </a:p>
          <a:p>
            <a:endParaRPr lang="en-US" sz="1350" b="1" dirty="0">
              <a:solidFill>
                <a:schemeClr val="accent2">
                  <a:lumMod val="75000"/>
                </a:schemeClr>
              </a:solidFill>
            </a:endParaRPr>
          </a:p>
        </p:txBody>
      </p:sp>
    </p:spTree>
    <p:extLst>
      <p:ext uri="{BB962C8B-B14F-4D97-AF65-F5344CB8AC3E}">
        <p14:creationId xmlns:p14="http://schemas.microsoft.com/office/powerpoint/2010/main" val="752347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3" name="Content Placeholder 2"/>
          <p:cNvSpPr>
            <a:spLocks noGrp="1"/>
          </p:cNvSpPr>
          <p:nvPr>
            <p:ph idx="1"/>
          </p:nvPr>
        </p:nvSpPr>
        <p:spPr>
          <a:xfrm>
            <a:off x="457200" y="1417638"/>
            <a:ext cx="8229600" cy="5165724"/>
          </a:xfrm>
          <a:solidFill>
            <a:schemeClr val="bg1"/>
          </a:solidFill>
        </p:spPr>
        <p:txBody>
          <a:bodyPr>
            <a:normAutofit fontScale="92500" lnSpcReduction="20000"/>
          </a:bodyPr>
          <a:lstStyle/>
          <a:p>
            <a:pPr marL="0" indent="0">
              <a:buNone/>
            </a:pPr>
            <a:r>
              <a:rPr lang="en-US" sz="1725" dirty="0"/>
              <a:t>A 72-year-old man is evaluated during a follow up visit for a 4-week history of progressive worsening new onset edema, weight gain and foamy urine. He otherwise has been well and denies any other symptoms. He has a 50-pack year history of cigarette smoking and ongoing tobacco use. On physical examination, vital signs are normal. Severe pitting edema to the knees is present. </a:t>
            </a:r>
          </a:p>
          <a:p>
            <a:pPr marL="0" indent="0">
              <a:buNone/>
            </a:pPr>
            <a:endParaRPr lang="en-US" sz="1725" u="sng" dirty="0"/>
          </a:p>
          <a:p>
            <a:pPr marL="0" indent="0">
              <a:buNone/>
            </a:pPr>
            <a:r>
              <a:rPr lang="en-US" sz="1725" u="sng" dirty="0"/>
              <a:t>Laboratory Studies:</a:t>
            </a:r>
          </a:p>
          <a:p>
            <a:pPr marL="0" indent="0">
              <a:lnSpc>
                <a:spcPct val="110000"/>
              </a:lnSpc>
              <a:spcBef>
                <a:spcPts val="0"/>
              </a:spcBef>
              <a:buNone/>
            </a:pPr>
            <a:r>
              <a:rPr lang="en-US" sz="1725" dirty="0"/>
              <a:t>Albumin 2.8 g/</a:t>
            </a:r>
            <a:r>
              <a:rPr lang="en-US" sz="1725" dirty="0" err="1"/>
              <a:t>dL</a:t>
            </a:r>
            <a:endParaRPr lang="en-US" sz="1725" dirty="0"/>
          </a:p>
          <a:p>
            <a:pPr marL="0" indent="0">
              <a:lnSpc>
                <a:spcPct val="110000"/>
              </a:lnSpc>
              <a:spcBef>
                <a:spcPts val="0"/>
              </a:spcBef>
              <a:buNone/>
            </a:pPr>
            <a:r>
              <a:rPr lang="en-US" sz="1725" dirty="0"/>
              <a:t>C3 	Normal</a:t>
            </a:r>
          </a:p>
          <a:p>
            <a:pPr marL="0" indent="0">
              <a:lnSpc>
                <a:spcPct val="110000"/>
              </a:lnSpc>
              <a:spcBef>
                <a:spcPts val="0"/>
              </a:spcBef>
              <a:buNone/>
            </a:pPr>
            <a:r>
              <a:rPr lang="en-US" sz="1725" dirty="0"/>
              <a:t>C4 	Normal </a:t>
            </a:r>
          </a:p>
          <a:p>
            <a:pPr marL="0" indent="0">
              <a:lnSpc>
                <a:spcPct val="110000"/>
              </a:lnSpc>
              <a:spcBef>
                <a:spcPts val="0"/>
              </a:spcBef>
              <a:buNone/>
            </a:pPr>
            <a:r>
              <a:rPr lang="en-US" sz="1725" dirty="0"/>
              <a:t>Creatinine 0.8 mg/</a:t>
            </a:r>
            <a:r>
              <a:rPr lang="en-US" sz="1725" dirty="0" err="1"/>
              <a:t>dL</a:t>
            </a:r>
            <a:endParaRPr lang="en-US" sz="1725" dirty="0"/>
          </a:p>
          <a:p>
            <a:pPr marL="0" indent="0">
              <a:lnSpc>
                <a:spcPct val="110000"/>
              </a:lnSpc>
              <a:spcBef>
                <a:spcPts val="0"/>
              </a:spcBef>
              <a:buNone/>
            </a:pPr>
            <a:r>
              <a:rPr lang="en-US" sz="1725" dirty="0"/>
              <a:t>RPR 	Normal</a:t>
            </a:r>
          </a:p>
          <a:p>
            <a:pPr marL="0" indent="0">
              <a:lnSpc>
                <a:spcPct val="110000"/>
              </a:lnSpc>
              <a:spcBef>
                <a:spcPts val="0"/>
              </a:spcBef>
              <a:buNone/>
            </a:pPr>
            <a:r>
              <a:rPr lang="en-US" sz="1725" dirty="0"/>
              <a:t>Antinuclear antibodies  Negative</a:t>
            </a:r>
          </a:p>
          <a:p>
            <a:pPr marL="0" indent="0">
              <a:lnSpc>
                <a:spcPct val="110000"/>
              </a:lnSpc>
              <a:spcBef>
                <a:spcPts val="0"/>
              </a:spcBef>
              <a:buNone/>
            </a:pPr>
            <a:r>
              <a:rPr lang="en-US" sz="1725" dirty="0"/>
              <a:t>Hepatitis B antibodies   Negative</a:t>
            </a:r>
          </a:p>
          <a:p>
            <a:pPr marL="0" indent="0">
              <a:lnSpc>
                <a:spcPct val="110000"/>
              </a:lnSpc>
              <a:spcBef>
                <a:spcPts val="0"/>
              </a:spcBef>
              <a:buNone/>
            </a:pPr>
            <a:r>
              <a:rPr lang="en-US" sz="1725" dirty="0"/>
              <a:t>Hepatitis C antibodies   Negative</a:t>
            </a:r>
          </a:p>
          <a:p>
            <a:pPr marL="0" indent="0">
              <a:lnSpc>
                <a:spcPct val="110000"/>
              </a:lnSpc>
              <a:spcBef>
                <a:spcPts val="0"/>
              </a:spcBef>
              <a:buNone/>
            </a:pPr>
            <a:r>
              <a:rPr lang="en-US" sz="1725" dirty="0"/>
              <a:t>24-hour urine protein excretion  12,200 mg/ 24 h</a:t>
            </a:r>
          </a:p>
          <a:p>
            <a:pPr marL="0" indent="0">
              <a:lnSpc>
                <a:spcPct val="110000"/>
              </a:lnSpc>
              <a:spcBef>
                <a:spcPts val="0"/>
              </a:spcBef>
              <a:buNone/>
            </a:pPr>
            <a:endParaRPr lang="en-US" sz="1725" dirty="0"/>
          </a:p>
          <a:p>
            <a:pPr marL="0" indent="0">
              <a:lnSpc>
                <a:spcPct val="110000"/>
              </a:lnSpc>
              <a:spcBef>
                <a:spcPts val="0"/>
              </a:spcBef>
              <a:buNone/>
            </a:pPr>
            <a:r>
              <a:rPr lang="en-US" sz="1725" dirty="0"/>
              <a:t>Kidney Ultrasound shows normal appearing kidneys with no evidence of thrombus in renal veins. Lower extremity Doppler ultrasound shows no deep venous thrombosis.</a:t>
            </a:r>
          </a:p>
          <a:p>
            <a:pPr>
              <a:lnSpc>
                <a:spcPct val="110000"/>
              </a:lnSpc>
              <a:spcBef>
                <a:spcPts val="0"/>
              </a:spcBef>
            </a:pPr>
            <a:endParaRPr lang="en-US" sz="1725" dirty="0"/>
          </a:p>
          <a:p>
            <a:pPr marL="0" indent="0">
              <a:lnSpc>
                <a:spcPct val="110000"/>
              </a:lnSpc>
              <a:spcBef>
                <a:spcPts val="0"/>
              </a:spcBef>
              <a:buNone/>
            </a:pPr>
            <a:r>
              <a:rPr lang="en-US" sz="1725" dirty="0"/>
              <a:t>Kidney biopsy shows membranous glomerulopathy with negative staining for the anti-phospholipase A2 receptor (PLA2R) antibody on immunofluorescence.</a:t>
            </a:r>
          </a:p>
          <a:p>
            <a:pPr>
              <a:lnSpc>
                <a:spcPct val="110000"/>
              </a:lnSpc>
              <a:spcBef>
                <a:spcPts val="0"/>
              </a:spcBef>
            </a:pPr>
            <a:endParaRPr lang="en-US" sz="1725" dirty="0"/>
          </a:p>
          <a:p>
            <a:endParaRPr lang="en-US" dirty="0"/>
          </a:p>
        </p:txBody>
      </p:sp>
    </p:spTree>
    <p:extLst>
      <p:ext uri="{BB962C8B-B14F-4D97-AF65-F5344CB8AC3E}">
        <p14:creationId xmlns:p14="http://schemas.microsoft.com/office/powerpoint/2010/main" val="201745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Board Question Continued</a:t>
            </a:r>
          </a:p>
        </p:txBody>
      </p:sp>
      <p:sp>
        <p:nvSpPr>
          <p:cNvPr id="3" name="Content Placeholder 2"/>
          <p:cNvSpPr>
            <a:spLocks noGrp="1"/>
          </p:cNvSpPr>
          <p:nvPr>
            <p:ph idx="1"/>
          </p:nvPr>
        </p:nvSpPr>
        <p:spPr/>
        <p:txBody>
          <a:bodyPr/>
          <a:lstStyle/>
          <a:p>
            <a:pPr marL="0" indent="0">
              <a:buNone/>
            </a:pPr>
            <a:r>
              <a:rPr lang="en-US" sz="2400" dirty="0"/>
              <a:t>Which of the following is the most appropriate management?</a:t>
            </a:r>
          </a:p>
          <a:p>
            <a:pPr marL="0" indent="0">
              <a:buNone/>
            </a:pPr>
            <a:endParaRPr lang="en-US" sz="2400" dirty="0"/>
          </a:p>
          <a:p>
            <a:pPr marL="0" indent="0">
              <a:buNone/>
            </a:pPr>
            <a:r>
              <a:rPr lang="en-US" sz="2400" dirty="0"/>
              <a:t>A.  Age and sex appropriate cancer screening</a:t>
            </a:r>
          </a:p>
          <a:p>
            <a:pPr marL="0" indent="0">
              <a:buNone/>
            </a:pPr>
            <a:r>
              <a:rPr lang="en-US" sz="2400" dirty="0"/>
              <a:t>B.  Initiation of immunosuppressive therapy</a:t>
            </a:r>
          </a:p>
          <a:p>
            <a:pPr marL="0" indent="0">
              <a:buNone/>
            </a:pPr>
            <a:r>
              <a:rPr lang="en-US" sz="2400" dirty="0"/>
              <a:t>C.  Prophylactic anticoagulation</a:t>
            </a:r>
          </a:p>
          <a:p>
            <a:pPr marL="0" indent="0">
              <a:buNone/>
            </a:pPr>
            <a:r>
              <a:rPr lang="en-US" sz="2400" dirty="0"/>
              <a:t>D.  Serological testing for anti-PLA2R antibodies</a:t>
            </a:r>
          </a:p>
          <a:p>
            <a:endParaRPr lang="en-US" dirty="0"/>
          </a:p>
        </p:txBody>
      </p:sp>
    </p:spTree>
    <p:extLst>
      <p:ext uri="{BB962C8B-B14F-4D97-AF65-F5344CB8AC3E}">
        <p14:creationId xmlns:p14="http://schemas.microsoft.com/office/powerpoint/2010/main" val="71424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Answer</a:t>
            </a:r>
          </a:p>
        </p:txBody>
      </p:sp>
      <p:sp>
        <p:nvSpPr>
          <p:cNvPr id="3" name="Content Placeholder 2"/>
          <p:cNvSpPr>
            <a:spLocks noGrp="1"/>
          </p:cNvSpPr>
          <p:nvPr>
            <p:ph idx="1"/>
          </p:nvPr>
        </p:nvSpPr>
        <p:spPr/>
        <p:txBody>
          <a:bodyPr/>
          <a:lstStyle/>
          <a:p>
            <a:pPr marL="0" indent="0">
              <a:buNone/>
            </a:pPr>
            <a:r>
              <a:rPr lang="en-US" sz="2400" dirty="0"/>
              <a:t>Which of the following is the most appropriate management?</a:t>
            </a:r>
          </a:p>
          <a:p>
            <a:pPr marL="0" indent="0">
              <a:buNone/>
            </a:pPr>
            <a:endParaRPr lang="en-US" sz="2400" dirty="0"/>
          </a:p>
          <a:p>
            <a:pPr marL="0" indent="0">
              <a:buNone/>
            </a:pPr>
            <a:r>
              <a:rPr lang="en-US" sz="2400" dirty="0">
                <a:highlight>
                  <a:srgbClr val="FFFF00"/>
                </a:highlight>
              </a:rPr>
              <a:t>A.  Age and sex appropriate cancer screening</a:t>
            </a:r>
          </a:p>
          <a:p>
            <a:pPr marL="0" indent="0">
              <a:buNone/>
            </a:pPr>
            <a:r>
              <a:rPr lang="en-US" sz="2400" dirty="0"/>
              <a:t>B.  Initiation of immunosuppressive therapy</a:t>
            </a:r>
          </a:p>
          <a:p>
            <a:pPr marL="0" indent="0">
              <a:buNone/>
            </a:pPr>
            <a:r>
              <a:rPr lang="en-US" sz="2400" dirty="0"/>
              <a:t>C.  Prophylactic anticoagulation</a:t>
            </a:r>
          </a:p>
          <a:p>
            <a:pPr marL="0" indent="0">
              <a:buNone/>
            </a:pPr>
            <a:r>
              <a:rPr lang="en-US" sz="2400" dirty="0"/>
              <a:t>D.  Serological testing for anti-PLA2R antibodies</a:t>
            </a:r>
          </a:p>
          <a:p>
            <a:endParaRPr lang="en-US" dirty="0"/>
          </a:p>
        </p:txBody>
      </p:sp>
    </p:spTree>
    <p:extLst>
      <p:ext uri="{BB962C8B-B14F-4D97-AF65-F5344CB8AC3E}">
        <p14:creationId xmlns:p14="http://schemas.microsoft.com/office/powerpoint/2010/main" val="139590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58510" y="1333460"/>
            <a:ext cx="4803797" cy="1088068"/>
          </a:xfrm>
        </p:spPr>
        <p:txBody>
          <a:bodyPr>
            <a:noAutofit/>
          </a:bodyPr>
          <a:lstStyle/>
          <a:p>
            <a:r>
              <a:rPr lang="en-US" sz="3600" dirty="0"/>
              <a:t>Membranous </a:t>
            </a:r>
            <a:r>
              <a:rPr lang="en-US" sz="3600" dirty="0" err="1"/>
              <a:t>Glomerulonephropathy</a:t>
            </a: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074" r="3" b="9620"/>
          <a:stretch/>
        </p:blipFill>
        <p:spPr>
          <a:xfrm>
            <a:off x="39426" y="1203416"/>
            <a:ext cx="3819084" cy="235220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 b="8076"/>
          <a:stretch/>
        </p:blipFill>
        <p:spPr>
          <a:xfrm>
            <a:off x="39426" y="3889814"/>
            <a:ext cx="3819084" cy="2352208"/>
          </a:xfrm>
          <a:prstGeom prst="rect">
            <a:avLst/>
          </a:prstGeom>
        </p:spPr>
      </p:pic>
      <p:sp>
        <p:nvSpPr>
          <p:cNvPr id="6" name="Content Placeholder 5"/>
          <p:cNvSpPr>
            <a:spLocks noGrp="1"/>
          </p:cNvSpPr>
          <p:nvPr>
            <p:ph idx="1"/>
          </p:nvPr>
        </p:nvSpPr>
        <p:spPr>
          <a:xfrm>
            <a:off x="4300777" y="2551572"/>
            <a:ext cx="4803797" cy="3978447"/>
          </a:xfrm>
          <a:solidFill>
            <a:schemeClr val="bg1"/>
          </a:solidFill>
        </p:spPr>
        <p:txBody>
          <a:bodyPr>
            <a:normAutofit lnSpcReduction="10000"/>
          </a:bodyPr>
          <a:lstStyle/>
          <a:p>
            <a:pPr marL="68580" lvl="1" indent="-68580">
              <a:spcBef>
                <a:spcPts val="900"/>
              </a:spcBef>
              <a:spcAft>
                <a:spcPts val="150"/>
              </a:spcAft>
              <a:buSzPct val="100000"/>
              <a:buFont typeface="Arial" charset="0"/>
              <a:buChar char="•"/>
            </a:pPr>
            <a:r>
              <a:rPr lang="en-US" sz="1600" dirty="0"/>
              <a:t>May be primary vs secondary</a:t>
            </a:r>
          </a:p>
          <a:p>
            <a:pPr marL="68580" lvl="1" indent="-68580">
              <a:spcBef>
                <a:spcPts val="900"/>
              </a:spcBef>
              <a:spcAft>
                <a:spcPts val="150"/>
              </a:spcAft>
              <a:buSzPct val="100000"/>
              <a:buFont typeface="Arial" charset="0"/>
              <a:buChar char="•"/>
            </a:pPr>
            <a:r>
              <a:rPr lang="en-US" sz="1600" dirty="0"/>
              <a:t>Primary associated with phospholipase A2 receptor (PLA2R) antibodies against the M-type PLA2R on the surface of the podocyte</a:t>
            </a:r>
          </a:p>
          <a:p>
            <a:pPr marL="68580" lvl="1" indent="-68580">
              <a:spcBef>
                <a:spcPts val="900"/>
              </a:spcBef>
              <a:spcAft>
                <a:spcPts val="150"/>
              </a:spcAft>
              <a:buSzPct val="100000"/>
              <a:buFont typeface="Arial" charset="0"/>
              <a:buChar char="•"/>
            </a:pPr>
            <a:r>
              <a:rPr lang="en-US" sz="1600" dirty="0"/>
              <a:t>Secondary associated with </a:t>
            </a:r>
            <a:r>
              <a:rPr lang="en-US" sz="1600" b="1" dirty="0"/>
              <a:t>solid tumor malignancy</a:t>
            </a:r>
            <a:r>
              <a:rPr lang="en-US" sz="1600" dirty="0"/>
              <a:t>, Hepatitis B, penicillamine, gold, captopril</a:t>
            </a:r>
          </a:p>
          <a:p>
            <a:pPr marL="68580" lvl="1" indent="-68580">
              <a:spcBef>
                <a:spcPts val="900"/>
              </a:spcBef>
              <a:spcAft>
                <a:spcPts val="150"/>
              </a:spcAft>
              <a:buSzPct val="100000"/>
              <a:buFont typeface="Arial" charset="0"/>
              <a:buChar char="•"/>
            </a:pPr>
            <a:r>
              <a:rPr lang="en-US" sz="1600" dirty="0"/>
              <a:t>80% present with Nephrotic Syndrome</a:t>
            </a:r>
          </a:p>
          <a:p>
            <a:pPr marL="68580" lvl="1" indent="-68580">
              <a:spcBef>
                <a:spcPts val="900"/>
              </a:spcBef>
              <a:spcAft>
                <a:spcPts val="150"/>
              </a:spcAft>
              <a:buSzPct val="100000"/>
              <a:buFont typeface="Arial" charset="0"/>
              <a:buChar char="•"/>
            </a:pPr>
            <a:r>
              <a:rPr lang="en-US" sz="1600" dirty="0"/>
              <a:t>Typically with preserved GFR, normal BP (70%)</a:t>
            </a:r>
          </a:p>
          <a:p>
            <a:pPr marL="68580" lvl="1" indent="-68580">
              <a:spcBef>
                <a:spcPts val="900"/>
              </a:spcBef>
              <a:spcAft>
                <a:spcPts val="150"/>
              </a:spcAft>
              <a:buSzPct val="100000"/>
              <a:buFont typeface="Arial" charset="0"/>
              <a:buChar char="•"/>
            </a:pPr>
            <a:r>
              <a:rPr lang="en-US" sz="1600" dirty="0"/>
              <a:t>Known to be more of a </a:t>
            </a:r>
            <a:r>
              <a:rPr lang="en-US" sz="1600" b="1" dirty="0" err="1"/>
              <a:t>hypercoaguable</a:t>
            </a:r>
            <a:r>
              <a:rPr lang="en-US" sz="1600" b="1" dirty="0"/>
              <a:t> </a:t>
            </a:r>
            <a:r>
              <a:rPr lang="en-US" sz="1600" dirty="0"/>
              <a:t>state than other GNs</a:t>
            </a:r>
          </a:p>
          <a:p>
            <a:pPr marL="68580" lvl="1" indent="-68580">
              <a:spcBef>
                <a:spcPts val="900"/>
              </a:spcBef>
              <a:spcAft>
                <a:spcPts val="150"/>
              </a:spcAft>
              <a:buSzPct val="100000"/>
              <a:buFont typeface="Arial" charset="0"/>
              <a:buChar char="•"/>
            </a:pPr>
            <a:r>
              <a:rPr lang="en-US" sz="1600" dirty="0"/>
              <a:t> Tx: Primary </a:t>
            </a:r>
            <a:r>
              <a:rPr lang="mr-IN" sz="1600" dirty="0"/>
              <a:t>–</a:t>
            </a:r>
            <a:r>
              <a:rPr lang="en-US" sz="1600" dirty="0"/>
              <a:t> ACEI/ARB, </a:t>
            </a:r>
            <a:r>
              <a:rPr lang="en-US" sz="1600" dirty="0" err="1"/>
              <a:t>steroid+alkylating</a:t>
            </a:r>
            <a:r>
              <a:rPr lang="en-US" sz="1600" dirty="0"/>
              <a:t> agent vs CNI; Secondary </a:t>
            </a:r>
            <a:r>
              <a:rPr lang="mr-IN" sz="1600" dirty="0"/>
              <a:t>–</a:t>
            </a:r>
            <a:r>
              <a:rPr lang="en-US" sz="1600" dirty="0"/>
              <a:t> </a:t>
            </a:r>
            <a:r>
              <a:rPr lang="en-US" sz="1600" dirty="0" err="1"/>
              <a:t>tx</a:t>
            </a:r>
            <a:r>
              <a:rPr lang="en-US" sz="1600" dirty="0"/>
              <a:t> underlying cause, </a:t>
            </a:r>
            <a:r>
              <a:rPr lang="en-US" sz="1600" b="1" dirty="0"/>
              <a:t>age-appropriate cancer screening</a:t>
            </a:r>
          </a:p>
        </p:txBody>
      </p:sp>
      <p:sp>
        <p:nvSpPr>
          <p:cNvPr id="2" name="TextBox 1"/>
          <p:cNvSpPr txBox="1"/>
          <p:nvPr/>
        </p:nvSpPr>
        <p:spPr>
          <a:xfrm>
            <a:off x="317845" y="3585722"/>
            <a:ext cx="3015223" cy="304091"/>
          </a:xfrm>
          <a:prstGeom prst="rect">
            <a:avLst/>
          </a:prstGeom>
          <a:solidFill>
            <a:srgbClr val="2A71FF"/>
          </a:solidFill>
          <a:ln>
            <a:noFill/>
          </a:ln>
        </p:spPr>
        <p:txBody>
          <a:bodyPr wrap="square" rtlCol="0">
            <a:noAutofit/>
          </a:bodyPr>
          <a:lstStyle/>
          <a:p>
            <a:pPr marL="0" lvl="1" algn="ctr">
              <a:spcAft>
                <a:spcPts val="450"/>
              </a:spcAft>
            </a:pPr>
            <a:r>
              <a:rPr lang="en-US" sz="975" b="1" dirty="0">
                <a:solidFill>
                  <a:schemeClr val="bg1"/>
                </a:solidFill>
              </a:rPr>
              <a:t>Spike-like GBM deposits seen on LM &amp; EM</a:t>
            </a:r>
          </a:p>
        </p:txBody>
      </p:sp>
    </p:spTree>
    <p:extLst>
      <p:ext uri="{BB962C8B-B14F-4D97-AF65-F5344CB8AC3E}">
        <p14:creationId xmlns:p14="http://schemas.microsoft.com/office/powerpoint/2010/main" val="143018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Membranous GN: EM/IF/LM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80" y="2284453"/>
            <a:ext cx="8876893" cy="2842660"/>
          </a:xfrm>
          <a:prstGeom prst="rect">
            <a:avLst/>
          </a:prstGeom>
        </p:spPr>
      </p:pic>
      <p:sp>
        <p:nvSpPr>
          <p:cNvPr id="7" name="TextBox 6"/>
          <p:cNvSpPr txBox="1"/>
          <p:nvPr/>
        </p:nvSpPr>
        <p:spPr>
          <a:xfrm>
            <a:off x="249388" y="5159087"/>
            <a:ext cx="2624738" cy="507831"/>
          </a:xfrm>
          <a:prstGeom prst="rect">
            <a:avLst/>
          </a:prstGeom>
          <a:noFill/>
        </p:spPr>
        <p:txBody>
          <a:bodyPr wrap="square" rtlCol="0">
            <a:spAutoFit/>
          </a:bodyPr>
          <a:lstStyle/>
          <a:p>
            <a:pPr algn="ctr"/>
            <a:r>
              <a:rPr lang="en-US" sz="1350" dirty="0" err="1"/>
              <a:t>Subepithelial</a:t>
            </a:r>
            <a:r>
              <a:rPr lang="en-US" sz="1350" dirty="0"/>
              <a:t> electron dense deposits and podocyte effacement</a:t>
            </a:r>
          </a:p>
        </p:txBody>
      </p:sp>
      <p:sp>
        <p:nvSpPr>
          <p:cNvPr id="8" name="TextBox 7"/>
          <p:cNvSpPr txBox="1"/>
          <p:nvPr/>
        </p:nvSpPr>
        <p:spPr>
          <a:xfrm>
            <a:off x="3029989" y="5159086"/>
            <a:ext cx="2655917" cy="507831"/>
          </a:xfrm>
          <a:prstGeom prst="rect">
            <a:avLst/>
          </a:prstGeom>
          <a:noFill/>
        </p:spPr>
        <p:txBody>
          <a:bodyPr wrap="square" rtlCol="0">
            <a:spAutoFit/>
          </a:bodyPr>
          <a:lstStyle/>
          <a:p>
            <a:pPr algn="ctr"/>
            <a:r>
              <a:rPr lang="en-US" sz="1350" dirty="0"/>
              <a:t>+IgG, C3 &amp; Anti-PLA2R Ab along capillary wall</a:t>
            </a:r>
          </a:p>
        </p:txBody>
      </p:sp>
      <p:sp>
        <p:nvSpPr>
          <p:cNvPr id="9" name="TextBox 8"/>
          <p:cNvSpPr txBox="1"/>
          <p:nvPr/>
        </p:nvSpPr>
        <p:spPr>
          <a:xfrm>
            <a:off x="6007572" y="5159086"/>
            <a:ext cx="2481348" cy="300082"/>
          </a:xfrm>
          <a:prstGeom prst="rect">
            <a:avLst/>
          </a:prstGeom>
          <a:noFill/>
        </p:spPr>
        <p:txBody>
          <a:bodyPr wrap="square" rtlCol="0">
            <a:spAutoFit/>
          </a:bodyPr>
          <a:lstStyle/>
          <a:p>
            <a:pPr algn="ctr"/>
            <a:r>
              <a:rPr lang="en-US" sz="1350" dirty="0"/>
              <a:t>Thickened GBM</a:t>
            </a:r>
          </a:p>
        </p:txBody>
      </p:sp>
    </p:spTree>
    <p:extLst>
      <p:ext uri="{BB962C8B-B14F-4D97-AF65-F5344CB8AC3E}">
        <p14:creationId xmlns:p14="http://schemas.microsoft.com/office/powerpoint/2010/main" val="102939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Question</a:t>
            </a:r>
          </a:p>
        </p:txBody>
      </p:sp>
      <p:sp>
        <p:nvSpPr>
          <p:cNvPr id="4" name="Content Placeholder 3"/>
          <p:cNvSpPr>
            <a:spLocks noGrp="1"/>
          </p:cNvSpPr>
          <p:nvPr>
            <p:ph idx="1"/>
          </p:nvPr>
        </p:nvSpPr>
        <p:spPr>
          <a:xfrm>
            <a:off x="457200" y="1344065"/>
            <a:ext cx="8229600" cy="5025203"/>
          </a:xfrm>
        </p:spPr>
        <p:txBody>
          <a:bodyPr>
            <a:noAutofit/>
          </a:bodyPr>
          <a:lstStyle/>
          <a:p>
            <a:pPr marL="0" indent="0">
              <a:buNone/>
            </a:pPr>
            <a:r>
              <a:rPr lang="en-US" sz="1400" dirty="0"/>
              <a:t>A 33-year-old man is hospitalized for a headache, hypertension, and an elevated serum creatinine level. He has a 10-year history of poorly controlled type 2 diabetes mellitus and hypertension. Medications include insulin glargine, insulin lispro, atorvastatin, amlodipine and low dose aspirin.  On physical examination, blood pressure is 145/94 mm Hg; other vital signs are normal. </a:t>
            </a:r>
            <a:r>
              <a:rPr lang="en-US" sz="1400" dirty="0" err="1"/>
              <a:t>Fundoscopic</a:t>
            </a:r>
            <a:r>
              <a:rPr lang="en-US" sz="1400" dirty="0"/>
              <a:t> examination reveals </a:t>
            </a:r>
            <a:r>
              <a:rPr lang="en-US" sz="1400" dirty="0" err="1"/>
              <a:t>nonproliferative</a:t>
            </a:r>
            <a:r>
              <a:rPr lang="en-US" sz="1400" dirty="0"/>
              <a:t> diabetic retinopathy. There is 1+ pitting edema of the lower extremities to the ankles, equal on both sides. Dorsalis pedis pulses are decreased bilaterally and sensation is diminished in the feet bilaterally. </a:t>
            </a:r>
          </a:p>
          <a:p>
            <a:pPr marL="0" indent="0">
              <a:buNone/>
            </a:pPr>
            <a:endParaRPr lang="en-US" sz="1400" dirty="0"/>
          </a:p>
          <a:p>
            <a:pPr marL="0" indent="0">
              <a:buNone/>
            </a:pPr>
            <a:r>
              <a:rPr lang="en-US" sz="1400" b="1" u="sng" dirty="0"/>
              <a:t>Laboratory Studies:</a:t>
            </a:r>
          </a:p>
          <a:p>
            <a:pPr marL="0" indent="0">
              <a:lnSpc>
                <a:spcPct val="120000"/>
              </a:lnSpc>
              <a:spcBef>
                <a:spcPts val="0"/>
              </a:spcBef>
              <a:buNone/>
            </a:pPr>
            <a:r>
              <a:rPr lang="en-US" sz="1400" dirty="0"/>
              <a:t>CBC 	     Normal</a:t>
            </a:r>
          </a:p>
          <a:p>
            <a:pPr marL="0" indent="0">
              <a:lnSpc>
                <a:spcPct val="120000"/>
              </a:lnSpc>
              <a:spcBef>
                <a:spcPts val="0"/>
              </a:spcBef>
              <a:buNone/>
            </a:pPr>
            <a:r>
              <a:rPr lang="en-US" sz="1400" dirty="0"/>
              <a:t>Albumin        3.3 mg/dL</a:t>
            </a:r>
          </a:p>
          <a:p>
            <a:pPr marL="0" indent="0">
              <a:lnSpc>
                <a:spcPct val="120000"/>
              </a:lnSpc>
              <a:spcBef>
                <a:spcPts val="0"/>
              </a:spcBef>
              <a:buNone/>
            </a:pPr>
            <a:r>
              <a:rPr lang="en-US" sz="1400" dirty="0"/>
              <a:t>Creatinine     1.8 mg/dL</a:t>
            </a:r>
          </a:p>
          <a:p>
            <a:pPr marL="0" indent="0">
              <a:lnSpc>
                <a:spcPct val="120000"/>
              </a:lnSpc>
              <a:spcBef>
                <a:spcPts val="0"/>
              </a:spcBef>
              <a:buNone/>
            </a:pPr>
            <a:r>
              <a:rPr lang="en-US" sz="1400" dirty="0"/>
              <a:t>HgA1c 	     8.1 %</a:t>
            </a:r>
          </a:p>
          <a:p>
            <a:pPr marL="0" indent="0">
              <a:lnSpc>
                <a:spcPct val="120000"/>
              </a:lnSpc>
              <a:spcBef>
                <a:spcPts val="0"/>
              </a:spcBef>
              <a:buNone/>
            </a:pPr>
            <a:r>
              <a:rPr lang="en-US" sz="1400" dirty="0"/>
              <a:t>Antinuclear antibodies         Negative</a:t>
            </a:r>
          </a:p>
          <a:p>
            <a:pPr marL="0" indent="0">
              <a:lnSpc>
                <a:spcPct val="120000"/>
              </a:lnSpc>
              <a:spcBef>
                <a:spcPts val="0"/>
              </a:spcBef>
              <a:buNone/>
            </a:pPr>
            <a:r>
              <a:rPr lang="en-US" sz="1400" dirty="0"/>
              <a:t>Hepatitis B virus antibodies Negative</a:t>
            </a:r>
          </a:p>
          <a:p>
            <a:pPr marL="0" indent="0">
              <a:lnSpc>
                <a:spcPct val="120000"/>
              </a:lnSpc>
              <a:spcBef>
                <a:spcPts val="0"/>
              </a:spcBef>
              <a:buNone/>
            </a:pPr>
            <a:r>
              <a:rPr lang="en-US" sz="1400" dirty="0"/>
              <a:t>Hepatitis C virus antibodies Negative</a:t>
            </a:r>
          </a:p>
          <a:p>
            <a:pPr marL="0" indent="0">
              <a:lnSpc>
                <a:spcPct val="120000"/>
              </a:lnSpc>
              <a:spcBef>
                <a:spcPts val="0"/>
              </a:spcBef>
              <a:buNone/>
            </a:pPr>
            <a:r>
              <a:rPr lang="en-US" sz="1400" dirty="0"/>
              <a:t>HIV antibodies	            Negative</a:t>
            </a:r>
          </a:p>
          <a:p>
            <a:pPr marL="0" indent="0">
              <a:lnSpc>
                <a:spcPct val="120000"/>
              </a:lnSpc>
              <a:spcBef>
                <a:spcPts val="0"/>
              </a:spcBef>
              <a:buNone/>
            </a:pPr>
            <a:r>
              <a:rPr lang="en-US" sz="1400" dirty="0"/>
              <a:t>Urinalysis 	            No blood; 3+ protein</a:t>
            </a:r>
          </a:p>
          <a:p>
            <a:pPr marL="0" indent="0">
              <a:lnSpc>
                <a:spcPct val="120000"/>
              </a:lnSpc>
              <a:spcBef>
                <a:spcPts val="0"/>
              </a:spcBef>
              <a:buNone/>
            </a:pPr>
            <a:r>
              <a:rPr lang="en-US" sz="1400" dirty="0"/>
              <a:t>Urine protein/creatinine ratio  6700 mg / g</a:t>
            </a:r>
          </a:p>
          <a:p>
            <a:pPr>
              <a:lnSpc>
                <a:spcPct val="120000"/>
              </a:lnSpc>
              <a:spcBef>
                <a:spcPts val="0"/>
              </a:spcBef>
            </a:pPr>
            <a:endParaRPr lang="en-US" sz="1400" dirty="0"/>
          </a:p>
          <a:p>
            <a:pPr marL="0" indent="0">
              <a:lnSpc>
                <a:spcPct val="120000"/>
              </a:lnSpc>
              <a:spcBef>
                <a:spcPts val="0"/>
              </a:spcBef>
              <a:buNone/>
            </a:pPr>
            <a:r>
              <a:rPr lang="en-US" sz="1400" dirty="0"/>
              <a:t>Kidney ultrasound reveals mildly increased echogenicity bilaterally and both kidneys enlarged at 12 cm.</a:t>
            </a:r>
          </a:p>
          <a:p>
            <a:endParaRPr lang="en-US" sz="1400" dirty="0"/>
          </a:p>
          <a:p>
            <a:endParaRPr lang="en-US" sz="1400" dirty="0"/>
          </a:p>
        </p:txBody>
      </p:sp>
    </p:spTree>
    <p:extLst>
      <p:ext uri="{BB962C8B-B14F-4D97-AF65-F5344CB8AC3E}">
        <p14:creationId xmlns:p14="http://schemas.microsoft.com/office/powerpoint/2010/main" val="74793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Continued</a:t>
            </a:r>
          </a:p>
        </p:txBody>
      </p:sp>
      <p:sp>
        <p:nvSpPr>
          <p:cNvPr id="3" name="Content Placeholder 2"/>
          <p:cNvSpPr>
            <a:spLocks noGrp="1"/>
          </p:cNvSpPr>
          <p:nvPr>
            <p:ph idx="1"/>
          </p:nvPr>
        </p:nvSpPr>
        <p:spPr/>
        <p:txBody>
          <a:bodyPr>
            <a:normAutofit/>
          </a:bodyPr>
          <a:lstStyle/>
          <a:p>
            <a:pPr marL="0" indent="0">
              <a:buNone/>
            </a:pPr>
            <a:r>
              <a:rPr lang="en-US" sz="2100" dirty="0"/>
              <a:t>In addition to improved glycemic control, which of the following is the most appropriate management?</a:t>
            </a:r>
          </a:p>
          <a:p>
            <a:pPr marL="0" indent="0">
              <a:buNone/>
            </a:pPr>
            <a:endParaRPr lang="en-US" sz="2100" dirty="0"/>
          </a:p>
          <a:p>
            <a:pPr marL="0" indent="0">
              <a:buNone/>
            </a:pPr>
            <a:r>
              <a:rPr lang="en-US" sz="2100" dirty="0"/>
              <a:t>A.  Add an ACE inhibitor</a:t>
            </a:r>
          </a:p>
          <a:p>
            <a:pPr marL="0" indent="0">
              <a:buNone/>
            </a:pPr>
            <a:r>
              <a:rPr lang="en-US" sz="2100" dirty="0"/>
              <a:t>B.  Obtain ANCA titers</a:t>
            </a:r>
          </a:p>
          <a:p>
            <a:pPr marL="0" indent="0">
              <a:buNone/>
            </a:pPr>
            <a:r>
              <a:rPr lang="en-US" sz="2100" dirty="0"/>
              <a:t>C.  Obtain serum and urine protein electrophoresis</a:t>
            </a:r>
          </a:p>
          <a:p>
            <a:pPr marL="0" indent="0">
              <a:buNone/>
            </a:pPr>
            <a:r>
              <a:rPr lang="en-US" sz="2100" dirty="0"/>
              <a:t>D.  Schedule a kidney biopsy</a:t>
            </a:r>
          </a:p>
        </p:txBody>
      </p:sp>
    </p:spTree>
    <p:extLst>
      <p:ext uri="{BB962C8B-B14F-4D97-AF65-F5344CB8AC3E}">
        <p14:creationId xmlns:p14="http://schemas.microsoft.com/office/powerpoint/2010/main" val="21833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normAutofit/>
          </a:bodyPr>
          <a:lstStyle/>
          <a:p>
            <a:pPr marL="0" indent="0">
              <a:buNone/>
            </a:pPr>
            <a:r>
              <a:rPr lang="en-US" sz="2100" dirty="0"/>
              <a:t>In addition to improved glycemic control, which of the following is the most appropriate management?</a:t>
            </a:r>
          </a:p>
          <a:p>
            <a:pPr marL="0" indent="0">
              <a:buNone/>
            </a:pPr>
            <a:endParaRPr lang="en-US" sz="2100" dirty="0"/>
          </a:p>
          <a:p>
            <a:pPr marL="0" indent="0">
              <a:buNone/>
            </a:pPr>
            <a:r>
              <a:rPr lang="en-US" sz="2100" dirty="0">
                <a:highlight>
                  <a:srgbClr val="FFFF00"/>
                </a:highlight>
              </a:rPr>
              <a:t>A.  Add an ACE inhibitor</a:t>
            </a:r>
          </a:p>
          <a:p>
            <a:pPr marL="0" indent="0">
              <a:buNone/>
            </a:pPr>
            <a:r>
              <a:rPr lang="en-US" sz="2100" dirty="0"/>
              <a:t>B.  Obtain ANCA titers</a:t>
            </a:r>
          </a:p>
          <a:p>
            <a:pPr marL="0" indent="0">
              <a:buNone/>
            </a:pPr>
            <a:r>
              <a:rPr lang="en-US" sz="2100" dirty="0"/>
              <a:t>C.  Obtain serum and urine protein electrophoresis</a:t>
            </a:r>
          </a:p>
          <a:p>
            <a:pPr marL="0" indent="0">
              <a:buNone/>
            </a:pPr>
            <a:r>
              <a:rPr lang="en-US" sz="2100" dirty="0"/>
              <a:t>D.  Schedule a kidney biopsy</a:t>
            </a:r>
          </a:p>
        </p:txBody>
      </p:sp>
    </p:spTree>
    <p:extLst>
      <p:ext uri="{BB962C8B-B14F-4D97-AF65-F5344CB8AC3E}">
        <p14:creationId xmlns:p14="http://schemas.microsoft.com/office/powerpoint/2010/main" val="221041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Refresher Quiz</a:t>
            </a:r>
          </a:p>
        </p:txBody>
      </p:sp>
      <p:pic>
        <p:nvPicPr>
          <p:cNvPr id="4" name="Content Placeholder 8" descr="Renal corpuscle.jpg"/>
          <p:cNvPicPr>
            <a:picLocks noGrp="1" noChangeAspect="1"/>
          </p:cNvPicPr>
          <p:nvPr>
            <p:ph idx="1"/>
          </p:nvPr>
        </p:nvPicPr>
        <p:blipFill rotWithShape="1">
          <a:blip r:embed="rId2"/>
          <a:stretch/>
        </p:blipFill>
        <p:spPr>
          <a:xfrm>
            <a:off x="1342328" y="2063969"/>
            <a:ext cx="6564446" cy="4649816"/>
          </a:xfrm>
          <a:prstGeom prst="rect">
            <a:avLst/>
          </a:prstGeom>
          <a:solidFill>
            <a:srgbClr val="FFFFFF">
              <a:shade val="85000"/>
            </a:srgbClr>
          </a:solidFill>
          <a:ln w="88900" cap="sq">
            <a:solidFill>
              <a:schemeClr val="accent2"/>
            </a:solidFill>
            <a:miter lim="800000"/>
          </a:ln>
          <a:effectLst>
            <a:outerShdw blurRad="55000" dist="18000" dir="5400000" algn="tl" rotWithShape="0">
              <a:schemeClr val="accent2">
                <a:alpha val="40000"/>
              </a:scheme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p:cNvCxnSpPr/>
          <p:nvPr/>
        </p:nvCxnSpPr>
        <p:spPr>
          <a:xfrm>
            <a:off x="3263493" y="2186802"/>
            <a:ext cx="282893" cy="642938"/>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400550" y="4341306"/>
            <a:ext cx="171450" cy="1410842"/>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492507" y="5021530"/>
            <a:ext cx="1255871" cy="460439"/>
          </a:xfrm>
          <a:prstGeom prst="straightConnector1">
            <a:avLst/>
          </a:prstGeom>
          <a:ln w="1016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010419" y="2076909"/>
            <a:ext cx="321469" cy="308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3046410" y="2076909"/>
            <a:ext cx="358530" cy="300082"/>
          </a:xfrm>
          <a:prstGeom prst="rect">
            <a:avLst/>
          </a:prstGeom>
          <a:noFill/>
        </p:spPr>
        <p:txBody>
          <a:bodyPr wrap="square" rtlCol="0">
            <a:spAutoFit/>
          </a:bodyPr>
          <a:lstStyle/>
          <a:p>
            <a:r>
              <a:rPr lang="en-US" sz="1350" b="1" dirty="0">
                <a:solidFill>
                  <a:schemeClr val="bg1"/>
                </a:solidFill>
              </a:rPr>
              <a:t>1</a:t>
            </a:r>
          </a:p>
        </p:txBody>
      </p:sp>
      <p:sp>
        <p:nvSpPr>
          <p:cNvPr id="21" name="TextBox 20"/>
          <p:cNvSpPr txBox="1"/>
          <p:nvPr/>
        </p:nvSpPr>
        <p:spPr>
          <a:xfrm>
            <a:off x="2351439" y="5437612"/>
            <a:ext cx="257175" cy="300082"/>
          </a:xfrm>
          <a:prstGeom prst="rect">
            <a:avLst/>
          </a:prstGeom>
          <a:noFill/>
        </p:spPr>
        <p:txBody>
          <a:bodyPr wrap="square" rtlCol="0">
            <a:spAutoFit/>
          </a:bodyPr>
          <a:lstStyle/>
          <a:p>
            <a:r>
              <a:rPr lang="en-US" sz="1350" b="1" dirty="0">
                <a:solidFill>
                  <a:schemeClr val="bg1"/>
                </a:solidFill>
              </a:rPr>
              <a:t>2</a:t>
            </a:r>
          </a:p>
        </p:txBody>
      </p:sp>
      <p:sp>
        <p:nvSpPr>
          <p:cNvPr id="22" name="Oval 21"/>
          <p:cNvSpPr/>
          <p:nvPr/>
        </p:nvSpPr>
        <p:spPr>
          <a:xfrm>
            <a:off x="4375589" y="5261039"/>
            <a:ext cx="360045" cy="353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4448455" y="5299113"/>
            <a:ext cx="214313" cy="300082"/>
          </a:xfrm>
          <a:prstGeom prst="rect">
            <a:avLst/>
          </a:prstGeom>
          <a:noFill/>
        </p:spPr>
        <p:txBody>
          <a:bodyPr wrap="square" rtlCol="0">
            <a:spAutoFit/>
          </a:bodyPr>
          <a:lstStyle/>
          <a:p>
            <a:r>
              <a:rPr lang="en-US" sz="1350" b="1" dirty="0">
                <a:solidFill>
                  <a:schemeClr val="bg1"/>
                </a:solidFill>
              </a:rPr>
              <a:t>3</a:t>
            </a:r>
          </a:p>
        </p:txBody>
      </p:sp>
      <p:sp>
        <p:nvSpPr>
          <p:cNvPr id="3" name="TextBox 2">
            <a:extLst>
              <a:ext uri="{FF2B5EF4-FFF2-40B4-BE49-F238E27FC236}">
                <a16:creationId xmlns:a16="http://schemas.microsoft.com/office/drawing/2014/main" id="{F02699E4-D47D-B28E-FA77-854117A06F21}"/>
              </a:ext>
            </a:extLst>
          </p:cNvPr>
          <p:cNvSpPr txBox="1"/>
          <p:nvPr/>
        </p:nvSpPr>
        <p:spPr>
          <a:xfrm>
            <a:off x="1681655" y="1417638"/>
            <a:ext cx="5885793" cy="646331"/>
          </a:xfrm>
          <a:prstGeom prst="rect">
            <a:avLst/>
          </a:prstGeom>
          <a:noFill/>
        </p:spPr>
        <p:txBody>
          <a:bodyPr wrap="square" rtlCol="0">
            <a:spAutoFit/>
          </a:bodyPr>
          <a:lstStyle/>
          <a:p>
            <a:r>
              <a:rPr lang="en-US" sz="1800" dirty="0"/>
              <a:t>Name the 3 different cell types shown in the renal corpuscle below:</a:t>
            </a:r>
            <a:endParaRPr lang="en-US" dirty="0"/>
          </a:p>
        </p:txBody>
      </p:sp>
      <p:sp>
        <p:nvSpPr>
          <p:cNvPr id="5" name="Oval 4">
            <a:extLst>
              <a:ext uri="{FF2B5EF4-FFF2-40B4-BE49-F238E27FC236}">
                <a16:creationId xmlns:a16="http://schemas.microsoft.com/office/drawing/2014/main" id="{1C22D2C9-37F1-096E-584D-EF3539291AE3}"/>
              </a:ext>
            </a:extLst>
          </p:cNvPr>
          <p:cNvSpPr/>
          <p:nvPr/>
        </p:nvSpPr>
        <p:spPr>
          <a:xfrm>
            <a:off x="2437149" y="5121744"/>
            <a:ext cx="257175" cy="291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a:t>
            </a:r>
          </a:p>
        </p:txBody>
      </p:sp>
      <p:sp>
        <p:nvSpPr>
          <p:cNvPr id="9" name="TextBox 8">
            <a:extLst>
              <a:ext uri="{FF2B5EF4-FFF2-40B4-BE49-F238E27FC236}">
                <a16:creationId xmlns:a16="http://schemas.microsoft.com/office/drawing/2014/main" id="{D2B44406-D69C-B8CC-087E-5C65F77032D7}"/>
              </a:ext>
            </a:extLst>
          </p:cNvPr>
          <p:cNvSpPr txBox="1"/>
          <p:nvPr/>
        </p:nvSpPr>
        <p:spPr>
          <a:xfrm>
            <a:off x="1681655" y="2125879"/>
            <a:ext cx="1328763"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22C89831-A8AD-38C2-B683-E476E53481E6}"/>
              </a:ext>
            </a:extLst>
          </p:cNvPr>
          <p:cNvSpPr txBox="1"/>
          <p:nvPr/>
        </p:nvSpPr>
        <p:spPr>
          <a:xfrm>
            <a:off x="4193628" y="2076909"/>
            <a:ext cx="1132477"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F73A8DBF-1374-F72D-9F76-7F5154FA58C6}"/>
              </a:ext>
            </a:extLst>
          </p:cNvPr>
          <p:cNvSpPr txBox="1"/>
          <p:nvPr/>
        </p:nvSpPr>
        <p:spPr>
          <a:xfrm>
            <a:off x="1613258" y="5261039"/>
            <a:ext cx="824190" cy="729858"/>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34E5B897-AAD9-05C4-59BB-509E0CCF721F}"/>
              </a:ext>
            </a:extLst>
          </p:cNvPr>
          <p:cNvSpPr txBox="1"/>
          <p:nvPr/>
        </p:nvSpPr>
        <p:spPr>
          <a:xfrm>
            <a:off x="4757489" y="5752148"/>
            <a:ext cx="1191366" cy="5750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6107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Systemic Diseases </a:t>
            </a:r>
            <a:r>
              <a:rPr lang="en-US" dirty="0">
                <a:sym typeface="Wingdings"/>
              </a:rPr>
              <a:t>AS CAUSES OF</a:t>
            </a:r>
            <a:r>
              <a:rPr lang="en-US" dirty="0"/>
              <a:t> Glomerular Disease</a:t>
            </a:r>
          </a:p>
        </p:txBody>
      </p:sp>
      <p:sp>
        <p:nvSpPr>
          <p:cNvPr id="6" name="Content Placeholder 5"/>
          <p:cNvSpPr>
            <a:spLocks noGrp="1"/>
          </p:cNvSpPr>
          <p:nvPr>
            <p:ph type="body" idx="1"/>
          </p:nvPr>
        </p:nvSpPr>
        <p:spPr/>
        <p:txBody>
          <a:bodyPr>
            <a:normAutofit/>
          </a:bodyPr>
          <a:lstStyle/>
          <a:p>
            <a:pPr>
              <a:buFont typeface="Arial" charset="0"/>
              <a:buChar char="•"/>
            </a:pPr>
            <a:r>
              <a:rPr lang="en-US" sz="2100" dirty="0"/>
              <a:t>Diabetes mellitus</a:t>
            </a:r>
          </a:p>
          <a:p>
            <a:pPr>
              <a:buFont typeface="Arial" charset="0"/>
              <a:buChar char="•"/>
            </a:pPr>
            <a:r>
              <a:rPr lang="en-US" sz="2100" dirty="0"/>
              <a:t>Systemic lupus erythematosus</a:t>
            </a:r>
          </a:p>
          <a:p>
            <a:pPr>
              <a:buFont typeface="Arial" charset="0"/>
              <a:buChar char="•"/>
            </a:pPr>
            <a:r>
              <a:rPr lang="en-US" sz="2100" dirty="0"/>
              <a:t>Deposition Diseases</a:t>
            </a:r>
          </a:p>
        </p:txBody>
      </p:sp>
    </p:spTree>
    <p:extLst>
      <p:ext uri="{BB962C8B-B14F-4D97-AF65-F5344CB8AC3E}">
        <p14:creationId xmlns:p14="http://schemas.microsoft.com/office/powerpoint/2010/main" val="6606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Diabetic Nephropathy </a:t>
            </a:r>
          </a:p>
        </p:txBody>
      </p:sp>
      <p:pic>
        <p:nvPicPr>
          <p:cNvPr id="7" name="Picture 6" descr="Diagram&#10;&#10;Description automatically generated">
            <a:extLst>
              <a:ext uri="{FF2B5EF4-FFF2-40B4-BE49-F238E27FC236}">
                <a16:creationId xmlns:a16="http://schemas.microsoft.com/office/drawing/2014/main" id="{36B2A30B-8A6B-E21E-389A-721A833792F1}"/>
              </a:ext>
            </a:extLst>
          </p:cNvPr>
          <p:cNvPicPr>
            <a:picLocks noChangeAspect="1"/>
          </p:cNvPicPr>
          <p:nvPr/>
        </p:nvPicPr>
        <p:blipFill>
          <a:blip r:embed="rId2"/>
          <a:stretch>
            <a:fillRect/>
          </a:stretch>
        </p:blipFill>
        <p:spPr>
          <a:xfrm>
            <a:off x="457200" y="2207356"/>
            <a:ext cx="4038600" cy="3311651"/>
          </a:xfrm>
          <a:prstGeom prst="rect">
            <a:avLst/>
          </a:prstGeom>
          <a:noFill/>
        </p:spPr>
      </p:pic>
      <p:sp>
        <p:nvSpPr>
          <p:cNvPr id="3" name="Content Placeholder 2"/>
          <p:cNvSpPr>
            <a:spLocks noGrp="1"/>
          </p:cNvSpPr>
          <p:nvPr>
            <p:ph sz="half" idx="2"/>
          </p:nvPr>
        </p:nvSpPr>
        <p:spPr>
          <a:xfrm>
            <a:off x="4648200" y="1600200"/>
            <a:ext cx="4038600" cy="4525963"/>
          </a:xfrm>
        </p:spPr>
        <p:txBody>
          <a:bodyPr>
            <a:normAutofit/>
          </a:bodyPr>
          <a:lstStyle/>
          <a:p>
            <a:pPr>
              <a:lnSpc>
                <a:spcPct val="90000"/>
              </a:lnSpc>
            </a:pPr>
            <a:r>
              <a:rPr lang="en-US" sz="2200" dirty="0"/>
              <a:t># 1 cause of kidney disease in the U.S.</a:t>
            </a:r>
          </a:p>
          <a:p>
            <a:pPr>
              <a:lnSpc>
                <a:spcPct val="90000"/>
              </a:lnSpc>
              <a:buFont typeface="Arial" charset="0"/>
              <a:buChar char="•"/>
            </a:pPr>
            <a:r>
              <a:rPr lang="en-US" sz="2200" dirty="0"/>
              <a:t>Type 2: develops after 10-12 years </a:t>
            </a:r>
          </a:p>
          <a:p>
            <a:pPr>
              <a:lnSpc>
                <a:spcPct val="90000"/>
              </a:lnSpc>
              <a:buFont typeface="Arial" charset="0"/>
              <a:buChar char="•"/>
            </a:pPr>
            <a:r>
              <a:rPr lang="en-US" sz="2200" dirty="0"/>
              <a:t>Type 1: develops after 20 years </a:t>
            </a:r>
          </a:p>
          <a:p>
            <a:pPr>
              <a:lnSpc>
                <a:spcPct val="90000"/>
              </a:lnSpc>
              <a:buFont typeface="Arial" charset="0"/>
              <a:buChar char="•"/>
            </a:pPr>
            <a:r>
              <a:rPr lang="en-US" sz="2200" dirty="0"/>
              <a:t>Annual screening with UACR</a:t>
            </a:r>
          </a:p>
          <a:p>
            <a:pPr>
              <a:lnSpc>
                <a:spcPct val="90000"/>
              </a:lnSpc>
              <a:buFont typeface="Arial" charset="0"/>
              <a:buChar char="•"/>
            </a:pPr>
            <a:r>
              <a:rPr lang="en-US" sz="2200" dirty="0"/>
              <a:t>Initially a </a:t>
            </a:r>
            <a:r>
              <a:rPr lang="en-US" sz="2200" dirty="0" err="1"/>
              <a:t>hyperfiltrative</a:t>
            </a:r>
            <a:r>
              <a:rPr lang="en-US" sz="2200" dirty="0"/>
              <a:t> state, high GFR, “microalbuminuria”</a:t>
            </a:r>
          </a:p>
          <a:p>
            <a:pPr>
              <a:lnSpc>
                <a:spcPct val="90000"/>
              </a:lnSpc>
              <a:buFont typeface="Arial" charset="0"/>
              <a:buChar char="•"/>
            </a:pPr>
            <a:r>
              <a:rPr lang="en-US" sz="2200" dirty="0"/>
              <a:t>Clinically can be sub-nephrotic or nephrotic</a:t>
            </a:r>
          </a:p>
          <a:p>
            <a:pPr marL="557213" lvl="2">
              <a:lnSpc>
                <a:spcPct val="90000"/>
              </a:lnSpc>
            </a:pPr>
            <a:r>
              <a:rPr lang="en-US" sz="2200" dirty="0"/>
              <a:t>Degree of proteinuria prognostic indicator</a:t>
            </a:r>
          </a:p>
          <a:p>
            <a:pPr lvl="1">
              <a:lnSpc>
                <a:spcPct val="90000"/>
              </a:lnSpc>
            </a:pPr>
            <a:endParaRPr lang="en-US" sz="2200" dirty="0"/>
          </a:p>
        </p:txBody>
      </p:sp>
    </p:spTree>
    <p:extLst>
      <p:ext uri="{BB962C8B-B14F-4D97-AF65-F5344CB8AC3E}">
        <p14:creationId xmlns:p14="http://schemas.microsoft.com/office/powerpoint/2010/main" val="492118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69" y="621619"/>
            <a:ext cx="7200897" cy="1011008"/>
          </a:xfrm>
        </p:spPr>
        <p:txBody>
          <a:bodyPr>
            <a:normAutofit fontScale="90000"/>
          </a:bodyPr>
          <a:lstStyle/>
          <a:p>
            <a:r>
              <a:rPr lang="en-US" dirty="0"/>
              <a:t>Pathology in DN: Diffuse </a:t>
            </a:r>
            <a:r>
              <a:rPr lang="en-US" i="1" dirty="0"/>
              <a:t>or</a:t>
            </a:r>
            <a:r>
              <a:rPr lang="en-US" dirty="0"/>
              <a:t> Nodular Glomerulosclerosis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8537" y="2208371"/>
            <a:ext cx="5866370" cy="3115493"/>
          </a:xfrm>
          <a:ln>
            <a:solidFill>
              <a:schemeClr val="accent1"/>
            </a:solidFill>
          </a:ln>
        </p:spPr>
      </p:pic>
      <p:sp>
        <p:nvSpPr>
          <p:cNvPr id="3" name="TextBox 2"/>
          <p:cNvSpPr txBox="1"/>
          <p:nvPr/>
        </p:nvSpPr>
        <p:spPr>
          <a:xfrm>
            <a:off x="398505" y="2345984"/>
            <a:ext cx="2520778" cy="3488006"/>
          </a:xfrm>
          <a:prstGeom prst="rect">
            <a:avLst/>
          </a:prstGeom>
          <a:solidFill>
            <a:schemeClr val="accent2">
              <a:lumMod val="20000"/>
              <a:lumOff val="80000"/>
            </a:schemeClr>
          </a:solidFill>
        </p:spPr>
        <p:txBody>
          <a:bodyPr wrap="square" rtlCol="0">
            <a:spAutoFit/>
          </a:bodyPr>
          <a:lstStyle/>
          <a:p>
            <a:pPr marL="214313" indent="-214313">
              <a:lnSpc>
                <a:spcPct val="150000"/>
              </a:lnSpc>
              <a:buFont typeface="Arial" charset="0"/>
              <a:buChar char="•"/>
            </a:pPr>
            <a:r>
              <a:rPr lang="en-US" sz="1350" dirty="0"/>
              <a:t>Basement membrane thickening and increased mesangial matrix</a:t>
            </a:r>
          </a:p>
          <a:p>
            <a:pPr marL="214313" indent="-214313">
              <a:lnSpc>
                <a:spcPct val="150000"/>
              </a:lnSpc>
              <a:buFont typeface="Arial" charset="0"/>
              <a:buChar char="•"/>
            </a:pPr>
            <a:r>
              <a:rPr lang="en-US" sz="1350" dirty="0"/>
              <a:t>Profound hyalinization of afferent arterioles</a:t>
            </a:r>
          </a:p>
          <a:p>
            <a:pPr marL="214313" lvl="1" indent="-214313">
              <a:lnSpc>
                <a:spcPct val="150000"/>
              </a:lnSpc>
              <a:buFont typeface="Arial" charset="0"/>
              <a:buChar char="•"/>
            </a:pPr>
            <a:r>
              <a:rPr lang="en-US" sz="1350" dirty="0"/>
              <a:t>Caused by damage as a result of non-enzymatic glycosylation of proteins (leading to formation of advanced glycation end products).</a:t>
            </a:r>
          </a:p>
        </p:txBody>
      </p:sp>
      <p:sp>
        <p:nvSpPr>
          <p:cNvPr id="5" name="TextBox 4"/>
          <p:cNvSpPr txBox="1"/>
          <p:nvPr/>
        </p:nvSpPr>
        <p:spPr>
          <a:xfrm>
            <a:off x="6459495" y="5323864"/>
            <a:ext cx="1862781" cy="300082"/>
          </a:xfrm>
          <a:prstGeom prst="rect">
            <a:avLst/>
          </a:prstGeom>
          <a:solidFill>
            <a:schemeClr val="accent2">
              <a:lumMod val="20000"/>
              <a:lumOff val="80000"/>
            </a:schemeClr>
          </a:solidFill>
        </p:spPr>
        <p:txBody>
          <a:bodyPr wrap="square" rtlCol="0">
            <a:spAutoFit/>
          </a:bodyPr>
          <a:lstStyle/>
          <a:p>
            <a:pPr algn="ctr"/>
            <a:r>
              <a:rPr lang="en-US" sz="1350"/>
              <a:t>~ 50% </a:t>
            </a:r>
            <a:r>
              <a:rPr lang="en-US" sz="1350" dirty="0"/>
              <a:t>Nodular</a:t>
            </a:r>
          </a:p>
        </p:txBody>
      </p:sp>
    </p:spTree>
    <p:extLst>
      <p:ext uri="{BB962C8B-B14F-4D97-AF65-F5344CB8AC3E}">
        <p14:creationId xmlns:p14="http://schemas.microsoft.com/office/powerpoint/2010/main" val="291891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p>
            <a:pPr>
              <a:lnSpc>
                <a:spcPct val="90000"/>
              </a:lnSpc>
            </a:pPr>
            <a:r>
              <a:rPr lang="en-US" sz="3700" kern="1200">
                <a:latin typeface="+mj-lt"/>
                <a:ea typeface="+mj-ea"/>
                <a:cs typeface="+mj-cs"/>
              </a:rPr>
              <a:t>Diabetic “Nodular Glomerulosclerosis”</a:t>
            </a:r>
          </a:p>
        </p:txBody>
      </p:sp>
      <p:sp>
        <p:nvSpPr>
          <p:cNvPr id="6" name="Content Placeholder 2"/>
          <p:cNvSpPr txBox="1">
            <a:spLocks/>
          </p:cNvSpPr>
          <p:nvPr/>
        </p:nvSpPr>
        <p:spPr>
          <a:xfrm>
            <a:off x="457200" y="1600200"/>
            <a:ext cx="4038600" cy="4525963"/>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457200">
              <a:spcBef>
                <a:spcPct val="20000"/>
              </a:spcBef>
              <a:buFont typeface="Arial"/>
            </a:pPr>
            <a:r>
              <a:rPr lang="en-US" sz="2800">
                <a:solidFill>
                  <a:schemeClr val="tx1"/>
                </a:solidFill>
              </a:rPr>
              <a:t>Nodular glomerulosclerosis</a:t>
            </a:r>
          </a:p>
          <a:p>
            <a:pPr lvl="1" defTabSz="457200">
              <a:spcBef>
                <a:spcPct val="20000"/>
              </a:spcBef>
              <a:buFont typeface="Arial"/>
            </a:pPr>
            <a:r>
              <a:rPr lang="en-US" sz="2800">
                <a:solidFill>
                  <a:schemeClr val="tx1"/>
                </a:solidFill>
              </a:rPr>
              <a:t>“Kimmelstiel-Wilson” lesion: spherical nodules of hyaline material form in regions of glomerular capillary loops; PAS+</a:t>
            </a:r>
          </a:p>
          <a:p>
            <a:pPr lvl="1" defTabSz="457200">
              <a:spcBef>
                <a:spcPct val="20000"/>
              </a:spcBef>
              <a:buFont typeface="Arial"/>
            </a:pPr>
            <a:r>
              <a:rPr lang="en-US" sz="2800" b="1">
                <a:solidFill>
                  <a:schemeClr val="tx1"/>
                </a:solidFill>
              </a:rPr>
              <a:t>Pathognomonic </a:t>
            </a:r>
            <a:r>
              <a:rPr lang="en-US" sz="2800">
                <a:solidFill>
                  <a:schemeClr val="tx1"/>
                </a:solidFill>
              </a:rPr>
              <a:t>for DN</a:t>
            </a:r>
          </a:p>
        </p:txBody>
      </p:sp>
      <p:pic>
        <p:nvPicPr>
          <p:cNvPr id="5" name="Picture 4" descr="Screen Shot 2016-02-03 at 6.19.48 AM.png"/>
          <p:cNvPicPr>
            <a:picLocks noChangeAspect="1"/>
          </p:cNvPicPr>
          <p:nvPr/>
        </p:nvPicPr>
        <p:blipFill rotWithShape="1">
          <a:blip r:embed="rId3"/>
          <a:srcRect l="26661" r="14893" b="2"/>
          <a:stretch/>
        </p:blipFill>
        <p:spPr>
          <a:xfrm>
            <a:off x="4648200" y="1600200"/>
            <a:ext cx="4038600" cy="4525963"/>
          </a:xfrm>
          <a:prstGeom prst="rect">
            <a:avLst/>
          </a:prstGeom>
          <a:noFill/>
          <a:ln>
            <a:solidFill>
              <a:schemeClr val="accent5"/>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0761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38" y="442598"/>
            <a:ext cx="6273463" cy="890861"/>
          </a:xfrm>
        </p:spPr>
        <p:txBody>
          <a:bodyPr>
            <a:normAutofit/>
          </a:bodyPr>
          <a:lstStyle/>
          <a:p>
            <a:r>
              <a:rPr lang="en-US" sz="3600" dirty="0"/>
              <a:t>Lupus Nephritis Class V</a:t>
            </a:r>
          </a:p>
        </p:txBody>
      </p:sp>
      <p:pic>
        <p:nvPicPr>
          <p:cNvPr id="9" name="Picture 8" descr="A picture containing text, queen&#10;&#10;Description automatically generated">
            <a:extLst>
              <a:ext uri="{FF2B5EF4-FFF2-40B4-BE49-F238E27FC236}">
                <a16:creationId xmlns:a16="http://schemas.microsoft.com/office/drawing/2014/main" id="{049E6FC0-64CF-BF43-A0AE-3A363EFC42C6}"/>
              </a:ext>
            </a:extLst>
          </p:cNvPr>
          <p:cNvPicPr>
            <a:picLocks noChangeAspect="1"/>
          </p:cNvPicPr>
          <p:nvPr/>
        </p:nvPicPr>
        <p:blipFill rotWithShape="1">
          <a:blip r:embed="rId3"/>
          <a:srcRect l="30317" r="6134" b="-3"/>
          <a:stretch/>
        </p:blipFill>
        <p:spPr>
          <a:xfrm>
            <a:off x="475501" y="1293073"/>
            <a:ext cx="1473320" cy="1918531"/>
          </a:xfrm>
          <a:prstGeom prst="rect">
            <a:avLst/>
          </a:prstGeom>
        </p:spPr>
      </p:pic>
      <p:pic>
        <p:nvPicPr>
          <p:cNvPr id="7" name="Picture 6">
            <a:extLst>
              <a:ext uri="{FF2B5EF4-FFF2-40B4-BE49-F238E27FC236}">
                <a16:creationId xmlns:a16="http://schemas.microsoft.com/office/drawing/2014/main" id="{3551FE95-05F0-174C-B6AA-3C03AC8B5A84}"/>
              </a:ext>
            </a:extLst>
          </p:cNvPr>
          <p:cNvPicPr>
            <a:picLocks noChangeAspect="1"/>
          </p:cNvPicPr>
          <p:nvPr/>
        </p:nvPicPr>
        <p:blipFill rotWithShape="1">
          <a:blip r:embed="rId4"/>
          <a:srcRect l="32898" r="13152" b="-4"/>
          <a:stretch/>
        </p:blipFill>
        <p:spPr>
          <a:xfrm>
            <a:off x="2040466" y="1873248"/>
            <a:ext cx="1473321" cy="1918529"/>
          </a:xfrm>
          <a:prstGeom prst="rect">
            <a:avLst/>
          </a:prstGeom>
        </p:spPr>
      </p:pic>
      <p:pic>
        <p:nvPicPr>
          <p:cNvPr id="5" name="Picture 4" descr="A picture containing fabric&#10;&#10;Description automatically generated">
            <a:extLst>
              <a:ext uri="{FF2B5EF4-FFF2-40B4-BE49-F238E27FC236}">
                <a16:creationId xmlns:a16="http://schemas.microsoft.com/office/drawing/2014/main" id="{0A8FE14C-AC4A-B448-BDC7-4B940B46F978}"/>
              </a:ext>
            </a:extLst>
          </p:cNvPr>
          <p:cNvPicPr>
            <a:picLocks noChangeAspect="1"/>
          </p:cNvPicPr>
          <p:nvPr/>
        </p:nvPicPr>
        <p:blipFill rotWithShape="1">
          <a:blip r:embed="rId5"/>
          <a:srcRect t="3415" r="3" b="4316"/>
          <a:stretch/>
        </p:blipFill>
        <p:spPr>
          <a:xfrm>
            <a:off x="315209" y="3882752"/>
            <a:ext cx="3695854" cy="2276309"/>
          </a:xfrm>
          <a:prstGeom prst="rect">
            <a:avLst/>
          </a:prstGeom>
        </p:spPr>
      </p:pic>
      <p:sp>
        <p:nvSpPr>
          <p:cNvPr id="3" name="Content Placeholder 2"/>
          <p:cNvSpPr>
            <a:spLocks noGrp="1"/>
          </p:cNvSpPr>
          <p:nvPr>
            <p:ph idx="1"/>
          </p:nvPr>
        </p:nvSpPr>
        <p:spPr>
          <a:xfrm>
            <a:off x="4572000" y="1555531"/>
            <a:ext cx="4090307" cy="4981903"/>
          </a:xfrm>
        </p:spPr>
        <p:txBody>
          <a:bodyPr>
            <a:normAutofit fontScale="70000" lnSpcReduction="20000"/>
          </a:bodyPr>
          <a:lstStyle/>
          <a:p>
            <a:pPr>
              <a:buFont typeface="Arial" charset="0"/>
              <a:buChar char="•"/>
            </a:pPr>
            <a:r>
              <a:rPr lang="en-US" sz="3400" dirty="0"/>
              <a:t> 60 % of adults with SLE will develop renal abnormalities</a:t>
            </a:r>
          </a:p>
          <a:p>
            <a:pPr>
              <a:buFont typeface="Arial" charset="0"/>
              <a:buChar char="•"/>
            </a:pPr>
            <a:r>
              <a:rPr lang="en-US" sz="3400" dirty="0">
                <a:sym typeface="Wingdings"/>
              </a:rPr>
              <a:t> 6 different histopathological classes </a:t>
            </a:r>
          </a:p>
          <a:p>
            <a:pPr lvl="1"/>
            <a:r>
              <a:rPr lang="en-US" sz="2900" dirty="0">
                <a:sym typeface="Wingdings"/>
              </a:rPr>
              <a:t>Prognosis and treatment depends on LN Class</a:t>
            </a:r>
          </a:p>
          <a:p>
            <a:pPr lvl="1"/>
            <a:r>
              <a:rPr lang="en-US" sz="2900" dirty="0">
                <a:sym typeface="Wingdings"/>
              </a:rPr>
              <a:t>May change classes over time or have &gt; 1 class on pathology</a:t>
            </a:r>
          </a:p>
          <a:p>
            <a:pPr>
              <a:buFont typeface="Arial" charset="0"/>
              <a:buChar char="•"/>
            </a:pPr>
            <a:r>
              <a:rPr lang="en-US" sz="3400" u="sng" dirty="0"/>
              <a:t>Membranous lupus nephritis (class V) </a:t>
            </a:r>
            <a:r>
              <a:rPr lang="en-US" sz="3400" dirty="0"/>
              <a:t>can be a cause of NS</a:t>
            </a:r>
          </a:p>
          <a:p>
            <a:pPr lvl="1">
              <a:buFont typeface="Arial" charset="0"/>
              <a:buChar char="•"/>
            </a:pPr>
            <a:r>
              <a:rPr lang="en-US" sz="2900" dirty="0"/>
              <a:t>Characteristic </a:t>
            </a:r>
            <a:r>
              <a:rPr lang="en-US" sz="2900" dirty="0" err="1"/>
              <a:t>tubuloreticular</a:t>
            </a:r>
            <a:r>
              <a:rPr lang="en-US" sz="2900" dirty="0"/>
              <a:t> structures in the endothelial cells on electron microscopy </a:t>
            </a:r>
          </a:p>
          <a:p>
            <a:pPr lvl="1">
              <a:buFont typeface="Arial" charset="0"/>
              <a:buChar char="•"/>
            </a:pPr>
            <a:r>
              <a:rPr lang="en-US" sz="2900" dirty="0"/>
              <a:t>IF: “full house” pattern: + IgG, IgA, IgM and C3, C1q</a:t>
            </a:r>
          </a:p>
          <a:p>
            <a:endParaRPr lang="en-US" dirty="0">
              <a:sym typeface="Wingdings"/>
            </a:endParaRPr>
          </a:p>
          <a:p>
            <a:pPr>
              <a:buFont typeface="Arial" charset="0"/>
              <a:buChar char="•"/>
            </a:pPr>
            <a:endParaRPr lang="en-US" dirty="0"/>
          </a:p>
          <a:p>
            <a:endParaRPr lang="en-US" dirty="0"/>
          </a:p>
        </p:txBody>
      </p:sp>
      <p:sp>
        <p:nvSpPr>
          <p:cNvPr id="10" name="TextBox 9">
            <a:extLst>
              <a:ext uri="{FF2B5EF4-FFF2-40B4-BE49-F238E27FC236}">
                <a16:creationId xmlns:a16="http://schemas.microsoft.com/office/drawing/2014/main" id="{C15E2C6E-6175-CC41-9DB7-1138DF8A602E}"/>
              </a:ext>
            </a:extLst>
          </p:cNvPr>
          <p:cNvSpPr txBox="1"/>
          <p:nvPr/>
        </p:nvSpPr>
        <p:spPr>
          <a:xfrm>
            <a:off x="2293543" y="1454949"/>
            <a:ext cx="921035" cy="415498"/>
          </a:xfrm>
          <a:prstGeom prst="rect">
            <a:avLst/>
          </a:prstGeom>
          <a:solidFill>
            <a:srgbClr val="FFC000"/>
          </a:solidFill>
        </p:spPr>
        <p:txBody>
          <a:bodyPr wrap="square" rtlCol="0">
            <a:spAutoFit/>
          </a:bodyPr>
          <a:lstStyle/>
          <a:p>
            <a:pPr algn="ctr"/>
            <a:r>
              <a:rPr lang="en-US" sz="1050" i="1" dirty="0"/>
              <a:t>Reticular inclusions</a:t>
            </a:r>
          </a:p>
        </p:txBody>
      </p:sp>
      <p:cxnSp>
        <p:nvCxnSpPr>
          <p:cNvPr id="13" name="Straight Arrow Connector 12">
            <a:extLst>
              <a:ext uri="{FF2B5EF4-FFF2-40B4-BE49-F238E27FC236}">
                <a16:creationId xmlns:a16="http://schemas.microsoft.com/office/drawing/2014/main" id="{73A1B7CC-013C-674F-854B-982845C0E264}"/>
              </a:ext>
            </a:extLst>
          </p:cNvPr>
          <p:cNvCxnSpPr/>
          <p:nvPr/>
        </p:nvCxnSpPr>
        <p:spPr>
          <a:xfrm>
            <a:off x="2763064" y="1848225"/>
            <a:ext cx="68699" cy="27476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BF829D7-B881-E048-AA90-EBAB13FE1AB9}"/>
              </a:ext>
            </a:extLst>
          </p:cNvPr>
          <p:cNvCxnSpPr>
            <a:cxnSpLocks/>
          </p:cNvCxnSpPr>
          <p:nvPr/>
        </p:nvCxnSpPr>
        <p:spPr>
          <a:xfrm flipH="1">
            <a:off x="3067391" y="2237729"/>
            <a:ext cx="417164" cy="34501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61606E2-E195-7148-868A-7E8C7A49D86B}"/>
              </a:ext>
            </a:extLst>
          </p:cNvPr>
          <p:cNvSpPr txBox="1"/>
          <p:nvPr/>
        </p:nvSpPr>
        <p:spPr>
          <a:xfrm>
            <a:off x="3477018" y="2090938"/>
            <a:ext cx="1012580" cy="415498"/>
          </a:xfrm>
          <a:prstGeom prst="rect">
            <a:avLst/>
          </a:prstGeom>
          <a:solidFill>
            <a:srgbClr val="FFC000"/>
          </a:solidFill>
        </p:spPr>
        <p:txBody>
          <a:bodyPr wrap="square" rtlCol="0">
            <a:spAutoFit/>
          </a:bodyPr>
          <a:lstStyle/>
          <a:p>
            <a:pPr algn="ctr"/>
            <a:r>
              <a:rPr lang="en-US" sz="1050" i="1" dirty="0" err="1"/>
              <a:t>Subepi</a:t>
            </a:r>
            <a:r>
              <a:rPr lang="en-US" sz="1050" i="1" dirty="0"/>
              <a:t> deposits</a:t>
            </a:r>
          </a:p>
        </p:txBody>
      </p:sp>
    </p:spTree>
    <p:extLst>
      <p:ext uri="{BB962C8B-B14F-4D97-AF65-F5344CB8AC3E}">
        <p14:creationId xmlns:p14="http://schemas.microsoft.com/office/powerpoint/2010/main" val="46493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B148-9763-CAED-7CC0-CAE732994515}"/>
              </a:ext>
            </a:extLst>
          </p:cNvPr>
          <p:cNvSpPr>
            <a:spLocks noGrp="1"/>
          </p:cNvSpPr>
          <p:nvPr>
            <p:ph type="title"/>
          </p:nvPr>
        </p:nvSpPr>
        <p:spPr/>
        <p:txBody>
          <a:bodyPr/>
          <a:lstStyle/>
          <a:p>
            <a:r>
              <a:rPr lang="en-US" dirty="0"/>
              <a:t>Knowledge Check Question</a:t>
            </a:r>
          </a:p>
        </p:txBody>
      </p:sp>
      <p:sp>
        <p:nvSpPr>
          <p:cNvPr id="6" name="Content Placeholder 5"/>
          <p:cNvSpPr>
            <a:spLocks noGrp="1"/>
          </p:cNvSpPr>
          <p:nvPr>
            <p:ph idx="1"/>
          </p:nvPr>
        </p:nvSpPr>
        <p:spPr/>
        <p:txBody>
          <a:bodyPr>
            <a:normAutofit/>
          </a:bodyPr>
          <a:lstStyle/>
          <a:p>
            <a:pPr marL="0" indent="0">
              <a:buNone/>
            </a:pPr>
            <a:r>
              <a:rPr lang="en-US" dirty="0"/>
              <a:t>Which of the following is most likely to cause nephrotic syndrome?</a:t>
            </a:r>
          </a:p>
          <a:p>
            <a:pPr marL="0" indent="0">
              <a:buNone/>
            </a:pPr>
            <a:endParaRPr lang="en-US" dirty="0"/>
          </a:p>
          <a:p>
            <a:pPr marL="0" indent="0">
              <a:buNone/>
            </a:pPr>
            <a:r>
              <a:rPr lang="en-US" dirty="0"/>
              <a:t>A.  Myeloma cast nephropathy</a:t>
            </a:r>
          </a:p>
          <a:p>
            <a:pPr marL="0" indent="0">
              <a:buNone/>
            </a:pPr>
            <a:r>
              <a:rPr lang="en-US" dirty="0"/>
              <a:t>B.  Renal amyloid</a:t>
            </a:r>
          </a:p>
          <a:p>
            <a:pPr marL="0" indent="0">
              <a:buNone/>
            </a:pPr>
            <a:r>
              <a:rPr lang="en-US" dirty="0"/>
              <a:t>C.  Tuberous sclerosis</a:t>
            </a:r>
          </a:p>
          <a:p>
            <a:pPr marL="0" indent="0">
              <a:buNone/>
            </a:pPr>
            <a:r>
              <a:rPr lang="en-US" dirty="0"/>
              <a:t>D.  Monoclonal gammopathy of unknown significance</a:t>
            </a:r>
          </a:p>
        </p:txBody>
      </p:sp>
    </p:spTree>
    <p:extLst>
      <p:ext uri="{BB962C8B-B14F-4D97-AF65-F5344CB8AC3E}">
        <p14:creationId xmlns:p14="http://schemas.microsoft.com/office/powerpoint/2010/main" val="299204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B148-9763-CAED-7CC0-CAE732994515}"/>
              </a:ext>
            </a:extLst>
          </p:cNvPr>
          <p:cNvSpPr>
            <a:spLocks noGrp="1"/>
          </p:cNvSpPr>
          <p:nvPr>
            <p:ph type="title"/>
          </p:nvPr>
        </p:nvSpPr>
        <p:spPr/>
        <p:txBody>
          <a:bodyPr/>
          <a:lstStyle/>
          <a:p>
            <a:r>
              <a:rPr lang="en-US" dirty="0"/>
              <a:t>Knowledge Check Question</a:t>
            </a:r>
          </a:p>
        </p:txBody>
      </p:sp>
      <p:sp>
        <p:nvSpPr>
          <p:cNvPr id="6" name="Content Placeholder 5"/>
          <p:cNvSpPr>
            <a:spLocks noGrp="1"/>
          </p:cNvSpPr>
          <p:nvPr>
            <p:ph idx="1"/>
          </p:nvPr>
        </p:nvSpPr>
        <p:spPr/>
        <p:txBody>
          <a:bodyPr>
            <a:normAutofit/>
          </a:bodyPr>
          <a:lstStyle/>
          <a:p>
            <a:pPr marL="0" indent="0">
              <a:buNone/>
            </a:pPr>
            <a:r>
              <a:rPr lang="en-US" dirty="0"/>
              <a:t>Which of the following is most likely to cause nephrotic syndrome?</a:t>
            </a:r>
          </a:p>
          <a:p>
            <a:pPr marL="0" indent="0">
              <a:buNone/>
            </a:pPr>
            <a:endParaRPr lang="en-US" dirty="0"/>
          </a:p>
          <a:p>
            <a:pPr marL="0" indent="0">
              <a:buNone/>
            </a:pPr>
            <a:r>
              <a:rPr lang="en-US" dirty="0"/>
              <a:t>A.  Myeloma cast nephropathy</a:t>
            </a:r>
          </a:p>
          <a:p>
            <a:pPr marL="0" indent="0">
              <a:buNone/>
            </a:pPr>
            <a:r>
              <a:rPr lang="en-US" dirty="0">
                <a:highlight>
                  <a:srgbClr val="FFFF00"/>
                </a:highlight>
              </a:rPr>
              <a:t>B.  Renal amyloid</a:t>
            </a:r>
          </a:p>
          <a:p>
            <a:pPr marL="0" indent="0">
              <a:buNone/>
            </a:pPr>
            <a:r>
              <a:rPr lang="en-US" dirty="0"/>
              <a:t>C.  Tuberous sclerosis</a:t>
            </a:r>
          </a:p>
          <a:p>
            <a:pPr marL="0" indent="0">
              <a:buNone/>
            </a:pPr>
            <a:r>
              <a:rPr lang="en-US" dirty="0"/>
              <a:t>D.  Monoclonal gammopathy of unknown significance</a:t>
            </a:r>
          </a:p>
        </p:txBody>
      </p:sp>
    </p:spTree>
    <p:extLst>
      <p:ext uri="{BB962C8B-B14F-4D97-AF65-F5344CB8AC3E}">
        <p14:creationId xmlns:p14="http://schemas.microsoft.com/office/powerpoint/2010/main" val="1004731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9282F21-A4DF-6E41-9306-07940B86D590}"/>
              </a:ext>
            </a:extLst>
          </p:cNvPr>
          <p:cNvSpPr txBox="1">
            <a:spLocks noChangeArrowheads="1"/>
          </p:cNvSpPr>
          <p:nvPr/>
        </p:nvSpPr>
        <p:spPr bwMode="auto">
          <a:xfrm>
            <a:off x="2647500" y="1223300"/>
            <a:ext cx="6370509"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089" b="1" dirty="0">
                <a:latin typeface="Arial" panose="020B0604020202020204" pitchFamily="34" charset="0"/>
              </a:rPr>
              <a:t>Patterns of nephron injury associated with paraproteins. </a:t>
            </a:r>
          </a:p>
        </p:txBody>
      </p:sp>
      <p:pic>
        <p:nvPicPr>
          <p:cNvPr id="3074" name="Picture 2">
            <a:extLst>
              <a:ext uri="{FF2B5EF4-FFF2-40B4-BE49-F238E27FC236}">
                <a16:creationId xmlns:a16="http://schemas.microsoft.com/office/drawing/2014/main" id="{64B1A4D1-DD8F-B44D-A20C-966A40DB6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13" y="5569417"/>
            <a:ext cx="1493797" cy="36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C592936-8810-2840-8111-19B4391BE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751" y="1647894"/>
            <a:ext cx="5844494" cy="3670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5ABD24EB-953E-5E44-BEF1-CAE19FF52407}"/>
              </a:ext>
            </a:extLst>
          </p:cNvPr>
          <p:cNvSpPr txBox="1">
            <a:spLocks noChangeArrowheads="1"/>
          </p:cNvSpPr>
          <p:nvPr/>
        </p:nvSpPr>
        <p:spPr bwMode="auto">
          <a:xfrm>
            <a:off x="6899236" y="5295476"/>
            <a:ext cx="2938988"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817" b="1" dirty="0">
                <a:latin typeface="Arial" panose="020B0604020202020204" pitchFamily="34" charset="0"/>
              </a:rPr>
              <a:t>Mona Doshi et al. CJASN 2016;11:2288-2294</a:t>
            </a:r>
          </a:p>
        </p:txBody>
      </p:sp>
      <p:sp>
        <p:nvSpPr>
          <p:cNvPr id="3077" name="Text Box 5">
            <a:extLst>
              <a:ext uri="{FF2B5EF4-FFF2-40B4-BE49-F238E27FC236}">
                <a16:creationId xmlns:a16="http://schemas.microsoft.com/office/drawing/2014/main" id="{8B496D82-AA82-FE4B-BE2E-E03FCD320990}"/>
              </a:ext>
            </a:extLst>
          </p:cNvPr>
          <p:cNvSpPr txBox="1">
            <a:spLocks noChangeArrowheads="1"/>
          </p:cNvSpPr>
          <p:nvPr/>
        </p:nvSpPr>
        <p:spPr bwMode="auto">
          <a:xfrm>
            <a:off x="1216088" y="5817131"/>
            <a:ext cx="3698309"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680">
                <a:latin typeface="Arial" panose="020B0604020202020204" pitchFamily="34" charset="0"/>
              </a:rPr>
              <a:t>©2016 by American Society of Nephrology</a:t>
            </a:r>
          </a:p>
        </p:txBody>
      </p:sp>
      <p:sp>
        <p:nvSpPr>
          <p:cNvPr id="2" name="Rectangle 1">
            <a:extLst>
              <a:ext uri="{FF2B5EF4-FFF2-40B4-BE49-F238E27FC236}">
                <a16:creationId xmlns:a16="http://schemas.microsoft.com/office/drawing/2014/main" id="{D7DDEDA3-CBF6-7F43-974C-333C3180322F}"/>
              </a:ext>
            </a:extLst>
          </p:cNvPr>
          <p:cNvSpPr/>
          <p:nvPr/>
        </p:nvSpPr>
        <p:spPr>
          <a:xfrm>
            <a:off x="0" y="861977"/>
            <a:ext cx="2564296" cy="4757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t>Deposition Diseases /</a:t>
            </a:r>
          </a:p>
          <a:p>
            <a:pPr algn="ctr"/>
            <a:r>
              <a:rPr lang="en-US" sz="2550" dirty="0"/>
              <a:t>Paraproteinemia: Diverse pathology</a:t>
            </a:r>
          </a:p>
        </p:txBody>
      </p:sp>
    </p:spTree>
    <p:extLst>
      <p:ext uri="{BB962C8B-B14F-4D97-AF65-F5344CB8AC3E}">
        <p14:creationId xmlns:p14="http://schemas.microsoft.com/office/powerpoint/2010/main" val="347369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Paraprotein-related Kidney Disease</a:t>
            </a:r>
          </a:p>
        </p:txBody>
      </p:sp>
      <p:sp>
        <p:nvSpPr>
          <p:cNvPr id="6" name="Text Placeholder 5">
            <a:extLst>
              <a:ext uri="{FF2B5EF4-FFF2-40B4-BE49-F238E27FC236}">
                <a16:creationId xmlns:a16="http://schemas.microsoft.com/office/drawing/2014/main" id="{A46F6F9B-D7D3-CC87-1278-EBBBD187DDC2}"/>
              </a:ext>
            </a:extLst>
          </p:cNvPr>
          <p:cNvSpPr>
            <a:spLocks noGrp="1"/>
          </p:cNvSpPr>
          <p:nvPr>
            <p:ph type="body" idx="1"/>
          </p:nvPr>
        </p:nvSpPr>
        <p:spPr/>
        <p:txBody>
          <a:bodyPr/>
          <a:lstStyle/>
          <a:p>
            <a:r>
              <a:rPr lang="en-US" sz="2400" dirty="0"/>
              <a:t>Glomerular pathology</a:t>
            </a:r>
          </a:p>
        </p:txBody>
      </p:sp>
      <p:sp>
        <p:nvSpPr>
          <p:cNvPr id="3" name="Content Placeholder 2"/>
          <p:cNvSpPr>
            <a:spLocks noGrp="1"/>
          </p:cNvSpPr>
          <p:nvPr>
            <p:ph sz="half" idx="2"/>
          </p:nvPr>
        </p:nvSpPr>
        <p:spPr/>
        <p:txBody>
          <a:bodyPr>
            <a:normAutofit/>
          </a:bodyPr>
          <a:lstStyle/>
          <a:p>
            <a:pPr>
              <a:buFont typeface="Arial" charset="0"/>
              <a:buChar char="•"/>
            </a:pPr>
            <a:r>
              <a:rPr lang="en-US" dirty="0"/>
              <a:t>MIDD, MPGN, C3GN, crystalline nephropathy</a:t>
            </a:r>
          </a:p>
          <a:p>
            <a:pPr>
              <a:buFont typeface="Arial" charset="0"/>
              <a:buChar char="•"/>
            </a:pPr>
            <a:r>
              <a:rPr lang="en-US" dirty="0"/>
              <a:t>Amyloid (AL &gt; AA) </a:t>
            </a:r>
          </a:p>
          <a:p>
            <a:pPr>
              <a:buFont typeface="Arial" charset="0"/>
              <a:buChar char="•"/>
            </a:pPr>
            <a:r>
              <a:rPr lang="en-US" dirty="0"/>
              <a:t>Fibrillary GN and </a:t>
            </a:r>
            <a:r>
              <a:rPr lang="en-US" dirty="0" err="1"/>
              <a:t>Immunotactoid</a:t>
            </a:r>
            <a:r>
              <a:rPr lang="en-US" dirty="0"/>
              <a:t> glomerulopathy</a:t>
            </a:r>
          </a:p>
          <a:p>
            <a:pPr lvl="1">
              <a:buFont typeface="Arial" charset="0"/>
              <a:buChar char="•"/>
            </a:pPr>
            <a:r>
              <a:rPr lang="en-US" dirty="0"/>
              <a:t>Larger than amyloid</a:t>
            </a:r>
          </a:p>
          <a:p>
            <a:pPr>
              <a:buFont typeface="Arial" charset="0"/>
              <a:buChar char="•"/>
            </a:pPr>
            <a:endParaRPr lang="en-US" sz="1800" dirty="0"/>
          </a:p>
        </p:txBody>
      </p:sp>
      <p:sp>
        <p:nvSpPr>
          <p:cNvPr id="7" name="Text Placeholder 6">
            <a:extLst>
              <a:ext uri="{FF2B5EF4-FFF2-40B4-BE49-F238E27FC236}">
                <a16:creationId xmlns:a16="http://schemas.microsoft.com/office/drawing/2014/main" id="{E59423EF-8A20-4D63-456E-48863945F5A8}"/>
              </a:ext>
            </a:extLst>
          </p:cNvPr>
          <p:cNvSpPr>
            <a:spLocks noGrp="1"/>
          </p:cNvSpPr>
          <p:nvPr>
            <p:ph type="body" sz="quarter" idx="3"/>
          </p:nvPr>
        </p:nvSpPr>
        <p:spPr/>
        <p:txBody>
          <a:bodyPr/>
          <a:lstStyle/>
          <a:p>
            <a:r>
              <a:rPr lang="en-US" sz="2400" dirty="0"/>
              <a:t>Tubular pathology</a:t>
            </a:r>
          </a:p>
        </p:txBody>
      </p:sp>
      <p:sp>
        <p:nvSpPr>
          <p:cNvPr id="4" name="Content Placeholder 3"/>
          <p:cNvSpPr>
            <a:spLocks noGrp="1"/>
          </p:cNvSpPr>
          <p:nvPr>
            <p:ph sz="quarter" idx="4"/>
          </p:nvPr>
        </p:nvSpPr>
        <p:spPr/>
        <p:txBody>
          <a:bodyPr>
            <a:normAutofit/>
          </a:bodyPr>
          <a:lstStyle/>
          <a:p>
            <a:pPr>
              <a:buFont typeface="Arial" charset="0"/>
              <a:buChar char="•"/>
            </a:pPr>
            <a:r>
              <a:rPr lang="en-US" sz="2050" dirty="0"/>
              <a:t>Myeloma light chain cast nephropathy</a:t>
            </a:r>
          </a:p>
          <a:p>
            <a:pPr lvl="1">
              <a:buFont typeface="Arial" charset="0"/>
              <a:buChar char="•"/>
            </a:pPr>
            <a:r>
              <a:rPr lang="en-US" sz="1700" dirty="0"/>
              <a:t>#1 most common kidney pathology in multiple myeloma</a:t>
            </a:r>
          </a:p>
          <a:p>
            <a:pPr lvl="1">
              <a:buFont typeface="Arial" charset="0"/>
              <a:buChar char="•"/>
            </a:pPr>
            <a:r>
              <a:rPr lang="en-US" sz="1700" dirty="0"/>
              <a:t>AKI</a:t>
            </a:r>
            <a:r>
              <a:rPr lang="en-US" sz="1700" dirty="0">
                <a:sym typeface="Wingdings" pitchFamily="2" charset="2"/>
              </a:rPr>
              <a:t> rapid progression to CKD</a:t>
            </a:r>
          </a:p>
          <a:p>
            <a:pPr lvl="1">
              <a:buFont typeface="Arial" charset="0"/>
              <a:buChar char="•"/>
            </a:pPr>
            <a:r>
              <a:rPr lang="en-US" sz="1700" dirty="0">
                <a:sym typeface="Wingdings" pitchFamily="2" charset="2"/>
              </a:rPr>
              <a:t>Risk directly related to urine [FLC]</a:t>
            </a:r>
          </a:p>
          <a:p>
            <a:pPr lvl="1">
              <a:buFont typeface="Arial" charset="0"/>
              <a:buChar char="•"/>
            </a:pPr>
            <a:r>
              <a:rPr lang="en-US" sz="1700" b="1" dirty="0">
                <a:sym typeface="Wingdings" pitchFamily="2" charset="2"/>
              </a:rPr>
              <a:t>Urine dip may not detect proteinuria due to monoclonal light chains (aka Bence Jones proteinuria)</a:t>
            </a:r>
          </a:p>
          <a:p>
            <a:pPr lvl="1">
              <a:buFont typeface="Arial" charset="0"/>
              <a:buChar char="•"/>
            </a:pPr>
            <a:r>
              <a:rPr lang="en-US" sz="1700" dirty="0">
                <a:sym typeface="Wingdings" pitchFamily="2" charset="2"/>
              </a:rPr>
              <a:t>Dx: 24-hour urine protein electrophoresis </a:t>
            </a:r>
            <a:endParaRPr lang="en-US" sz="1700" dirty="0"/>
          </a:p>
          <a:p>
            <a:pPr marL="288036" lvl="2" indent="0">
              <a:buNone/>
            </a:pPr>
            <a:endParaRPr lang="en-US" sz="1650" dirty="0"/>
          </a:p>
          <a:p>
            <a:endParaRPr lang="en-US" dirty="0"/>
          </a:p>
        </p:txBody>
      </p:sp>
    </p:spTree>
    <p:extLst>
      <p:ext uri="{BB962C8B-B14F-4D97-AF65-F5344CB8AC3E}">
        <p14:creationId xmlns:p14="http://schemas.microsoft.com/office/powerpoint/2010/main" val="1476643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32B5-C18F-3C43-BA41-933960E39D91}"/>
              </a:ext>
            </a:extLst>
          </p:cNvPr>
          <p:cNvSpPr>
            <a:spLocks noGrp="1"/>
          </p:cNvSpPr>
          <p:nvPr>
            <p:ph type="title"/>
          </p:nvPr>
        </p:nvSpPr>
        <p:spPr/>
        <p:txBody>
          <a:bodyPr/>
          <a:lstStyle/>
          <a:p>
            <a:r>
              <a:rPr lang="en-US" dirty="0"/>
              <a:t>Paraproteinemia-associated NS</a:t>
            </a:r>
          </a:p>
        </p:txBody>
      </p:sp>
      <p:sp>
        <p:nvSpPr>
          <p:cNvPr id="3" name="Content Placeholder 2">
            <a:extLst>
              <a:ext uri="{FF2B5EF4-FFF2-40B4-BE49-F238E27FC236}">
                <a16:creationId xmlns:a16="http://schemas.microsoft.com/office/drawing/2014/main" id="{B4F42677-56E0-E84C-97C1-0653A90FB992}"/>
              </a:ext>
            </a:extLst>
          </p:cNvPr>
          <p:cNvSpPr>
            <a:spLocks noGrp="1"/>
          </p:cNvSpPr>
          <p:nvPr>
            <p:ph idx="1"/>
          </p:nvPr>
        </p:nvSpPr>
        <p:spPr>
          <a:xfrm>
            <a:off x="457200" y="1600200"/>
            <a:ext cx="5243689" cy="4525963"/>
          </a:xfrm>
        </p:spPr>
        <p:txBody>
          <a:bodyPr>
            <a:normAutofit fontScale="92500" lnSpcReduction="10000"/>
          </a:bodyPr>
          <a:lstStyle/>
          <a:p>
            <a:pPr marL="0" indent="0">
              <a:buNone/>
            </a:pPr>
            <a:r>
              <a:rPr lang="en-US" dirty="0"/>
              <a:t> Amyloidosis</a:t>
            </a:r>
          </a:p>
          <a:p>
            <a:pPr lvl="1">
              <a:buFont typeface="Arial" panose="020B0604020202020204" pitchFamily="34" charset="0"/>
              <a:buChar char="•"/>
            </a:pPr>
            <a:r>
              <a:rPr lang="en-US" dirty="0"/>
              <a:t>Extracellular deposition of Congo red positive fibrils in soft tissues. </a:t>
            </a:r>
          </a:p>
          <a:p>
            <a:pPr lvl="1">
              <a:buFont typeface="Arial" panose="020B0604020202020204" pitchFamily="34" charset="0"/>
              <a:buChar char="•"/>
            </a:pPr>
            <a:r>
              <a:rPr lang="en-US" dirty="0"/>
              <a:t>Fibrils typically composed of monoclonal light chains (AL) </a:t>
            </a:r>
          </a:p>
          <a:p>
            <a:pPr lvl="1">
              <a:buFont typeface="Arial" panose="020B0604020202020204" pitchFamily="34" charset="0"/>
              <a:buChar char="•"/>
            </a:pPr>
            <a:r>
              <a:rPr lang="en-US" dirty="0"/>
              <a:t>Kidney involvement in AL amyloidosis occurs in approximately 70 % of patients and 50% present as nephrotic syndrome </a:t>
            </a:r>
          </a:p>
        </p:txBody>
      </p:sp>
      <p:pic>
        <p:nvPicPr>
          <p:cNvPr id="6" name="Picture 5" descr="A close - up of a quilt&#10;&#10;Description automatically generated with low confidence">
            <a:extLst>
              <a:ext uri="{FF2B5EF4-FFF2-40B4-BE49-F238E27FC236}">
                <a16:creationId xmlns:a16="http://schemas.microsoft.com/office/drawing/2014/main" id="{3A58EA0B-337B-F249-ADE0-33F141C2B8CD}"/>
              </a:ext>
            </a:extLst>
          </p:cNvPr>
          <p:cNvPicPr>
            <a:picLocks noChangeAspect="1"/>
          </p:cNvPicPr>
          <p:nvPr/>
        </p:nvPicPr>
        <p:blipFill rotWithShape="1">
          <a:blip r:embed="rId3"/>
          <a:srcRect l="31488"/>
          <a:stretch/>
        </p:blipFill>
        <p:spPr>
          <a:xfrm>
            <a:off x="6333067" y="1509889"/>
            <a:ext cx="1682441" cy="1547606"/>
          </a:xfrm>
          <a:prstGeom prst="rect">
            <a:avLst/>
          </a:prstGeom>
        </p:spPr>
      </p:pic>
      <p:pic>
        <p:nvPicPr>
          <p:cNvPr id="8" name="Picture 7" descr="Raindrops on a window&#10;&#10;Description automatically generated with medium confidence">
            <a:extLst>
              <a:ext uri="{FF2B5EF4-FFF2-40B4-BE49-F238E27FC236}">
                <a16:creationId xmlns:a16="http://schemas.microsoft.com/office/drawing/2014/main" id="{E4D8A8B2-1F03-654F-BA26-BC9177E49073}"/>
              </a:ext>
            </a:extLst>
          </p:cNvPr>
          <p:cNvPicPr>
            <a:picLocks noChangeAspect="1"/>
          </p:cNvPicPr>
          <p:nvPr/>
        </p:nvPicPr>
        <p:blipFill>
          <a:blip r:embed="rId4"/>
          <a:stretch>
            <a:fillRect/>
          </a:stretch>
        </p:blipFill>
        <p:spPr>
          <a:xfrm>
            <a:off x="5975526" y="3149746"/>
            <a:ext cx="2397521" cy="1547606"/>
          </a:xfrm>
          <a:prstGeom prst="rect">
            <a:avLst/>
          </a:prstGeom>
        </p:spPr>
      </p:pic>
      <p:sp>
        <p:nvSpPr>
          <p:cNvPr id="9" name="TextBox 8">
            <a:extLst>
              <a:ext uri="{FF2B5EF4-FFF2-40B4-BE49-F238E27FC236}">
                <a16:creationId xmlns:a16="http://schemas.microsoft.com/office/drawing/2014/main" id="{47983BB0-F3A3-194F-8611-C8D0D375ED95}"/>
              </a:ext>
            </a:extLst>
          </p:cNvPr>
          <p:cNvSpPr txBox="1"/>
          <p:nvPr/>
        </p:nvSpPr>
        <p:spPr>
          <a:xfrm>
            <a:off x="5571325" y="4882883"/>
            <a:ext cx="3409122" cy="1546577"/>
          </a:xfrm>
          <a:prstGeom prst="rect">
            <a:avLst/>
          </a:prstGeom>
          <a:solidFill>
            <a:schemeClr val="accent4">
              <a:lumMod val="40000"/>
              <a:lumOff val="60000"/>
            </a:schemeClr>
          </a:solidFill>
        </p:spPr>
        <p:txBody>
          <a:bodyPr wrap="square" rtlCol="0">
            <a:spAutoFit/>
          </a:bodyPr>
          <a:lstStyle/>
          <a:p>
            <a:pPr algn="ctr"/>
            <a:r>
              <a:rPr lang="en-US" sz="1350" dirty="0"/>
              <a:t>*Diagnosis*</a:t>
            </a:r>
          </a:p>
          <a:p>
            <a:pPr marL="214313" indent="-214313">
              <a:buFontTx/>
              <a:buChar char="-"/>
            </a:pPr>
            <a:r>
              <a:rPr lang="en-US" sz="1350" dirty="0"/>
              <a:t>Serum protein electrophoresis and immunofixation</a:t>
            </a:r>
          </a:p>
          <a:p>
            <a:pPr marL="214313" indent="-214313">
              <a:buFontTx/>
              <a:buChar char="-"/>
            </a:pPr>
            <a:r>
              <a:rPr lang="en-US" sz="1350" dirty="0"/>
              <a:t>24-hour urine protein electrophoresis and immunofixation</a:t>
            </a:r>
          </a:p>
          <a:p>
            <a:pPr marL="214313" indent="-214313">
              <a:buFontTx/>
              <a:buChar char="-"/>
            </a:pPr>
            <a:r>
              <a:rPr lang="en-US" sz="1350" dirty="0"/>
              <a:t>Serum FLC assay</a:t>
            </a:r>
          </a:p>
          <a:p>
            <a:pPr marL="214313" indent="-214313">
              <a:buFontTx/>
              <a:buChar char="-"/>
            </a:pPr>
            <a:r>
              <a:rPr lang="en-US" sz="1350" dirty="0"/>
              <a:t>Renal biopsy</a:t>
            </a:r>
          </a:p>
        </p:txBody>
      </p:sp>
    </p:spTree>
    <p:extLst>
      <p:ext uri="{BB962C8B-B14F-4D97-AF65-F5344CB8AC3E}">
        <p14:creationId xmlns:p14="http://schemas.microsoft.com/office/powerpoint/2010/main" val="226214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pic>
        <p:nvPicPr>
          <p:cNvPr id="4" name="Content Placeholder 8" descr="Renal corpuscle.jpg"/>
          <p:cNvPicPr>
            <a:picLocks noGrp="1" noChangeAspect="1"/>
          </p:cNvPicPr>
          <p:nvPr>
            <p:ph idx="1"/>
          </p:nvPr>
        </p:nvPicPr>
        <p:blipFill>
          <a:blip r:embed="rId2"/>
          <a:srcRect l="3748"/>
          <a:stretch>
            <a:fillRect/>
          </a:stretch>
        </p:blipFill>
        <p:spPr>
          <a:xfrm>
            <a:off x="339457" y="1682837"/>
            <a:ext cx="6003898" cy="5033273"/>
          </a:xfrm>
          <a:prstGeom prst="rect">
            <a:avLst/>
          </a:prstGeom>
          <a:solidFill>
            <a:srgbClr val="FFFFFF">
              <a:shade val="85000"/>
            </a:srgbClr>
          </a:solidFill>
          <a:ln w="88900" cap="sq">
            <a:solidFill>
              <a:schemeClr val="accent2"/>
            </a:solidFill>
            <a:miter lim="800000"/>
          </a:ln>
          <a:effectLst>
            <a:outerShdw blurRad="55000" dist="18000" dir="5400000" algn="tl" rotWithShape="0">
              <a:schemeClr val="accent2">
                <a:alpha val="40000"/>
              </a:scheme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509385" y="2108575"/>
            <a:ext cx="2177415" cy="2308324"/>
          </a:xfrm>
          <a:prstGeom prst="rect">
            <a:avLst/>
          </a:prstGeom>
          <a:noFill/>
        </p:spPr>
        <p:txBody>
          <a:bodyPr wrap="square" rtlCol="0">
            <a:spAutoFit/>
          </a:bodyPr>
          <a:lstStyle/>
          <a:p>
            <a:pPr marL="257175" indent="-257175">
              <a:buAutoNum type="arabicParenR"/>
            </a:pPr>
            <a:r>
              <a:rPr lang="en-US" sz="2400" dirty="0"/>
              <a:t>Podocyte (VEC)</a:t>
            </a:r>
          </a:p>
          <a:p>
            <a:pPr marL="257175" indent="-257175">
              <a:buAutoNum type="arabicParenR"/>
            </a:pPr>
            <a:r>
              <a:rPr lang="en-US" sz="2400" dirty="0"/>
              <a:t>Endothelial Cell</a:t>
            </a:r>
          </a:p>
          <a:p>
            <a:pPr marL="257175" indent="-257175">
              <a:buAutoNum type="arabicParenR"/>
            </a:pPr>
            <a:r>
              <a:rPr lang="en-US" sz="2400" dirty="0"/>
              <a:t>Mesangial Cell</a:t>
            </a:r>
          </a:p>
        </p:txBody>
      </p:sp>
      <p:sp>
        <p:nvSpPr>
          <p:cNvPr id="6" name="Oval 5">
            <a:extLst>
              <a:ext uri="{FF2B5EF4-FFF2-40B4-BE49-F238E27FC236}">
                <a16:creationId xmlns:a16="http://schemas.microsoft.com/office/drawing/2014/main" id="{72BA3C9B-5B13-514A-B56B-10FB3A53CA89}"/>
              </a:ext>
            </a:extLst>
          </p:cNvPr>
          <p:cNvSpPr/>
          <p:nvPr/>
        </p:nvSpPr>
        <p:spPr>
          <a:xfrm>
            <a:off x="1977305" y="2244689"/>
            <a:ext cx="321469" cy="308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512264B9-16D4-F44E-8F11-5062B0FC47FE}"/>
              </a:ext>
            </a:extLst>
          </p:cNvPr>
          <p:cNvSpPr txBox="1"/>
          <p:nvPr/>
        </p:nvSpPr>
        <p:spPr>
          <a:xfrm>
            <a:off x="2017015" y="2244689"/>
            <a:ext cx="242048" cy="300082"/>
          </a:xfrm>
          <a:prstGeom prst="rect">
            <a:avLst/>
          </a:prstGeom>
          <a:noFill/>
        </p:spPr>
        <p:txBody>
          <a:bodyPr wrap="square" rtlCol="0">
            <a:spAutoFit/>
          </a:bodyPr>
          <a:lstStyle/>
          <a:p>
            <a:r>
              <a:rPr lang="en-US" sz="1350" dirty="0">
                <a:solidFill>
                  <a:schemeClr val="bg1"/>
                </a:solidFill>
              </a:rPr>
              <a:t>1</a:t>
            </a:r>
          </a:p>
        </p:txBody>
      </p:sp>
      <p:sp>
        <p:nvSpPr>
          <p:cNvPr id="8" name="Oval 7">
            <a:extLst>
              <a:ext uri="{FF2B5EF4-FFF2-40B4-BE49-F238E27FC236}">
                <a16:creationId xmlns:a16="http://schemas.microsoft.com/office/drawing/2014/main" id="{5461B476-EC42-E04C-AE8A-F79566FEB01B}"/>
              </a:ext>
            </a:extLst>
          </p:cNvPr>
          <p:cNvSpPr/>
          <p:nvPr/>
        </p:nvSpPr>
        <p:spPr>
          <a:xfrm>
            <a:off x="2017015" y="4823292"/>
            <a:ext cx="318191" cy="282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11200FDF-455B-C042-AFC0-F046E8142AA4}"/>
              </a:ext>
            </a:extLst>
          </p:cNvPr>
          <p:cNvSpPr txBox="1"/>
          <p:nvPr/>
        </p:nvSpPr>
        <p:spPr>
          <a:xfrm>
            <a:off x="2030947" y="4829174"/>
            <a:ext cx="258183" cy="300082"/>
          </a:xfrm>
          <a:prstGeom prst="rect">
            <a:avLst/>
          </a:prstGeom>
          <a:noFill/>
        </p:spPr>
        <p:txBody>
          <a:bodyPr wrap="square" rtlCol="0">
            <a:spAutoFit/>
          </a:bodyPr>
          <a:lstStyle/>
          <a:p>
            <a:r>
              <a:rPr lang="en-US" sz="1350" b="1" dirty="0">
                <a:solidFill>
                  <a:schemeClr val="bg1"/>
                </a:solidFill>
              </a:rPr>
              <a:t>2</a:t>
            </a:r>
          </a:p>
        </p:txBody>
      </p:sp>
      <p:sp>
        <p:nvSpPr>
          <p:cNvPr id="9" name="Oval 8">
            <a:extLst>
              <a:ext uri="{FF2B5EF4-FFF2-40B4-BE49-F238E27FC236}">
                <a16:creationId xmlns:a16="http://schemas.microsoft.com/office/drawing/2014/main" id="{895CAB3F-A836-334B-A287-D39120FECC21}"/>
              </a:ext>
            </a:extLst>
          </p:cNvPr>
          <p:cNvSpPr/>
          <p:nvPr/>
        </p:nvSpPr>
        <p:spPr>
          <a:xfrm>
            <a:off x="2966297" y="3816735"/>
            <a:ext cx="318191" cy="282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875C016A-BA60-6C4F-9DB0-2BBF3E7DFC72}"/>
              </a:ext>
            </a:extLst>
          </p:cNvPr>
          <p:cNvSpPr txBox="1"/>
          <p:nvPr/>
        </p:nvSpPr>
        <p:spPr>
          <a:xfrm>
            <a:off x="2966297" y="3816735"/>
            <a:ext cx="258184" cy="300082"/>
          </a:xfrm>
          <a:prstGeom prst="rect">
            <a:avLst/>
          </a:prstGeom>
          <a:noFill/>
        </p:spPr>
        <p:txBody>
          <a:bodyPr wrap="square" rtlCol="0">
            <a:spAutoFit/>
          </a:bodyPr>
          <a:lstStyle/>
          <a:p>
            <a:r>
              <a:rPr lang="en-US" sz="1350" b="1" dirty="0">
                <a:solidFill>
                  <a:schemeClr val="bg1"/>
                </a:solidFill>
              </a:rPr>
              <a:t>3</a:t>
            </a:r>
          </a:p>
        </p:txBody>
      </p:sp>
    </p:spTree>
    <p:extLst>
      <p:ext uri="{BB962C8B-B14F-4D97-AF65-F5344CB8AC3E}">
        <p14:creationId xmlns:p14="http://schemas.microsoft.com/office/powerpoint/2010/main" val="491701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32B5-C18F-3C43-BA41-933960E39D91}"/>
              </a:ext>
            </a:extLst>
          </p:cNvPr>
          <p:cNvSpPr>
            <a:spLocks noGrp="1"/>
          </p:cNvSpPr>
          <p:nvPr>
            <p:ph type="title"/>
          </p:nvPr>
        </p:nvSpPr>
        <p:spPr/>
        <p:txBody>
          <a:bodyPr/>
          <a:lstStyle/>
          <a:p>
            <a:r>
              <a:rPr lang="en-US" dirty="0"/>
              <a:t>Paraproteinemia-associated NS</a:t>
            </a:r>
          </a:p>
        </p:txBody>
      </p:sp>
      <p:sp>
        <p:nvSpPr>
          <p:cNvPr id="4" name="Content Placeholder 3">
            <a:extLst>
              <a:ext uri="{FF2B5EF4-FFF2-40B4-BE49-F238E27FC236}">
                <a16:creationId xmlns:a16="http://schemas.microsoft.com/office/drawing/2014/main" id="{0A40613F-2835-5B4E-A361-F2459338AED9}"/>
              </a:ext>
            </a:extLst>
          </p:cNvPr>
          <p:cNvSpPr>
            <a:spLocks noGrp="1"/>
          </p:cNvSpPr>
          <p:nvPr>
            <p:ph idx="1"/>
          </p:nvPr>
        </p:nvSpPr>
        <p:spPr/>
        <p:txBody>
          <a:bodyPr>
            <a:normAutofit/>
          </a:bodyPr>
          <a:lstStyle/>
          <a:p>
            <a:pPr marL="0" indent="0">
              <a:buNone/>
            </a:pPr>
            <a:r>
              <a:rPr lang="en-US" dirty="0"/>
              <a:t>Monoclonal immunoglobulin deposition disease (MIDD)</a:t>
            </a:r>
          </a:p>
          <a:p>
            <a:pPr lvl="1">
              <a:buFont typeface="Arial" panose="020B0604020202020204" pitchFamily="34" charset="0"/>
              <a:buChar char="•"/>
            </a:pPr>
            <a:r>
              <a:rPr lang="en-US" dirty="0"/>
              <a:t>Secondary to MM, plasmacytosis </a:t>
            </a:r>
          </a:p>
          <a:p>
            <a:pPr lvl="1">
              <a:buFont typeface="Arial" panose="020B0604020202020204" pitchFamily="34" charset="0"/>
              <a:buChar char="•"/>
            </a:pPr>
            <a:r>
              <a:rPr lang="en-US" dirty="0"/>
              <a:t> LCDD &gt; HCDD</a:t>
            </a:r>
          </a:p>
          <a:p>
            <a:pPr lvl="1">
              <a:buFont typeface="Arial" panose="020B0604020202020204" pitchFamily="34" charset="0"/>
              <a:buChar char="•"/>
            </a:pPr>
            <a:r>
              <a:rPr lang="en-US" dirty="0"/>
              <a:t> 40% present nephrotic</a:t>
            </a:r>
          </a:p>
          <a:p>
            <a:pPr lvl="1">
              <a:buFont typeface="Arial" panose="020B0604020202020204" pitchFamily="34" charset="0"/>
              <a:buChar char="•"/>
            </a:pPr>
            <a:r>
              <a:rPr lang="en-US" dirty="0"/>
              <a:t> SPEP/UPEP (+) M spike</a:t>
            </a:r>
          </a:p>
        </p:txBody>
      </p:sp>
    </p:spTree>
    <p:extLst>
      <p:ext uri="{BB962C8B-B14F-4D97-AF65-F5344CB8AC3E}">
        <p14:creationId xmlns:p14="http://schemas.microsoft.com/office/powerpoint/2010/main" val="162761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316" y="1336573"/>
            <a:ext cx="4689988" cy="2764511"/>
          </a:xfrm>
        </p:spPr>
        <p:txBody>
          <a:bodyPr vert="horz" lIns="68580" tIns="34290" rIns="68580" bIns="34290" rtlCol="0" anchor="b">
            <a:normAutofit/>
          </a:bodyPr>
          <a:lstStyle/>
          <a:p>
            <a:r>
              <a:rPr lang="en-US" sz="6000">
                <a:solidFill>
                  <a:schemeClr val="tx1">
                    <a:lumMod val="85000"/>
                    <a:lumOff val="15000"/>
                  </a:schemeClr>
                </a:solidFill>
              </a:rPr>
              <a:t>Questions?</a:t>
            </a:r>
          </a:p>
        </p:txBody>
      </p:sp>
      <p:pic>
        <p:nvPicPr>
          <p:cNvPr id="4" name="Picture 3">
            <a:extLst>
              <a:ext uri="{FF2B5EF4-FFF2-40B4-BE49-F238E27FC236}">
                <a16:creationId xmlns:a16="http://schemas.microsoft.com/office/drawing/2014/main" id="{23D3503C-92DB-48C6-9999-881CB35ABBEE}"/>
              </a:ext>
            </a:extLst>
          </p:cNvPr>
          <p:cNvPicPr>
            <a:picLocks noChangeAspect="1"/>
          </p:cNvPicPr>
          <p:nvPr/>
        </p:nvPicPr>
        <p:blipFill rotWithShape="1">
          <a:blip r:embed="rId2"/>
          <a:srcRect l="44650" r="4658"/>
          <a:stretch/>
        </p:blipFill>
        <p:spPr>
          <a:xfrm>
            <a:off x="0" y="857258"/>
            <a:ext cx="3476486" cy="5143492"/>
          </a:xfrm>
          <a:prstGeom prst="rect">
            <a:avLst/>
          </a:prstGeom>
        </p:spPr>
      </p:pic>
      <p:sp>
        <p:nvSpPr>
          <p:cNvPr id="3" name="TextBox 2">
            <a:extLst>
              <a:ext uri="{FF2B5EF4-FFF2-40B4-BE49-F238E27FC236}">
                <a16:creationId xmlns:a16="http://schemas.microsoft.com/office/drawing/2014/main" id="{7F444FDB-AB7D-9D47-91A8-F77DF5A7B4AE}"/>
              </a:ext>
            </a:extLst>
          </p:cNvPr>
          <p:cNvSpPr txBox="1"/>
          <p:nvPr/>
        </p:nvSpPr>
        <p:spPr>
          <a:xfrm>
            <a:off x="4156618" y="4210979"/>
            <a:ext cx="4081346" cy="300082"/>
          </a:xfrm>
          <a:prstGeom prst="rect">
            <a:avLst/>
          </a:prstGeom>
          <a:noFill/>
        </p:spPr>
        <p:txBody>
          <a:bodyPr wrap="square" rtlCol="0">
            <a:spAutoFit/>
          </a:bodyPr>
          <a:lstStyle/>
          <a:p>
            <a:r>
              <a:rPr lang="en-US" sz="1350" dirty="0"/>
              <a:t>Contact: </a:t>
            </a:r>
            <a:r>
              <a:rPr lang="en-US" sz="1350" dirty="0" err="1"/>
              <a:t>ejbarney@arizona.edu</a:t>
            </a:r>
            <a:endParaRPr lang="en-US" sz="1350" dirty="0"/>
          </a:p>
        </p:txBody>
      </p:sp>
    </p:spTree>
    <p:extLst>
      <p:ext uri="{BB962C8B-B14F-4D97-AF65-F5344CB8AC3E}">
        <p14:creationId xmlns:p14="http://schemas.microsoft.com/office/powerpoint/2010/main" val="764845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85000" lnSpcReduction="20000"/>
          </a:bodyPr>
          <a:lstStyle/>
          <a:p>
            <a:r>
              <a:rPr lang="en-US" dirty="0"/>
              <a:t>1. </a:t>
            </a:r>
            <a:r>
              <a:rPr lang="en-US" dirty="0" err="1"/>
              <a:t>Korbet</a:t>
            </a:r>
            <a:r>
              <a:rPr lang="en-US" dirty="0"/>
              <a:t>, Stephen M. Treatment of Primary FSGS in Adults. </a:t>
            </a:r>
            <a:r>
              <a:rPr lang="is-IS" dirty="0"/>
              <a:t>JASN November 2012,  23 (11) 1769-1776.</a:t>
            </a:r>
          </a:p>
          <a:p>
            <a:r>
              <a:rPr lang="is-IS" dirty="0"/>
              <a:t>2. Brenner’s The Kidney.</a:t>
            </a:r>
          </a:p>
          <a:p>
            <a:r>
              <a:rPr lang="is-IS" dirty="0"/>
              <a:t>3. Forbes, Josephine et al. Role of Advanced Glycation End Products in Diabetic Nephropathy. JASN August 2003,  14 (suppl 3) S254-S258.</a:t>
            </a:r>
          </a:p>
          <a:p>
            <a:pPr fontAlgn="base"/>
            <a:r>
              <a:rPr lang="is-IS" dirty="0"/>
              <a:t>4. </a:t>
            </a:r>
            <a:r>
              <a:rPr lang="en-US" dirty="0"/>
              <a:t>Mona Doshi, Amit Lahoti, F et al. Paraprotein–Related Kidney Disease: Kidney Injury from Paraproteins—What Determines the Site of Injury?  CJASN December 2016,  11 (12) 2288-2294; DOI: </a:t>
            </a:r>
            <a:r>
              <a:rPr lang="en-US" dirty="0">
                <a:hlinkClick r:id="rId2"/>
              </a:rPr>
              <a:t>https://doi.org/10.2215/CJN.02560316</a:t>
            </a:r>
            <a:endParaRPr lang="en-US" dirty="0"/>
          </a:p>
          <a:p>
            <a:pPr fontAlgn="base"/>
            <a:r>
              <a:rPr lang="en-US" dirty="0"/>
              <a:t>5. Images from </a:t>
            </a:r>
            <a:r>
              <a:rPr lang="en-US" dirty="0" err="1"/>
              <a:t>Renalpathology.com</a:t>
            </a:r>
            <a:endParaRPr lang="en-US" dirty="0"/>
          </a:p>
          <a:p>
            <a:endParaRPr lang="en-US" dirty="0"/>
          </a:p>
        </p:txBody>
      </p:sp>
    </p:spTree>
    <p:extLst>
      <p:ext uri="{BB962C8B-B14F-4D97-AF65-F5344CB8AC3E}">
        <p14:creationId xmlns:p14="http://schemas.microsoft.com/office/powerpoint/2010/main" val="1217618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8D99-E3B5-1842-AF19-563BF7291A42}"/>
              </a:ext>
            </a:extLst>
          </p:cNvPr>
          <p:cNvSpPr>
            <a:spLocks noGrp="1"/>
          </p:cNvSpPr>
          <p:nvPr>
            <p:ph type="title"/>
          </p:nvPr>
        </p:nvSpPr>
        <p:spPr/>
        <p:txBody>
          <a:bodyPr/>
          <a:lstStyle/>
          <a:p>
            <a:r>
              <a:rPr lang="en-US" dirty="0"/>
              <a:t>MKSAP Question</a:t>
            </a:r>
          </a:p>
        </p:txBody>
      </p:sp>
      <p:graphicFrame>
        <p:nvGraphicFramePr>
          <p:cNvPr id="4" name="Content Placeholder 3">
            <a:extLst>
              <a:ext uri="{FF2B5EF4-FFF2-40B4-BE49-F238E27FC236}">
                <a16:creationId xmlns:a16="http://schemas.microsoft.com/office/drawing/2014/main" id="{1549F73A-ED56-3C49-85E1-F19B75E389C4}"/>
              </a:ext>
            </a:extLst>
          </p:cNvPr>
          <p:cNvGraphicFramePr>
            <a:graphicFrameLocks noGrp="1"/>
          </p:cNvGraphicFramePr>
          <p:nvPr>
            <p:ph idx="1"/>
          </p:nvPr>
        </p:nvGraphicFramePr>
        <p:xfrm>
          <a:off x="3933908" y="3866655"/>
          <a:ext cx="4817328" cy="1711100"/>
        </p:xfrm>
        <a:graphic>
          <a:graphicData uri="http://schemas.openxmlformats.org/drawingml/2006/table">
            <a:tbl>
              <a:tblPr/>
              <a:tblGrid>
                <a:gridCol w="2408664">
                  <a:extLst>
                    <a:ext uri="{9D8B030D-6E8A-4147-A177-3AD203B41FA5}">
                      <a16:colId xmlns:a16="http://schemas.microsoft.com/office/drawing/2014/main" val="2678552322"/>
                    </a:ext>
                  </a:extLst>
                </a:gridCol>
                <a:gridCol w="2408664">
                  <a:extLst>
                    <a:ext uri="{9D8B030D-6E8A-4147-A177-3AD203B41FA5}">
                      <a16:colId xmlns:a16="http://schemas.microsoft.com/office/drawing/2014/main" val="1173272335"/>
                    </a:ext>
                  </a:extLst>
                </a:gridCol>
              </a:tblGrid>
              <a:tr h="427775">
                <a:tc>
                  <a:txBody>
                    <a:bodyPr/>
                    <a:lstStyle/>
                    <a:p>
                      <a:pPr algn="l" fontAlgn="ctr"/>
                      <a:r>
                        <a:rPr lang="en-US" sz="1400" b="0">
                          <a:effectLst/>
                          <a:latin typeface="inherit"/>
                        </a:rPr>
                        <a:t>Albumin</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fontAlgn="ctr"/>
                      <a:r>
                        <a:rPr lang="en-US" sz="1400" b="0">
                          <a:effectLst/>
                          <a:latin typeface="inherit"/>
                        </a:rPr>
                        <a:t>2.1 g/dL (21 g/L)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606980581"/>
                  </a:ext>
                </a:extLst>
              </a:tr>
              <a:tr h="427775">
                <a:tc>
                  <a:txBody>
                    <a:bodyPr/>
                    <a:lstStyle/>
                    <a:p>
                      <a:pPr algn="l" fontAlgn="ctr"/>
                      <a:r>
                        <a:rPr lang="en-US" sz="1400" b="0">
                          <a:effectLst/>
                          <a:latin typeface="inherit"/>
                        </a:rPr>
                        <a:t>Total cholesterol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ctr"/>
                      <a:r>
                        <a:rPr lang="en-US" sz="1400" b="0" dirty="0">
                          <a:effectLst/>
                          <a:latin typeface="inherit"/>
                        </a:rPr>
                        <a:t>288 mg/dL (7.5 mmol/L)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59391683"/>
                  </a:ext>
                </a:extLst>
              </a:tr>
              <a:tr h="427775">
                <a:tc>
                  <a:txBody>
                    <a:bodyPr/>
                    <a:lstStyle/>
                    <a:p>
                      <a:pPr algn="l" fontAlgn="ctr"/>
                      <a:r>
                        <a:rPr lang="en-US" sz="1400" b="0">
                          <a:effectLst/>
                          <a:latin typeface="inherit"/>
                        </a:rPr>
                        <a:t>Creatinine</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fontAlgn="ctr"/>
                      <a:r>
                        <a:rPr lang="en-US" sz="1400" b="0">
                          <a:effectLst/>
                          <a:latin typeface="inherit"/>
                        </a:rPr>
                        <a:t>1.1 mg/dL (97.2 µmol/L)</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211961001"/>
                  </a:ext>
                </a:extLst>
              </a:tr>
              <a:tr h="427775">
                <a:tc>
                  <a:txBody>
                    <a:bodyPr/>
                    <a:lstStyle/>
                    <a:p>
                      <a:pPr algn="l" fontAlgn="ctr"/>
                      <a:r>
                        <a:rPr lang="en-US" sz="1400" b="0">
                          <a:effectLst/>
                          <a:latin typeface="inherit"/>
                        </a:rPr>
                        <a:t>Urine protein-creatinine ratio</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ctr"/>
                      <a:r>
                        <a:rPr lang="en-US" sz="1400" b="0" dirty="0">
                          <a:effectLst/>
                          <a:latin typeface="inherit"/>
                        </a:rPr>
                        <a:t>9135 mg/g</a:t>
                      </a:r>
                    </a:p>
                  </a:txBody>
                  <a:tcPr marL="68580" marR="68580" marT="34290" marB="3429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46046343"/>
                  </a:ext>
                </a:extLst>
              </a:tr>
            </a:tbl>
          </a:graphicData>
        </a:graphic>
      </p:graphicFrame>
      <p:sp>
        <p:nvSpPr>
          <p:cNvPr id="7" name="TextBox 6">
            <a:extLst>
              <a:ext uri="{FF2B5EF4-FFF2-40B4-BE49-F238E27FC236}">
                <a16:creationId xmlns:a16="http://schemas.microsoft.com/office/drawing/2014/main" id="{37D94E43-2D54-BF4F-B031-7D7E02133730}"/>
              </a:ext>
            </a:extLst>
          </p:cNvPr>
          <p:cNvSpPr txBox="1"/>
          <p:nvPr/>
        </p:nvSpPr>
        <p:spPr>
          <a:xfrm>
            <a:off x="822960" y="2160270"/>
            <a:ext cx="7543800" cy="2816156"/>
          </a:xfrm>
          <a:prstGeom prst="rect">
            <a:avLst/>
          </a:prstGeom>
          <a:noFill/>
        </p:spPr>
        <p:txBody>
          <a:bodyPr wrap="square" rtlCol="0">
            <a:spAutoFit/>
          </a:bodyPr>
          <a:lstStyle/>
          <a:p>
            <a:pPr lvl="0" eaLnBrk="0" fontAlgn="base" hangingPunct="0">
              <a:spcBef>
                <a:spcPct val="0"/>
              </a:spcBef>
              <a:spcAft>
                <a:spcPct val="0"/>
              </a:spcAft>
            </a:pPr>
            <a:r>
              <a:rPr lang="en-US" altLang="en-US" sz="1350" dirty="0">
                <a:solidFill>
                  <a:srgbClr val="333333"/>
                </a:solidFill>
                <a:latin typeface="Georgia" panose="02040502050405020303" pitchFamily="18" charset="0"/>
              </a:rPr>
              <a:t>A 38-year-old woman is evaluated during a follow-up visit for primary membranous glomerulopathy. Diagnosis was made by kidney biopsy 4 months ago, and she was found to be positive for anti–phospholipase A2 receptor (PLA2R) antibodies. Medications are furosemide, losartan, and simvastatin. Recent age- and sex-appropriate cancer screening tests were normal.</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350" dirty="0">
                <a:solidFill>
                  <a:srgbClr val="333333"/>
                </a:solidFill>
                <a:latin typeface="Georgia" panose="02040502050405020303" pitchFamily="18" charset="0"/>
              </a:rPr>
              <a:t>On physical examination, vital signs are normal. There is pitting lower extremity edema to the mid shins bilaterally.</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350" dirty="0">
                <a:solidFill>
                  <a:srgbClr val="333333"/>
                </a:solidFill>
                <a:latin typeface="Georgia" panose="02040502050405020303" pitchFamily="18" charset="0"/>
              </a:rPr>
              <a:t>Laboratory studies:</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500" b="1" dirty="0">
                <a:solidFill>
                  <a:srgbClr val="333333"/>
                </a:solidFill>
                <a:latin typeface="inherit"/>
              </a:rPr>
              <a:t>Which of the following complications is this patient at greatest risk for developing?</a:t>
            </a:r>
            <a:endParaRPr lang="en-US" altLang="en-US" sz="1350" dirty="0">
              <a:solidFill>
                <a:srgbClr val="333333"/>
              </a:solidFill>
              <a:latin typeface="Open Sans" panose="020B0606030504020204" pitchFamily="34" charset="0"/>
            </a:endParaRPr>
          </a:p>
          <a:p>
            <a:pPr lvl="0" eaLnBrk="0" fontAlgn="base" hangingPunct="0">
              <a:spcBef>
                <a:spcPct val="0"/>
              </a:spcBef>
              <a:spcAft>
                <a:spcPct val="0"/>
              </a:spcAft>
            </a:pPr>
            <a:r>
              <a:rPr lang="en-US" altLang="en-US" sz="1350" dirty="0">
                <a:solidFill>
                  <a:srgbClr val="333333"/>
                </a:solidFill>
                <a:latin typeface="Georgia" panose="02040502050405020303" pitchFamily="18" charset="0"/>
              </a:rPr>
              <a:t>A. Gout</a:t>
            </a:r>
            <a:br>
              <a:rPr lang="en-US" altLang="en-US" sz="1350" dirty="0">
                <a:solidFill>
                  <a:srgbClr val="333333"/>
                </a:solidFill>
                <a:latin typeface="Georgia" panose="02040502050405020303" pitchFamily="18" charset="0"/>
              </a:rPr>
            </a:br>
            <a:r>
              <a:rPr lang="en-US" altLang="en-US" sz="1350" dirty="0">
                <a:solidFill>
                  <a:srgbClr val="333333"/>
                </a:solidFill>
                <a:latin typeface="Georgia" panose="02040502050405020303" pitchFamily="18" charset="0"/>
              </a:rPr>
              <a:t>B. Malignancy</a:t>
            </a:r>
            <a:br>
              <a:rPr lang="en-US" altLang="en-US" sz="1350" dirty="0">
                <a:solidFill>
                  <a:srgbClr val="333333"/>
                </a:solidFill>
                <a:latin typeface="Georgia" panose="02040502050405020303" pitchFamily="18" charset="0"/>
              </a:rPr>
            </a:br>
            <a:r>
              <a:rPr lang="en-US" altLang="en-US" sz="1350" dirty="0">
                <a:solidFill>
                  <a:srgbClr val="333333"/>
                </a:solidFill>
                <a:latin typeface="Georgia" panose="02040502050405020303" pitchFamily="18" charset="0"/>
              </a:rPr>
              <a:t>C. Renal cell carcinoma</a:t>
            </a:r>
            <a:br>
              <a:rPr lang="en-US" altLang="en-US" sz="1350" dirty="0">
                <a:solidFill>
                  <a:srgbClr val="333333"/>
                </a:solidFill>
                <a:latin typeface="Georgia" panose="02040502050405020303" pitchFamily="18" charset="0"/>
              </a:rPr>
            </a:br>
            <a:r>
              <a:rPr lang="en-US" altLang="en-US" sz="1350" dirty="0">
                <a:solidFill>
                  <a:srgbClr val="333333"/>
                </a:solidFill>
                <a:latin typeface="Georgia" panose="02040502050405020303" pitchFamily="18" charset="0"/>
              </a:rPr>
              <a:t>D. Venous thromboembolism</a:t>
            </a:r>
            <a:endParaRPr lang="en-US" altLang="en-US" sz="2100" dirty="0">
              <a:latin typeface="Arial" panose="020B0604020202020204" pitchFamily="34" charset="0"/>
            </a:endParaRPr>
          </a:p>
          <a:p>
            <a:endParaRPr lang="en-US" sz="1350" dirty="0"/>
          </a:p>
        </p:txBody>
      </p:sp>
    </p:spTree>
    <p:extLst>
      <p:ext uri="{BB962C8B-B14F-4D97-AF65-F5344CB8AC3E}">
        <p14:creationId xmlns:p14="http://schemas.microsoft.com/office/powerpoint/2010/main" val="1741100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37A7-82A8-2146-A594-81DC8336315A}"/>
              </a:ext>
            </a:extLst>
          </p:cNvPr>
          <p:cNvSpPr>
            <a:spLocks noGrp="1"/>
          </p:cNvSpPr>
          <p:nvPr>
            <p:ph type="title"/>
          </p:nvPr>
        </p:nvSpPr>
        <p:spPr/>
        <p:txBody>
          <a:bodyPr/>
          <a:lstStyle/>
          <a:p>
            <a:r>
              <a:rPr lang="en-US" dirty="0"/>
              <a:t>Answer / Explanation</a:t>
            </a:r>
          </a:p>
        </p:txBody>
      </p:sp>
      <p:sp>
        <p:nvSpPr>
          <p:cNvPr id="3" name="Content Placeholder 2">
            <a:extLst>
              <a:ext uri="{FF2B5EF4-FFF2-40B4-BE49-F238E27FC236}">
                <a16:creationId xmlns:a16="http://schemas.microsoft.com/office/drawing/2014/main" id="{6A082ECD-AB5E-DD4B-AE15-12D574826A25}"/>
              </a:ext>
            </a:extLst>
          </p:cNvPr>
          <p:cNvSpPr>
            <a:spLocks noGrp="1"/>
          </p:cNvSpPr>
          <p:nvPr>
            <p:ph idx="1"/>
          </p:nvPr>
        </p:nvSpPr>
        <p:spPr/>
        <p:txBody>
          <a:bodyPr>
            <a:normAutofit fontScale="55000" lnSpcReduction="20000"/>
          </a:bodyPr>
          <a:lstStyle/>
          <a:p>
            <a:r>
              <a:rPr lang="en-US" altLang="en-US" dirty="0">
                <a:solidFill>
                  <a:srgbClr val="333333"/>
                </a:solidFill>
                <a:latin typeface="Georgia" panose="02040502050405020303" pitchFamily="18" charset="0"/>
              </a:rPr>
              <a:t>D. Venous thromboembolism</a:t>
            </a:r>
            <a:endParaRPr lang="en-US" dirty="0"/>
          </a:p>
          <a:p>
            <a:r>
              <a:rPr lang="en-US" dirty="0">
                <a:latin typeface="Times New Roman" panose="02020603050405020304" pitchFamily="18" charset="0"/>
                <a:cs typeface="Times New Roman" panose="02020603050405020304" pitchFamily="18" charset="0"/>
              </a:rPr>
              <a:t>The nephrotic syndrome can be complicated by clotting manifestations due to a secondary hypercoagulable state. Of all the nephrotic syndromes, membranous glomerulopathy carries the greatest risk for clotting abnormalities, with some series reporting thrombotic complications in up to 35% of the most severe membranous glomerulopathy cases. The etiology for the hypercoagulable state in membranous glomerulopathy and other forms of heavy nephrosis is multifactorial. In response to the hypoalbuminemia induced by nephrotic-range proteinuria, the liver overproduces proteins. This is most classically seen in the form of hyperlipidemia. In addition, hepatic overproduction of proteins in response to hypoalbuminemia can also lead to increased levels of procoagulant proteins such as factor V, factor VIII, and fibrinogen. Urinary loss of albumin in high volume is also accompanied by similar urinary losses of low-molecular-weight anticoagulants (notably, antithrombin III and protein S) and fibrinolytics (such as plasminogen). In a large retrospective cohort of clotting complications in membranous glomerulopathy, &gt;70% of the clots occurred within 2 years of diagnosis, and the risk of clotting markedly increased once albumin levels dropped below 2.8 g/dL (28 g/L) (OR, 2.53; </a:t>
            </a:r>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0.02, compared with albumin ≥2.8 g/dL [28 g/L]).</a:t>
            </a:r>
          </a:p>
        </p:txBody>
      </p:sp>
    </p:spTree>
    <p:extLst>
      <p:ext uri="{BB962C8B-B14F-4D97-AF65-F5344CB8AC3E}">
        <p14:creationId xmlns:p14="http://schemas.microsoft.com/office/powerpoint/2010/main" val="60335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Glomerulus: LM</a:t>
            </a:r>
          </a:p>
        </p:txBody>
      </p:sp>
      <p:pic>
        <p:nvPicPr>
          <p:cNvPr id="6" name="Picture 5" descr="Normal Glom.jpg"/>
          <p:cNvPicPr>
            <a:picLocks noChangeAspect="1"/>
          </p:cNvPicPr>
          <p:nvPr/>
        </p:nvPicPr>
        <p:blipFill>
          <a:blip r:embed="rId3"/>
          <a:stretch>
            <a:fillRect/>
          </a:stretch>
        </p:blipFill>
        <p:spPr>
          <a:xfrm>
            <a:off x="798786" y="1417638"/>
            <a:ext cx="7546427" cy="4942595"/>
          </a:xfrm>
          <a:prstGeom prst="rect">
            <a:avLst/>
          </a:prstGeom>
          <a:ln>
            <a:solidFill>
              <a:schemeClr val="accent6">
                <a:lumMod val="60000"/>
                <a:lumOff val="40000"/>
              </a:schemeClr>
            </a:solidFill>
          </a:ln>
        </p:spPr>
      </p:pic>
      <p:cxnSp>
        <p:nvCxnSpPr>
          <p:cNvPr id="4" name="Straight Arrow Connector 3">
            <a:extLst>
              <a:ext uri="{FF2B5EF4-FFF2-40B4-BE49-F238E27FC236}">
                <a16:creationId xmlns:a16="http://schemas.microsoft.com/office/drawing/2014/main" id="{BF4B4228-02DB-2342-ACC5-EA7A0172C3FA}"/>
              </a:ext>
            </a:extLst>
          </p:cNvPr>
          <p:cNvCxnSpPr>
            <a:cxnSpLocks/>
          </p:cNvCxnSpPr>
          <p:nvPr/>
        </p:nvCxnSpPr>
        <p:spPr>
          <a:xfrm flipV="1">
            <a:off x="2739030" y="5255973"/>
            <a:ext cx="759374" cy="15042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3FA4BC-5C35-164A-84BC-67F0B932CE87}"/>
              </a:ext>
            </a:extLst>
          </p:cNvPr>
          <p:cNvSpPr txBox="1"/>
          <p:nvPr/>
        </p:nvSpPr>
        <p:spPr>
          <a:xfrm>
            <a:off x="2093158" y="5094580"/>
            <a:ext cx="854765" cy="473206"/>
          </a:xfrm>
          <a:prstGeom prst="rect">
            <a:avLst/>
          </a:prstGeom>
          <a:solidFill>
            <a:schemeClr val="bg1"/>
          </a:solidFill>
        </p:spPr>
        <p:txBody>
          <a:bodyPr wrap="square" rtlCol="0">
            <a:spAutoFit/>
          </a:bodyPr>
          <a:lstStyle/>
          <a:p>
            <a:r>
              <a:rPr lang="en-US" sz="825" b="1" dirty="0"/>
              <a:t>Bowman’s (capsular) space</a:t>
            </a:r>
          </a:p>
        </p:txBody>
      </p:sp>
      <p:cxnSp>
        <p:nvCxnSpPr>
          <p:cNvPr id="9" name="Straight Arrow Connector 8">
            <a:extLst>
              <a:ext uri="{FF2B5EF4-FFF2-40B4-BE49-F238E27FC236}">
                <a16:creationId xmlns:a16="http://schemas.microsoft.com/office/drawing/2014/main" id="{1138A7DC-1606-2F47-A4D7-3472BFE388AF}"/>
              </a:ext>
            </a:extLst>
          </p:cNvPr>
          <p:cNvCxnSpPr/>
          <p:nvPr/>
        </p:nvCxnSpPr>
        <p:spPr>
          <a:xfrm>
            <a:off x="2163875" y="3994447"/>
            <a:ext cx="4671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615C41F-7B69-9542-87C4-255CBD6BAD9E}"/>
              </a:ext>
            </a:extLst>
          </p:cNvPr>
          <p:cNvSpPr txBox="1"/>
          <p:nvPr/>
        </p:nvSpPr>
        <p:spPr>
          <a:xfrm>
            <a:off x="1539766" y="3792219"/>
            <a:ext cx="770682" cy="346249"/>
          </a:xfrm>
          <a:prstGeom prst="rect">
            <a:avLst/>
          </a:prstGeom>
          <a:solidFill>
            <a:schemeClr val="bg1"/>
          </a:solidFill>
        </p:spPr>
        <p:txBody>
          <a:bodyPr wrap="square" rtlCol="0">
            <a:spAutoFit/>
          </a:bodyPr>
          <a:lstStyle/>
          <a:p>
            <a:r>
              <a:rPr lang="en-US" sz="825" b="1" dirty="0"/>
              <a:t>Parietal epithelium</a:t>
            </a:r>
          </a:p>
        </p:txBody>
      </p:sp>
      <p:cxnSp>
        <p:nvCxnSpPr>
          <p:cNvPr id="13" name="Straight Arrow Connector 12">
            <a:extLst>
              <a:ext uri="{FF2B5EF4-FFF2-40B4-BE49-F238E27FC236}">
                <a16:creationId xmlns:a16="http://schemas.microsoft.com/office/drawing/2014/main" id="{C487AEE1-CFE7-DA40-8934-950841C5BE47}"/>
              </a:ext>
            </a:extLst>
          </p:cNvPr>
          <p:cNvCxnSpPr>
            <a:cxnSpLocks/>
          </p:cNvCxnSpPr>
          <p:nvPr/>
        </p:nvCxnSpPr>
        <p:spPr>
          <a:xfrm flipH="1">
            <a:off x="5584191" y="3780678"/>
            <a:ext cx="14113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AB664F-2AEE-584F-ABF9-E0B8EC8AE278}"/>
              </a:ext>
            </a:extLst>
          </p:cNvPr>
          <p:cNvSpPr txBox="1"/>
          <p:nvPr/>
        </p:nvSpPr>
        <p:spPr>
          <a:xfrm>
            <a:off x="6995549" y="3596012"/>
            <a:ext cx="729911" cy="369332"/>
          </a:xfrm>
          <a:prstGeom prst="rect">
            <a:avLst/>
          </a:prstGeom>
          <a:solidFill>
            <a:schemeClr val="bg1"/>
          </a:solidFill>
        </p:spPr>
        <p:txBody>
          <a:bodyPr wrap="square" rtlCol="0">
            <a:spAutoFit/>
          </a:bodyPr>
          <a:lstStyle/>
          <a:p>
            <a:pPr algn="ctr"/>
            <a:r>
              <a:rPr lang="en-US" sz="900" b="1" i="1" dirty="0"/>
              <a:t>Mesangial cell</a:t>
            </a:r>
          </a:p>
        </p:txBody>
      </p:sp>
      <p:sp>
        <p:nvSpPr>
          <p:cNvPr id="17" name="TextBox 16">
            <a:extLst>
              <a:ext uri="{FF2B5EF4-FFF2-40B4-BE49-F238E27FC236}">
                <a16:creationId xmlns:a16="http://schemas.microsoft.com/office/drawing/2014/main" id="{5CAF7C8D-92FB-DA4B-B08E-3A30988E28C4}"/>
              </a:ext>
            </a:extLst>
          </p:cNvPr>
          <p:cNvSpPr txBox="1"/>
          <p:nvPr/>
        </p:nvSpPr>
        <p:spPr>
          <a:xfrm>
            <a:off x="4174435" y="2305141"/>
            <a:ext cx="347870" cy="300082"/>
          </a:xfrm>
          <a:prstGeom prst="rect">
            <a:avLst/>
          </a:prstGeom>
          <a:noFill/>
        </p:spPr>
        <p:txBody>
          <a:bodyPr wrap="square" rtlCol="0">
            <a:spAutoFit/>
          </a:bodyPr>
          <a:lstStyle/>
          <a:p>
            <a:r>
              <a:rPr lang="en-US" sz="1350" b="1" dirty="0"/>
              <a:t>CL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8BD3-BDC2-3E43-B970-B3EFCB399EF8}"/>
              </a:ext>
            </a:extLst>
          </p:cNvPr>
          <p:cNvSpPr>
            <a:spLocks noGrp="1"/>
          </p:cNvSpPr>
          <p:nvPr>
            <p:ph type="title"/>
          </p:nvPr>
        </p:nvSpPr>
        <p:spPr>
          <a:xfrm>
            <a:off x="457200" y="274638"/>
            <a:ext cx="8229600" cy="1143000"/>
          </a:xfrm>
        </p:spPr>
        <p:txBody>
          <a:bodyPr vert="horz" lIns="68580" tIns="34290" rIns="68580" bIns="34290" rtlCol="0" anchor="ctr">
            <a:normAutofit/>
          </a:bodyPr>
          <a:lstStyle/>
          <a:p>
            <a:r>
              <a:rPr lang="en-US" dirty="0"/>
              <a:t>EM: Normal Glomerulus</a:t>
            </a:r>
          </a:p>
        </p:txBody>
      </p:sp>
      <p:pic>
        <p:nvPicPr>
          <p:cNvPr id="5" name="Content Placeholder 4" descr="Map&#10;&#10;Description automatically generated">
            <a:extLst>
              <a:ext uri="{FF2B5EF4-FFF2-40B4-BE49-F238E27FC236}">
                <a16:creationId xmlns:a16="http://schemas.microsoft.com/office/drawing/2014/main" id="{CC653734-0A0C-6A4B-92C4-6AD6B1596035}"/>
              </a:ext>
            </a:extLst>
          </p:cNvPr>
          <p:cNvPicPr>
            <a:picLocks noGrp="1" noChangeAspect="1"/>
          </p:cNvPicPr>
          <p:nvPr>
            <p:ph idx="1"/>
          </p:nvPr>
        </p:nvPicPr>
        <p:blipFill rotWithShape="1">
          <a:blip r:embed="rId2"/>
          <a:srcRect t="6588" b="8147"/>
          <a:stretch/>
        </p:blipFill>
        <p:spPr>
          <a:xfrm>
            <a:off x="457200" y="1600200"/>
            <a:ext cx="8229600" cy="4525963"/>
          </a:xfrm>
          <a:prstGeom prst="rect">
            <a:avLst/>
          </a:prstGeom>
          <a:noFill/>
        </p:spPr>
      </p:pic>
    </p:spTree>
    <p:extLst>
      <p:ext uri="{BB962C8B-B14F-4D97-AF65-F5344CB8AC3E}">
        <p14:creationId xmlns:p14="http://schemas.microsoft.com/office/powerpoint/2010/main" val="404634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Nephrotic</a:t>
            </a:r>
            <a:r>
              <a:rPr lang="en-US" dirty="0"/>
              <a:t> Syndrome</a:t>
            </a:r>
          </a:p>
        </p:txBody>
      </p:sp>
      <p:sp>
        <p:nvSpPr>
          <p:cNvPr id="3" name="Content Placeholder 2"/>
          <p:cNvSpPr>
            <a:spLocks noGrp="1"/>
          </p:cNvSpPr>
          <p:nvPr>
            <p:ph idx="1"/>
          </p:nvPr>
        </p:nvSpPr>
        <p:spPr>
          <a:xfrm>
            <a:off x="457200" y="1600200"/>
            <a:ext cx="4822373" cy="4525963"/>
          </a:xfrm>
          <a:prstGeom prst="rect">
            <a:avLst/>
          </a:prstGeom>
        </p:spPr>
        <p:txBody>
          <a:bodyPr>
            <a:normAutofit/>
          </a:bodyPr>
          <a:lstStyle/>
          <a:p>
            <a:pPr marL="0" indent="0">
              <a:buNone/>
            </a:pPr>
            <a:r>
              <a:rPr lang="en-US" sz="2000" dirty="0"/>
              <a:t>Syndrome: </a:t>
            </a:r>
          </a:p>
          <a:p>
            <a:r>
              <a:rPr lang="en-US" sz="2000" dirty="0"/>
              <a:t>Nephrotic-range proteinuria, </a:t>
            </a:r>
            <a:r>
              <a:rPr lang="en-US" sz="2000" dirty="0" err="1"/>
              <a:t>Lipiduria</a:t>
            </a:r>
            <a:r>
              <a:rPr lang="en-US" sz="2000" dirty="0"/>
              <a:t>, Hypoalbuminemia, Edema, &amp; Hyperlipidemia</a:t>
            </a:r>
          </a:p>
          <a:p>
            <a:pPr marL="0" indent="0">
              <a:buNone/>
            </a:pPr>
            <a:r>
              <a:rPr lang="en-US" sz="2000" dirty="0"/>
              <a:t>Other Characteristics:</a:t>
            </a:r>
          </a:p>
          <a:p>
            <a:pPr>
              <a:buFont typeface="Arial" charset="0"/>
              <a:buChar char="•"/>
            </a:pPr>
            <a:r>
              <a:rPr lang="en-US" sz="2000" i="1" dirty="0"/>
              <a:t>Normal or decreased renal function</a:t>
            </a:r>
          </a:p>
          <a:p>
            <a:pPr>
              <a:buFont typeface="Arial" panose="020B0604020202020204" pitchFamily="34" charset="0"/>
              <a:buChar char="•"/>
            </a:pPr>
            <a:r>
              <a:rPr lang="en-US" sz="2000" i="1" dirty="0" err="1"/>
              <a:t>Hypercoaguable</a:t>
            </a:r>
            <a:r>
              <a:rPr lang="en-US" sz="2000" i="1" dirty="0"/>
              <a:t> state due to ATIII loss in urine</a:t>
            </a:r>
          </a:p>
          <a:p>
            <a:pPr>
              <a:buFont typeface="Arial" panose="020B0604020202020204" pitchFamily="34" charset="0"/>
              <a:buChar char="•"/>
            </a:pPr>
            <a:r>
              <a:rPr lang="en-US" sz="2000" i="1" dirty="0"/>
              <a:t>Increased risk of infection (loss of IG in urine)</a:t>
            </a:r>
          </a:p>
          <a:p>
            <a:pPr>
              <a:buFont typeface="Arial" panose="020B0604020202020204" pitchFamily="34" charset="0"/>
              <a:buChar char="•"/>
            </a:pPr>
            <a:r>
              <a:rPr lang="en-US" sz="2000" i="1" dirty="0"/>
              <a:t>Thyroid dysfunction (loss of thyroid hormones in urine) </a:t>
            </a:r>
          </a:p>
        </p:txBody>
      </p:sp>
      <p:pic>
        <p:nvPicPr>
          <p:cNvPr id="6"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79573" y="2294826"/>
            <a:ext cx="3605212" cy="1784350"/>
          </a:xfrm>
          <a:prstGeom prst="rect">
            <a:avLst/>
          </a:prstGeom>
          <a:solidFill>
            <a:schemeClr val="accent5">
              <a:lumMod val="40000"/>
              <a:lumOff val="60000"/>
            </a:schemeClr>
          </a:solidFill>
          <a:ln>
            <a:solidFill>
              <a:schemeClr val="tx2">
                <a:lumMod val="20000"/>
                <a:lumOff val="80000"/>
              </a:schemeClr>
            </a:solidFill>
          </a:ln>
          <a:effectLst>
            <a:glow rad="63500">
              <a:schemeClr val="accent1">
                <a:satMod val="175000"/>
                <a:alpha val="40000"/>
              </a:schemeClr>
            </a:glow>
            <a:softEdge rad="127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573" y="4227747"/>
            <a:ext cx="3605567" cy="1691998"/>
          </a:xfrm>
          <a:prstGeom prst="rect">
            <a:avLst/>
          </a:prstGeom>
          <a:ln>
            <a:solidFill>
              <a:schemeClr val="accent1"/>
            </a:solidFill>
          </a:ln>
        </p:spPr>
      </p:pic>
    </p:spTree>
    <p:extLst>
      <p:ext uri="{BB962C8B-B14F-4D97-AF65-F5344CB8AC3E}">
        <p14:creationId xmlns:p14="http://schemas.microsoft.com/office/powerpoint/2010/main" val="132962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noFill/>
        </p:spPr>
        <p:txBody>
          <a:bodyPr>
            <a:noAutofit/>
          </a:bodyPr>
          <a:lstStyle/>
          <a:p>
            <a:r>
              <a:rPr lang="en-US" sz="3200" dirty="0"/>
              <a:t>PATHOGENESIS OF LIPID ABNORMALITIES IN NEPHROTIC SYNDROME</a:t>
            </a:r>
          </a:p>
        </p:txBody>
      </p:sp>
      <p:sp>
        <p:nvSpPr>
          <p:cNvPr id="3" name="Content Placeholder 2"/>
          <p:cNvSpPr>
            <a:spLocks noGrp="1"/>
          </p:cNvSpPr>
          <p:nvPr>
            <p:ph idx="1"/>
          </p:nvPr>
        </p:nvSpPr>
        <p:spPr>
          <a:xfrm>
            <a:off x="4726036" y="1600200"/>
            <a:ext cx="3960764" cy="4525963"/>
          </a:xfrm>
        </p:spPr>
        <p:txBody>
          <a:bodyPr anchor="ctr">
            <a:normAutofit/>
          </a:bodyPr>
          <a:lstStyle/>
          <a:p>
            <a:endParaRPr lang="en-US" sz="1600" dirty="0"/>
          </a:p>
          <a:p>
            <a:r>
              <a:rPr lang="en-US" sz="1600" dirty="0"/>
              <a:t>Reduced plasma oncotic pressure &amp; hypoalbuminemia</a:t>
            </a:r>
          </a:p>
          <a:p>
            <a:r>
              <a:rPr lang="en-US" sz="1600" b="1" dirty="0"/>
              <a:t>Diminished lipid catabolism </a:t>
            </a:r>
          </a:p>
          <a:p>
            <a:r>
              <a:rPr lang="en-US" sz="1600" dirty="0"/>
              <a:t>Enhanced hepatic synthesis of lipoproteins containing apolipoprotein b and cholesterol</a:t>
            </a:r>
          </a:p>
          <a:p>
            <a:r>
              <a:rPr lang="en-US" sz="1600" dirty="0"/>
              <a:t>Impaired clearance from:</a:t>
            </a:r>
          </a:p>
          <a:p>
            <a:pPr lvl="1"/>
            <a:r>
              <a:rPr lang="en-US" sz="1400" dirty="0"/>
              <a:t>Decreased hepatic lipase activity and decreased lipoprotein lipase (LPL) activity in the endothelium and peripheral tissues</a:t>
            </a:r>
          </a:p>
          <a:p>
            <a:pPr lvl="1"/>
            <a:r>
              <a:rPr lang="en-US" sz="1400" dirty="0"/>
              <a:t>Increased PCSK9 from hepatocyte and decreased clearance</a:t>
            </a:r>
          </a:p>
          <a:p>
            <a:pPr lvl="2"/>
            <a:r>
              <a:rPr lang="en-US" sz="1400" dirty="0"/>
              <a:t>PCSK9 binds LDL receptors on the surface of the hepatocyte, causing the receptor to be internalized and degraded in the lysosome, thus leading to increased LDL</a:t>
            </a:r>
          </a:p>
          <a:p>
            <a:endParaRPr lang="en-US" sz="1500" dirty="0"/>
          </a:p>
        </p:txBody>
      </p:sp>
      <p:pic>
        <p:nvPicPr>
          <p:cNvPr id="6" name="Picture 5" descr="Diagram&#10;&#10;Description automatically generated">
            <a:extLst>
              <a:ext uri="{FF2B5EF4-FFF2-40B4-BE49-F238E27FC236}">
                <a16:creationId xmlns:a16="http://schemas.microsoft.com/office/drawing/2014/main" id="{00BBDDDE-ACA9-AB41-A880-DD35F7E21842}"/>
              </a:ext>
            </a:extLst>
          </p:cNvPr>
          <p:cNvPicPr>
            <a:picLocks noChangeAspect="1"/>
          </p:cNvPicPr>
          <p:nvPr/>
        </p:nvPicPr>
        <p:blipFill>
          <a:blip r:embed="rId3"/>
          <a:stretch>
            <a:fillRect/>
          </a:stretch>
        </p:blipFill>
        <p:spPr>
          <a:xfrm>
            <a:off x="1" y="2185867"/>
            <a:ext cx="4726036" cy="3690192"/>
          </a:xfrm>
          <a:prstGeom prst="rect">
            <a:avLst/>
          </a:prstGeom>
        </p:spPr>
      </p:pic>
      <p:sp>
        <p:nvSpPr>
          <p:cNvPr id="7" name="TextBox 6">
            <a:extLst>
              <a:ext uri="{FF2B5EF4-FFF2-40B4-BE49-F238E27FC236}">
                <a16:creationId xmlns:a16="http://schemas.microsoft.com/office/drawing/2014/main" id="{C2C04ACA-E494-8247-BB51-0C91E2CB26C1}"/>
              </a:ext>
            </a:extLst>
          </p:cNvPr>
          <p:cNvSpPr txBox="1"/>
          <p:nvPr/>
        </p:nvSpPr>
        <p:spPr>
          <a:xfrm>
            <a:off x="134097" y="5726431"/>
            <a:ext cx="2397437" cy="219291"/>
          </a:xfrm>
          <a:prstGeom prst="rect">
            <a:avLst/>
          </a:prstGeom>
          <a:noFill/>
        </p:spPr>
        <p:txBody>
          <a:bodyPr wrap="square" rtlCol="0">
            <a:spAutoFit/>
          </a:bodyPr>
          <a:lstStyle/>
          <a:p>
            <a:r>
              <a:rPr lang="en-US" sz="825" i="1" dirty="0"/>
              <a:t>Nat Rev Nephrol. 2018 Jan; 14(1): 57–70.</a:t>
            </a:r>
          </a:p>
        </p:txBody>
      </p:sp>
      <p:sp>
        <p:nvSpPr>
          <p:cNvPr id="4" name="Rectangle 3">
            <a:extLst>
              <a:ext uri="{FF2B5EF4-FFF2-40B4-BE49-F238E27FC236}">
                <a16:creationId xmlns:a16="http://schemas.microsoft.com/office/drawing/2014/main" id="{C40C6F2E-1A0C-8F49-B359-F01C38A8CED1}"/>
              </a:ext>
            </a:extLst>
          </p:cNvPr>
          <p:cNvSpPr/>
          <p:nvPr/>
        </p:nvSpPr>
        <p:spPr>
          <a:xfrm>
            <a:off x="4424246" y="2400062"/>
            <a:ext cx="301790" cy="33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045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 Question</a:t>
            </a:r>
          </a:p>
        </p:txBody>
      </p:sp>
      <p:sp>
        <p:nvSpPr>
          <p:cNvPr id="3" name="Content Placeholder 2"/>
          <p:cNvSpPr>
            <a:spLocks noGrp="1"/>
          </p:cNvSpPr>
          <p:nvPr>
            <p:ph idx="1"/>
          </p:nvPr>
        </p:nvSpPr>
        <p:spPr/>
        <p:txBody>
          <a:bodyPr>
            <a:normAutofit/>
          </a:bodyPr>
          <a:lstStyle/>
          <a:p>
            <a:pPr marL="0" indent="0">
              <a:buNone/>
            </a:pPr>
            <a:r>
              <a:rPr lang="en-US" sz="2800" dirty="0"/>
              <a:t>Which of the following describes the pathogenic mechanism of edema in Nephrotic Syndrome?</a:t>
            </a:r>
          </a:p>
          <a:p>
            <a:pPr marL="0" indent="0">
              <a:buNone/>
            </a:pPr>
            <a:r>
              <a:rPr lang="en-US" sz="2800" dirty="0"/>
              <a:t>A. Increased sodium excretion in the ENAC</a:t>
            </a:r>
          </a:p>
          <a:p>
            <a:pPr marL="0" indent="0">
              <a:buNone/>
            </a:pPr>
            <a:r>
              <a:rPr lang="en-US" sz="2800" dirty="0"/>
              <a:t>B. Splanchnic vasodilatation leading to decreased effective circulating volume</a:t>
            </a:r>
          </a:p>
          <a:p>
            <a:pPr marL="0" indent="0">
              <a:buNone/>
            </a:pPr>
            <a:r>
              <a:rPr lang="en-US" sz="2800" dirty="0"/>
              <a:t>C. Inactivation of the RAAS system, leading to sodium/water retention</a:t>
            </a:r>
          </a:p>
          <a:p>
            <a:pPr marL="0" indent="0">
              <a:buNone/>
            </a:pPr>
            <a:r>
              <a:rPr lang="en-US" sz="2800" dirty="0"/>
              <a:t>D. Reduced intravascular oncotic pressure &amp; shift of plasma into </a:t>
            </a:r>
            <a:r>
              <a:rPr lang="en-US" sz="2800" dirty="0" err="1"/>
              <a:t>interstitium</a:t>
            </a:r>
            <a:endParaRPr lang="en-US" sz="2800" dirty="0"/>
          </a:p>
          <a:p>
            <a:endParaRPr lang="en-US" sz="1800" dirty="0"/>
          </a:p>
        </p:txBody>
      </p:sp>
    </p:spTree>
    <p:extLst>
      <p:ext uri="{BB962C8B-B14F-4D97-AF65-F5344CB8AC3E}">
        <p14:creationId xmlns:p14="http://schemas.microsoft.com/office/powerpoint/2010/main" val="194544843"/>
      </p:ext>
    </p:extLst>
  </p:cSld>
  <p:clrMapOvr>
    <a:masterClrMapping/>
  </p:clrMapOvr>
</p:sld>
</file>

<file path=ppt/theme/theme1.xml><?xml version="1.0" encoding="utf-8"?>
<a:theme xmlns:a="http://schemas.openxmlformats.org/drawingml/2006/main" name="UA_COMP-PowerPointTemplat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 COMP Powerpoint Blue</Template>
  <TotalTime>474</TotalTime>
  <Words>3490</Words>
  <Application>Microsoft Macintosh PowerPoint</Application>
  <PresentationFormat>On-screen Show (4:3)</PresentationFormat>
  <Paragraphs>367</Paragraphs>
  <Slides>44</Slides>
  <Notes>19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Georgia</vt:lpstr>
      <vt:lpstr>inherit</vt:lpstr>
      <vt:lpstr>Open Sans</vt:lpstr>
      <vt:lpstr>Times New Roman</vt:lpstr>
      <vt:lpstr>Wingdings</vt:lpstr>
      <vt:lpstr>UA_COMP-PowerPointTemplate(BLUE)</vt:lpstr>
      <vt:lpstr>Glomerular Diseases Part 1: Nephrotic Syndromes</vt:lpstr>
      <vt:lpstr>Learning Objectives</vt:lpstr>
      <vt:lpstr>Refresher Quiz</vt:lpstr>
      <vt:lpstr>Answers</vt:lpstr>
      <vt:lpstr>Normal Glomerulus: LM</vt:lpstr>
      <vt:lpstr>EM: Normal Glomerulus</vt:lpstr>
      <vt:lpstr>Nephrotic Syndrome</vt:lpstr>
      <vt:lpstr>PATHOGENESIS OF LIPID ABNORMALITIES IN NEPHROTIC SYNDROME</vt:lpstr>
      <vt:lpstr>Knowledge Check Question</vt:lpstr>
      <vt:lpstr>Knowledge Check Question</vt:lpstr>
      <vt:lpstr>Nephrotic Syndrome: Edema </vt:lpstr>
      <vt:lpstr>Causes of Nephrotic Syndrome (NS)</vt:lpstr>
      <vt:lpstr>IM Board Question</vt:lpstr>
      <vt:lpstr>IM Board Question Continued</vt:lpstr>
      <vt:lpstr>Answer</vt:lpstr>
      <vt:lpstr>Minimal Change Disease </vt:lpstr>
      <vt:lpstr>Minimal Change Disease</vt:lpstr>
      <vt:lpstr>Focal Segmental Glomerulosclerosis</vt:lpstr>
      <vt:lpstr>Knowledge Check Question</vt:lpstr>
      <vt:lpstr>Answer</vt:lpstr>
      <vt:lpstr>FSGS Causes</vt:lpstr>
      <vt:lpstr>IM Board Question</vt:lpstr>
      <vt:lpstr>Board Question Continued</vt:lpstr>
      <vt:lpstr>Answer</vt:lpstr>
      <vt:lpstr>Membranous Glomerulonephropathy</vt:lpstr>
      <vt:lpstr>Membranous GN: EM/IF/LM</vt:lpstr>
      <vt:lpstr>IM Board Question</vt:lpstr>
      <vt:lpstr>Question Continued</vt:lpstr>
      <vt:lpstr>Answer</vt:lpstr>
      <vt:lpstr>Systemic Diseases AS CAUSES OF Glomerular Disease</vt:lpstr>
      <vt:lpstr>Diabetic Nephropathy </vt:lpstr>
      <vt:lpstr>Pathology in DN: Diffuse or Nodular Glomerulosclerosis</vt:lpstr>
      <vt:lpstr>Diabetic “Nodular Glomerulosclerosis”</vt:lpstr>
      <vt:lpstr>Lupus Nephritis Class V</vt:lpstr>
      <vt:lpstr>Knowledge Check Question</vt:lpstr>
      <vt:lpstr>Knowledge Check Question</vt:lpstr>
      <vt:lpstr>PowerPoint Presentation</vt:lpstr>
      <vt:lpstr>Paraprotein-related Kidney Disease</vt:lpstr>
      <vt:lpstr>Paraproteinemia-associated NS</vt:lpstr>
      <vt:lpstr>Paraproteinemia-associated NS</vt:lpstr>
      <vt:lpstr>Questions?</vt:lpstr>
      <vt:lpstr>References</vt:lpstr>
      <vt:lpstr>MKSAP Question</vt:lpstr>
      <vt:lpstr>Answer / Explanation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Blumenthal, Daniel P - (danblumenthal)</dc:creator>
  <cp:lastModifiedBy>Ron Shinar</cp:lastModifiedBy>
  <cp:revision>103</cp:revision>
  <dcterms:created xsi:type="dcterms:W3CDTF">2018-10-18T23:34:28Z</dcterms:created>
  <dcterms:modified xsi:type="dcterms:W3CDTF">2024-10-15T13:38:16Z</dcterms:modified>
</cp:coreProperties>
</file>