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2" Type="http://schemas.openxmlformats.org/officeDocument/2006/relationships/custom-properties" Target="docProps/custom.xml" /><Relationship Id="rId1" Type="http://schemas.openxmlformats.org/officeDocument/2006/relationships/officeDocument" Target="ppt/presentation.xml" /><Relationship Id="rId3"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Raleway"/>
      <p:regular r:id="rId57"/>
      <p:bold r:id="rId58"/>
      <p:italic r:id="rId59"/>
      <p:boldItalic r:id="rId60"/>
    </p:embeddedFont>
    <p:embeddedFont>
      <p:font typeface="Roboto"/>
      <p:regular r:id="rId61"/>
      <p:bold r:id="rId62"/>
      <p:italic r:id="rId63"/>
      <p:boldItalic r:id="rId64"/>
    </p:embeddedFont>
    <p:embeddedFont>
      <p:font typeface="Lato"/>
      <p:regular r:id="rId65"/>
      <p:bold r:id="rId66"/>
      <p:italic r:id="rId67"/>
      <p:boldItalic r:id="rId68"/>
    </p:embeddedFont>
    <p:embeddedFont>
      <p:font typeface="Open Sans"/>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Roboto-italic.fntdata"/><Relationship Id="rId21" Type="http://schemas.openxmlformats.org/officeDocument/2006/relationships/slide" Target="slides/slide16.xml"/><Relationship Id="rId68" Type="http://schemas.openxmlformats.org/officeDocument/2006/relationships/font" Target="fonts/Lato-boldItalic.fntdata"/><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66" Type="http://schemas.openxmlformats.org/officeDocument/2006/relationships/font" Target="fonts/Lato-bold.fntdata"/><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font" Target="fonts/Raleway-bold.fntdata"/><Relationship Id="rId74" Type="http://schemas.openxmlformats.org/officeDocument/2006/relationships/customXml" Target="../customXml/item2.xml"/><Relationship Id="rId5" Type="http://schemas.openxmlformats.org/officeDocument/2006/relationships/notesMaster" Target="notesMasters/notesMaster1.xml"/><Relationship Id="rId61" Type="http://schemas.openxmlformats.org/officeDocument/2006/relationships/font" Target="fonts/Roboto-regular.fntdata"/><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64" Type="http://schemas.openxmlformats.org/officeDocument/2006/relationships/font" Target="fonts/Roboto-boldItalic.fntdata"/><Relationship Id="rId22" Type="http://schemas.openxmlformats.org/officeDocument/2006/relationships/slide" Target="slides/slide17.xml"/><Relationship Id="rId69" Type="http://schemas.openxmlformats.org/officeDocument/2006/relationships/font" Target="fonts/OpenSans-regular.fntdata"/><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8" Type="http://schemas.openxmlformats.org/officeDocument/2006/relationships/slide" Target="slides/slide3.xml"/><Relationship Id="rId72" Type="http://schemas.openxmlformats.org/officeDocument/2006/relationships/font" Target="fonts/OpenSans-boldItalic.fntdata"/><Relationship Id="rId51" Type="http://schemas.openxmlformats.org/officeDocument/2006/relationships/slide" Target="slides/slide46.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font" Target="fonts/Lato-italic.fntdata"/><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font" Target="fonts/Raleway-italic.fntdata"/><Relationship Id="rId17" Type="http://schemas.openxmlformats.org/officeDocument/2006/relationships/slide" Target="slides/slide12.xml"/><Relationship Id="rId41" Type="http://schemas.openxmlformats.org/officeDocument/2006/relationships/slide" Target="slides/slide36.xml"/><Relationship Id="rId70" Type="http://schemas.openxmlformats.org/officeDocument/2006/relationships/font" Target="fonts/OpenSans-bold.fntdata"/><Relationship Id="rId62" Type="http://schemas.openxmlformats.org/officeDocument/2006/relationships/font" Target="fonts/Roboto-bold.fntdata"/><Relationship Id="rId20" Type="http://schemas.openxmlformats.org/officeDocument/2006/relationships/slide" Target="slides/slide15.xml"/><Relationship Id="rId54" Type="http://schemas.openxmlformats.org/officeDocument/2006/relationships/slide" Target="slides/slide49.xml"/><Relationship Id="rId75" Type="http://schemas.openxmlformats.org/officeDocument/2006/relationships/customXml" Target="../customXml/item3.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font" Target="fonts/Raleway-regular.fntdata"/><Relationship Id="rId15" Type="http://schemas.openxmlformats.org/officeDocument/2006/relationships/slide" Target="slides/slide10.xml"/><Relationship Id="rId44" Type="http://schemas.openxmlformats.org/officeDocument/2006/relationships/slide" Target="slides/slide39.xml"/><Relationship Id="rId31" Type="http://schemas.openxmlformats.org/officeDocument/2006/relationships/slide" Target="slides/slide26.xml"/><Relationship Id="rId65" Type="http://schemas.openxmlformats.org/officeDocument/2006/relationships/font" Target="fonts/Lato-regular.fntdata"/><Relationship Id="rId60" Type="http://schemas.openxmlformats.org/officeDocument/2006/relationships/font" Target="fonts/Raleway-boldItalic.fntdata"/><Relationship Id="rId52" Type="http://schemas.openxmlformats.org/officeDocument/2006/relationships/slide" Target="slides/slide47.xml"/><Relationship Id="rId10" Type="http://schemas.openxmlformats.org/officeDocument/2006/relationships/slide" Target="slides/slide5.xml"/><Relationship Id="rId73"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e9077eb7af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e9077eb7af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Adjust your basal insulin by 10 to 20% depending on your morning sugar.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9077eb7af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9077eb7af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nurse pages you. How should we adjust the insulin dosing?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9077eb7af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e9077eb7af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Adjust your basal insulin by 10 to 20% depending on your morning sugar.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9077eb7af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9077eb7af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for a frail patient or brand new diabetic</a:t>
            </a:r>
            <a:endParaRPr/>
          </a:p>
          <a:p>
            <a:pPr indent="0" lvl="0" marL="0" rtl="0" algn="l">
              <a:spcBef>
                <a:spcPts val="0"/>
              </a:spcBef>
              <a:spcAft>
                <a:spcPts val="0"/>
              </a:spcAft>
              <a:buNone/>
            </a:pPr>
            <a:r>
              <a:rPr lang="en"/>
              <a:t>.4 for average healthy adult</a:t>
            </a:r>
            <a:endParaRPr/>
          </a:p>
          <a:p>
            <a:pPr indent="0" lvl="0" marL="0" rtl="0" algn="l">
              <a:spcBef>
                <a:spcPts val="0"/>
              </a:spcBef>
              <a:spcAft>
                <a:spcPts val="0"/>
              </a:spcAft>
              <a:buNone/>
            </a:pPr>
            <a:r>
              <a:rPr lang="en"/>
              <a:t>.5 for someone who is insulin resistant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9077eb7af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9077eb7af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you get this page from nursing at 4:30am?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might you want to ask nursing when you call back?</a:t>
            </a:r>
            <a:endParaRPr/>
          </a:p>
          <a:p>
            <a:pPr indent="0" lvl="0" marL="0" rtl="0" algn="l">
              <a:spcBef>
                <a:spcPts val="0"/>
              </a:spcBef>
              <a:spcAft>
                <a:spcPts val="0"/>
              </a:spcAft>
              <a:buNone/>
            </a:pPr>
            <a:r>
              <a:rPr lang="en"/>
              <a:t>How low is the fingerstick ? • First time or recurrent ? #2. Information from chart review / sign out: • Is patient diabetic ? • Is patient symptomatic? Diaphoresis, confusion, tremor, fatigue, loss of consciousness. • When was last insulin dose administered, what type ? Last long acting insulin dose ? Last meal and general PO intake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9077eb7af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e9077eb7af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might you want to ask nursing when you call back?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low is the fingerstick ? • First time or recurrent ? #2. Information from chart review / sign out: • Is patient diabetic ? • Is patient symptomatic? Diaphoresis, confusion, tremor, fatigue, loss of consciousness. • When was last insulin dose administered, what type ? Last long acting insulin dose ? Last meal and general PO intake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9077eb7af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9077eb7af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Confirm serum glucose by point of care glucometer. </a:t>
            </a:r>
            <a:endParaRPr/>
          </a:p>
          <a:p>
            <a:pPr indent="0" lvl="0" marL="0" rtl="0" algn="l">
              <a:spcBef>
                <a:spcPts val="0"/>
              </a:spcBef>
              <a:spcAft>
                <a:spcPts val="0"/>
              </a:spcAft>
              <a:buNone/>
            </a:pPr>
            <a:r>
              <a:rPr lang="en"/>
              <a:t>• Symptomatic: diaphoresis, confused, seizures, N/V: IV dextrose amp </a:t>
            </a:r>
            <a:endParaRPr/>
          </a:p>
          <a:p>
            <a:pPr indent="0" lvl="0" marL="0" rtl="0" algn="l">
              <a:spcBef>
                <a:spcPts val="0"/>
              </a:spcBef>
              <a:spcAft>
                <a:spcPts val="0"/>
              </a:spcAft>
              <a:buNone/>
            </a:pPr>
            <a:r>
              <a:rPr lang="en"/>
              <a:t>• If patient does not have H/O DM and not on anti-hyperglycemic medication: try oral juice and recheck FS in 15 minutes </a:t>
            </a:r>
            <a:endParaRPr/>
          </a:p>
          <a:p>
            <a:pPr indent="0" lvl="0" marL="0" rtl="0" algn="l">
              <a:spcBef>
                <a:spcPts val="0"/>
              </a:spcBef>
              <a:spcAft>
                <a:spcPts val="0"/>
              </a:spcAft>
              <a:buNone/>
            </a:pPr>
            <a:r>
              <a:rPr lang="en"/>
              <a:t>• For patients who are on glucose lowering agents: • Hold further doses of hypoglycemic agents. • Can take PO: give 15 gms carbohydrate (4 oz juice) • Unable to take PO and has IV access, give ½ amp D50 IV and recheck FS. Repeat as needed • Unable to take PO and no IV access, give 1 mg glucagon IM • Check FS q15 minutes and repeat above till BG&gt;100 mg/ dl. • Re-adjust/hold insulin scale as necessary. • Inform primary team.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9077eb7af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e9077eb7af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IS patient recurrently low at particular times of day ? • Patient on insulin ? What is the regimen: home vs inpatient ? Any recent changes ? When was last dose of insulin administered? • Is patient NPO ? Reason ? (did we forget to put a diet order in?) • Does patient have AKI which can lead to decreased excretion of insulin ? • Does patient have any signs of sepsis (infection), hepatic failure (impaired glucose metabolism), adrenal insufficiency (Hyper Na, hypokalemia, low BP)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9077eb7af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9077eb7af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Nursing pages you back at 5:30am.You’ve tried juice a few times but the patient is persistently low. What should we try.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patient received large dose of insulin or received normal dose insulin in light of acute kidney insufficiency, or received long acting insulin, hypoglycemia can recur. </a:t>
            </a:r>
            <a:endParaRPr/>
          </a:p>
          <a:p>
            <a:pPr indent="0" lvl="0" marL="0" rtl="0" algn="l">
              <a:spcBef>
                <a:spcPts val="0"/>
              </a:spcBef>
              <a:spcAft>
                <a:spcPts val="0"/>
              </a:spcAft>
              <a:buNone/>
            </a:pPr>
            <a:r>
              <a:rPr lang="en"/>
              <a:t>• Place patient on D5NS (@ 75-150 ml / hour) OR D10NS gtt (@ 50 - 100 ml / hour) to maintain FSGLU &gt; 100 mg /dl. Hold all insulin regimens. Be aware of volume status, avoid in patients with heart failure. Preferably use D10 in ESRD / CHF patients.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9077eb7af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e9077eb7af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nurse pages you that the patient has a procedure. How should we adjust the insulin dosing?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e9077eb7a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e9077eb7a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Hold the meal time but still give the lantus potentially with a 10-20% reduction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9077eb7af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9077eb7af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an admit comes in around midnight and you get this page from nursing. It’s too late to give the evening lantus dose. Discuss with your partner.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9077eb7af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e9077eb7af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to give some SSI but also Good place to try NPH. If you give the lantus too late, it may stack on top of the next day’s dose because of the duration. But NPH had a low duration so you can potentially use that as a bridge during the daytime.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9077eb7af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e9077eb7af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get to bedside and examine him. Unresponsive. What do you want to do?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9077eb7af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e9077eb7af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go to bedside and examine him. Unresponsive. What do you want to check?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BG 43. What do you do? Push amp of D50!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rouses and starts answering your questions. What should you check for in the orders? 1) Insulin dosing. It looks like our patient hasn’t received insulin since last night and AM glucose was 170. Mr. B says he HATES breakfast at the VA.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Sulfonylurea</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9077eb7af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9077eb7af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Push amp of D50!</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He rouses and starts answering your questions. What should you check for in the orders?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e9077eb7a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e9077eb7a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Insulin dosing. It looks like our patient hasn’t received insulin since last night and AM glucose was 170. Mr. B says he HATES breakfast at the VA. Which ones of these medications could be a problem? Sulfonylureas still promotes insulin secretion even in the absence of glucose. So if someone doesn’t eat, they can become hypoglycemic very quickly. Discontinue the glipizide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9077eb7af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9077eb7af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4f22dfa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74f22dfa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74f22dfa4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74f22dfa4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9077eb7af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9077eb7af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4f22dfa4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4f22dfa4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74f22dfa4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74f22dfa4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74f22dfa48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74f22dfa48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74f22dfa4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74f22dfa4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74f22dfa4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74f22dfa4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4f22dfa48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74f22dfa48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74f22dfa4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74f22dfa4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74f22dfa4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74f22dfa4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4f22dfa4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74f22dfa4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74f22dfa4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74f22dfa4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9077eb7af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9077eb7af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Basal is what your need without any additional meals</a:t>
            </a:r>
            <a:endParaRPr/>
          </a:p>
          <a:p>
            <a:pPr indent="0" lvl="0" marL="0" rtl="0" algn="l">
              <a:spcBef>
                <a:spcPts val="0"/>
              </a:spcBef>
              <a:spcAft>
                <a:spcPts val="0"/>
              </a:spcAft>
              <a:buNone/>
            </a:pPr>
            <a:r>
              <a:rPr lang="en"/>
              <a:t>Meal time is with the cards you’re eating</a:t>
            </a:r>
            <a:endParaRPr/>
          </a:p>
          <a:p>
            <a:pPr indent="0" lvl="0" marL="0" rtl="0" algn="l">
              <a:spcBef>
                <a:spcPts val="0"/>
              </a:spcBef>
              <a:spcAft>
                <a:spcPts val="0"/>
              </a:spcAft>
              <a:buNone/>
            </a:pPr>
            <a:r>
              <a:rPr lang="en"/>
              <a:t>Correctional/sliding scale is if the patient is still hyperglycemic which is the hospital is considered to be &gt;140. We try to keep patients in the 140-180 range in the hospital because insulin is one of the most dangerous medications we give in the hospital. More dangerous to be hypoglycemic than hyperglycemic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74f22dfa4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74f22dfa4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4f22dfa4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74f22dfa4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74f22dfa4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74f22dfa4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74f22dfa4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74f22dfa4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74f22dfa4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74f22dfa4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74f22dfa48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74f22dfa48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74f22dfa48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74f22dfa4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74f22dfa4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74f22dfa4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74f22dfa4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74f22dfa4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74f22dfa48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74f22dfa4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9077eb7a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9077eb7a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with a partner to fill out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74f22dfa48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74f22dfa48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74f22dfa4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74f22dfa4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9077eb7af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9077eb7a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Rapid Acting: So it’s helpful to dose your rapid acting ~15 minutes before pts start to eat their meal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Glargine: you can see it takes glargine ~2 hrs to kick in so if you’re getting an ICU downgrade it’s helpful to give your lantus about two hours before turning off the insulin drip to prevent rebound hyperglycemia while you wait for the lantus to kick in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9077eb7a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9077eb7a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they are already on a home regimen: can start their home regimen in hospital minus 10 to 20% decrease </a:t>
            </a:r>
            <a:endParaRPr/>
          </a:p>
          <a:p>
            <a:pPr indent="0" lvl="0" marL="0" rtl="0" algn="l">
              <a:spcBef>
                <a:spcPts val="0"/>
              </a:spcBef>
              <a:spcAft>
                <a:spcPts val="0"/>
              </a:spcAft>
              <a:buNone/>
            </a:pPr>
            <a:r>
              <a:rPr lang="en"/>
              <a:t>.3 for a frail patient or brand new diabetic</a:t>
            </a:r>
            <a:endParaRPr/>
          </a:p>
          <a:p>
            <a:pPr indent="0" lvl="0" marL="0" rtl="0" algn="l">
              <a:spcBef>
                <a:spcPts val="0"/>
              </a:spcBef>
              <a:spcAft>
                <a:spcPts val="0"/>
              </a:spcAft>
              <a:buNone/>
            </a:pPr>
            <a:r>
              <a:rPr lang="en"/>
              <a:t>.4 for average healthy adult</a:t>
            </a:r>
            <a:endParaRPr/>
          </a:p>
          <a:p>
            <a:pPr indent="0" lvl="0" marL="0" rtl="0" algn="l">
              <a:spcBef>
                <a:spcPts val="0"/>
              </a:spcBef>
              <a:spcAft>
                <a:spcPts val="0"/>
              </a:spcAft>
              <a:buNone/>
            </a:pPr>
            <a:r>
              <a:rPr lang="en"/>
              <a:t>.5 for someone who is insulin resistant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away point: do NOT just keep them on SSI for multiple days. Scheduling some long acting, even 1u, </a:t>
            </a:r>
            <a:r>
              <a:rPr lang="en"/>
              <a:t>results</a:t>
            </a:r>
            <a:r>
              <a:rPr lang="en"/>
              <a:t> in better BG control throughout the day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9077eb7af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9077eb7af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nurse pages you. How should we adjust the insulin dosing?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9077eb7af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9077eb7af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425200" y="575950"/>
            <a:ext cx="82965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608497" y="1371650"/>
            <a:ext cx="81132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81786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0"/>
            <a:ext cx="81786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250" y="575950"/>
            <a:ext cx="8250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605522" y="1595775"/>
            <a:ext cx="81261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Crosscover: </a:t>
            </a:r>
            <a:endParaRPr/>
          </a:p>
          <a:p>
            <a:pPr indent="0" lvl="0" marL="0" rtl="0" algn="l">
              <a:spcBef>
                <a:spcPts val="0"/>
              </a:spcBef>
              <a:spcAft>
                <a:spcPts val="0"/>
              </a:spcAft>
              <a:buNone/>
            </a:pPr>
            <a:r>
              <a:rPr lang="en"/>
              <a:t>Lines/Tubes/Drains – and Insulin! Oh my!</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Ralph Mendez, MD and Miriam Robin, MD</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1" name="Shape 141"/>
        <p:cNvGrpSpPr/>
        <p:nvPr/>
      </p:nvGrpSpPr>
      <p:grpSpPr>
        <a:xfrm>
          <a:off x="0" y="0"/>
          <a:ext cx="0" cy="0"/>
          <a:chOff x="0" y="0"/>
          <a:chExt cx="0" cy="0"/>
        </a:xfrm>
      </p:grpSpPr>
      <p:sp>
        <p:nvSpPr>
          <p:cNvPr id="142" name="Google Shape;142;p22"/>
          <p:cNvSpPr txBox="1"/>
          <p:nvPr/>
        </p:nvSpPr>
        <p:spPr>
          <a:xfrm>
            <a:off x="2536150" y="253300"/>
            <a:ext cx="5406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How to Calculate Insulin Needs</a:t>
            </a:r>
            <a:endParaRPr b="1" sz="2200">
              <a:solidFill>
                <a:schemeClr val="lt1"/>
              </a:solidFill>
              <a:latin typeface="Lato"/>
              <a:ea typeface="Lato"/>
              <a:cs typeface="Lato"/>
              <a:sym typeface="Lato"/>
            </a:endParaRPr>
          </a:p>
        </p:txBody>
      </p:sp>
      <p:sp>
        <p:nvSpPr>
          <p:cNvPr id="143" name="Google Shape;143;p22"/>
          <p:cNvSpPr/>
          <p:nvPr/>
        </p:nvSpPr>
        <p:spPr>
          <a:xfrm>
            <a:off x="3802943" y="1450850"/>
            <a:ext cx="1538100" cy="442500"/>
          </a:xfrm>
          <a:prstGeom prst="roundRect">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TDD = 50u </a:t>
            </a:r>
            <a:endParaRPr b="1">
              <a:solidFill>
                <a:srgbClr val="FFFFFF"/>
              </a:solidFill>
            </a:endParaRPr>
          </a:p>
        </p:txBody>
      </p:sp>
      <p:sp>
        <p:nvSpPr>
          <p:cNvPr id="144" name="Google Shape;144;p22"/>
          <p:cNvSpPr/>
          <p:nvPr/>
        </p:nvSpPr>
        <p:spPr>
          <a:xfrm>
            <a:off x="2032647" y="22659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30</a:t>
            </a:r>
            <a:r>
              <a:rPr b="1" lang="en" sz="1000">
                <a:solidFill>
                  <a:srgbClr val="FFFFFF"/>
                </a:solidFill>
                <a:latin typeface="Roboto"/>
                <a:ea typeface="Roboto"/>
                <a:cs typeface="Roboto"/>
                <a:sym typeface="Roboto"/>
              </a:rPr>
              <a:t>U Basal</a:t>
            </a:r>
            <a:endParaRPr b="1">
              <a:solidFill>
                <a:srgbClr val="FFFFFF"/>
              </a:solidFill>
            </a:endParaRPr>
          </a:p>
        </p:txBody>
      </p:sp>
      <p:sp>
        <p:nvSpPr>
          <p:cNvPr id="145" name="Google Shape;145;p22"/>
          <p:cNvSpPr/>
          <p:nvPr/>
        </p:nvSpPr>
        <p:spPr>
          <a:xfrm>
            <a:off x="1187400" y="32502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30</a:t>
            </a:r>
            <a:r>
              <a:rPr b="1" lang="en" sz="1000">
                <a:solidFill>
                  <a:srgbClr val="FFFFFF"/>
                </a:solidFill>
                <a:latin typeface="Roboto"/>
                <a:ea typeface="Roboto"/>
                <a:cs typeface="Roboto"/>
                <a:sym typeface="Roboto"/>
              </a:rPr>
              <a:t>u qHs</a:t>
            </a:r>
            <a:endParaRPr b="1">
              <a:solidFill>
                <a:srgbClr val="FFFFFF"/>
              </a:solidFill>
            </a:endParaRPr>
          </a:p>
        </p:txBody>
      </p:sp>
      <p:sp>
        <p:nvSpPr>
          <p:cNvPr id="146" name="Google Shape;146;p22"/>
          <p:cNvSpPr/>
          <p:nvPr/>
        </p:nvSpPr>
        <p:spPr>
          <a:xfrm>
            <a:off x="3933775"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Breakfast</a:t>
            </a:r>
            <a:endParaRPr b="1">
              <a:solidFill>
                <a:srgbClr val="FFFFFF"/>
              </a:solidFill>
            </a:endParaRPr>
          </a:p>
        </p:txBody>
      </p:sp>
      <p:sp>
        <p:nvSpPr>
          <p:cNvPr id="147" name="Google Shape;147;p22"/>
          <p:cNvSpPr/>
          <p:nvPr/>
        </p:nvSpPr>
        <p:spPr>
          <a:xfrm>
            <a:off x="5579331"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Lunch</a:t>
            </a:r>
            <a:endParaRPr b="1">
              <a:solidFill>
                <a:srgbClr val="FFFFFF"/>
              </a:solidFill>
            </a:endParaRPr>
          </a:p>
        </p:txBody>
      </p:sp>
      <p:cxnSp>
        <p:nvCxnSpPr>
          <p:cNvPr id="148" name="Google Shape;148;p22"/>
          <p:cNvCxnSpPr>
            <a:stCxn id="143" idx="2"/>
            <a:endCxn id="149" idx="0"/>
          </p:cNvCxnSpPr>
          <p:nvPr/>
        </p:nvCxnSpPr>
        <p:spPr>
          <a:xfrm flipH="1" rot="-5400000">
            <a:off x="5273843" y="1191500"/>
            <a:ext cx="372600" cy="1776300"/>
          </a:xfrm>
          <a:prstGeom prst="bentConnector3">
            <a:avLst>
              <a:gd fmla="val 49913" name="adj1"/>
            </a:avLst>
          </a:prstGeom>
          <a:noFill/>
          <a:ln cap="flat" cmpd="sng" w="9525">
            <a:solidFill>
              <a:srgbClr val="C2C2C2"/>
            </a:solidFill>
            <a:prstDash val="solid"/>
            <a:round/>
            <a:headEnd len="sm" w="sm" type="none"/>
            <a:tailEnd len="sm" w="sm" type="none"/>
          </a:ln>
        </p:spPr>
      </p:cxnSp>
      <p:cxnSp>
        <p:nvCxnSpPr>
          <p:cNvPr id="150" name="Google Shape;150;p22"/>
          <p:cNvCxnSpPr>
            <a:stCxn id="144" idx="0"/>
            <a:endCxn id="143" idx="2"/>
          </p:cNvCxnSpPr>
          <p:nvPr/>
        </p:nvCxnSpPr>
        <p:spPr>
          <a:xfrm rot="-5400000">
            <a:off x="3500547" y="1194501"/>
            <a:ext cx="372600" cy="17703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1" name="Google Shape;151;p22"/>
          <p:cNvCxnSpPr>
            <a:stCxn id="145" idx="0"/>
            <a:endCxn id="144" idx="2"/>
          </p:cNvCxnSpPr>
          <p:nvPr/>
        </p:nvCxnSpPr>
        <p:spPr>
          <a:xfrm rot="-5400000">
            <a:off x="2108100" y="2556803"/>
            <a:ext cx="541800" cy="845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2" name="Google Shape;152;p22"/>
          <p:cNvCxnSpPr>
            <a:stCxn id="146" idx="0"/>
            <a:endCxn id="153" idx="2"/>
          </p:cNvCxnSpPr>
          <p:nvPr/>
        </p:nvCxnSpPr>
        <p:spPr>
          <a:xfrm rot="-5400000">
            <a:off x="5329525" y="2166203"/>
            <a:ext cx="386100" cy="1639500"/>
          </a:xfrm>
          <a:prstGeom prst="bentConnector2">
            <a:avLst/>
          </a:prstGeom>
          <a:noFill/>
          <a:ln cap="flat" cmpd="sng" w="9525">
            <a:solidFill>
              <a:srgbClr val="C2C2C2"/>
            </a:solidFill>
            <a:prstDash val="solid"/>
            <a:round/>
            <a:headEnd len="sm" w="sm" type="none"/>
            <a:tailEnd len="sm" w="sm" type="none"/>
          </a:ln>
        </p:spPr>
      </p:cxnSp>
      <p:cxnSp>
        <p:nvCxnSpPr>
          <p:cNvPr id="154" name="Google Shape;154;p22"/>
          <p:cNvCxnSpPr>
            <a:stCxn id="153" idx="2"/>
            <a:endCxn id="155" idx="0"/>
          </p:cNvCxnSpPr>
          <p:nvPr/>
        </p:nvCxnSpPr>
        <p:spPr>
          <a:xfrm>
            <a:off x="6342143" y="2793053"/>
            <a:ext cx="1651800" cy="381000"/>
          </a:xfrm>
          <a:prstGeom prst="bentConnector2">
            <a:avLst/>
          </a:prstGeom>
          <a:noFill/>
          <a:ln cap="flat" cmpd="sng" w="9525">
            <a:solidFill>
              <a:srgbClr val="C2C2C2"/>
            </a:solidFill>
            <a:prstDash val="solid"/>
            <a:round/>
            <a:headEnd len="sm" w="sm" type="none"/>
            <a:tailEnd len="sm" w="sm" type="none"/>
          </a:ln>
        </p:spPr>
      </p:cxnSp>
      <p:sp>
        <p:nvSpPr>
          <p:cNvPr id="155" name="Google Shape;155;p22"/>
          <p:cNvSpPr/>
          <p:nvPr/>
        </p:nvSpPr>
        <p:spPr>
          <a:xfrm>
            <a:off x="7224893" y="31740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Dinner</a:t>
            </a:r>
            <a:endParaRPr b="1">
              <a:solidFill>
                <a:srgbClr val="FFFFFF"/>
              </a:solidFill>
            </a:endParaRPr>
          </a:p>
        </p:txBody>
      </p:sp>
      <p:cxnSp>
        <p:nvCxnSpPr>
          <p:cNvPr id="156" name="Google Shape;156;p22"/>
          <p:cNvCxnSpPr>
            <a:stCxn id="149" idx="2"/>
            <a:endCxn id="147" idx="0"/>
          </p:cNvCxnSpPr>
          <p:nvPr/>
        </p:nvCxnSpPr>
        <p:spPr>
          <a:xfrm flipH="1" rot="-5400000">
            <a:off x="6113331" y="2943503"/>
            <a:ext cx="470700" cy="600"/>
          </a:xfrm>
          <a:prstGeom prst="bentConnector3">
            <a:avLst>
              <a:gd fmla="val 49984" name="adj1"/>
            </a:avLst>
          </a:prstGeom>
          <a:noFill/>
          <a:ln cap="flat" cmpd="sng" w="9525">
            <a:solidFill>
              <a:srgbClr val="C2C2C2"/>
            </a:solidFill>
            <a:prstDash val="solid"/>
            <a:round/>
            <a:headEnd len="sm" w="sm" type="none"/>
            <a:tailEnd len="sm" w="sm" type="none"/>
          </a:ln>
        </p:spPr>
      </p:cxnSp>
      <p:sp>
        <p:nvSpPr>
          <p:cNvPr id="149" name="Google Shape;149;p22"/>
          <p:cNvSpPr/>
          <p:nvPr/>
        </p:nvSpPr>
        <p:spPr>
          <a:xfrm>
            <a:off x="5579331" y="22659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Short-Acting</a:t>
            </a:r>
            <a:endParaRPr b="1">
              <a:solidFill>
                <a:srgbClr val="FFFFFF"/>
              </a:solidFill>
            </a:endParaRPr>
          </a:p>
        </p:txBody>
      </p:sp>
      <p:sp>
        <p:nvSpPr>
          <p:cNvPr id="157" name="Google Shape;157;p22"/>
          <p:cNvSpPr txBox="1"/>
          <p:nvPr/>
        </p:nvSpPr>
        <p:spPr>
          <a:xfrm>
            <a:off x="6767025" y="696600"/>
            <a:ext cx="19191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patient</a:t>
            </a:r>
            <a:endParaRPr sz="1800">
              <a:solidFill>
                <a:schemeClr val="lt1"/>
              </a:solidFill>
              <a:latin typeface="Lato"/>
              <a:ea typeface="Lato"/>
              <a:cs typeface="Lato"/>
              <a:sym typeface="Lato"/>
            </a:endParaRPr>
          </a:p>
        </p:txBody>
      </p:sp>
      <p:sp>
        <p:nvSpPr>
          <p:cNvPr id="158" name="Google Shape;158;p22"/>
          <p:cNvSpPr txBox="1"/>
          <p:nvPr/>
        </p:nvSpPr>
        <p:spPr>
          <a:xfrm>
            <a:off x="5579325" y="1413925"/>
            <a:ext cx="22179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x .5= 50u</a:t>
            </a:r>
            <a:endParaRPr sz="1800">
              <a:solidFill>
                <a:schemeClr val="lt1"/>
              </a:solidFill>
              <a:latin typeface="Lato"/>
              <a:ea typeface="Lato"/>
              <a:cs typeface="Lato"/>
              <a:sym typeface="Lato"/>
            </a:endParaRPr>
          </a:p>
        </p:txBody>
      </p:sp>
      <p:sp>
        <p:nvSpPr>
          <p:cNvPr id="159" name="Google Shape;159;p22"/>
          <p:cNvSpPr txBox="1"/>
          <p:nvPr/>
        </p:nvSpPr>
        <p:spPr>
          <a:xfrm>
            <a:off x="262350" y="1688125"/>
            <a:ext cx="1770300" cy="9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25u x 20% increase  = 5</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25 + 5 units → </a:t>
            </a:r>
            <a:endParaRPr sz="1800">
              <a:solidFill>
                <a:schemeClr val="lt1"/>
              </a:solidFill>
              <a:latin typeface="Lato"/>
              <a:ea typeface="Lato"/>
              <a:cs typeface="Lato"/>
              <a:sym typeface="Lato"/>
            </a:endParaRPr>
          </a:p>
        </p:txBody>
      </p:sp>
      <p:sp>
        <p:nvSpPr>
          <p:cNvPr id="160" name="Google Shape;160;p22"/>
          <p:cNvSpPr txBox="1"/>
          <p:nvPr/>
        </p:nvSpPr>
        <p:spPr>
          <a:xfrm>
            <a:off x="4149450" y="3866875"/>
            <a:ext cx="996900" cy="6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+4u SSI</a:t>
            </a:r>
            <a:endParaRPr sz="1800">
              <a:solidFill>
                <a:schemeClr val="dk2"/>
              </a:solidFill>
              <a:latin typeface="Lato"/>
              <a:ea typeface="Lato"/>
              <a:cs typeface="Lato"/>
              <a:sym typeface="Lato"/>
            </a:endParaRPr>
          </a:p>
        </p:txBody>
      </p:sp>
      <p:sp>
        <p:nvSpPr>
          <p:cNvPr id="161" name="Google Shape;161;p22"/>
          <p:cNvSpPr txBox="1"/>
          <p:nvPr/>
        </p:nvSpPr>
        <p:spPr>
          <a:xfrm>
            <a:off x="5751525" y="3866875"/>
            <a:ext cx="11943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+5u SSI</a:t>
            </a:r>
            <a:endParaRPr sz="1800">
              <a:solidFill>
                <a:schemeClr val="dk2"/>
              </a:solidFill>
              <a:latin typeface="Lato"/>
              <a:ea typeface="Lato"/>
              <a:cs typeface="Lato"/>
              <a:sym typeface="Lato"/>
            </a:endParaRPr>
          </a:p>
        </p:txBody>
      </p:sp>
      <p:sp>
        <p:nvSpPr>
          <p:cNvPr id="162" name="Google Shape;162;p22"/>
          <p:cNvSpPr txBox="1"/>
          <p:nvPr/>
        </p:nvSpPr>
        <p:spPr>
          <a:xfrm>
            <a:off x="7551000" y="3866875"/>
            <a:ext cx="11943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+3u SSI</a:t>
            </a:r>
            <a:endParaRPr sz="1800">
              <a:solidFill>
                <a:schemeClr val="dk2"/>
              </a:solidFill>
              <a:latin typeface="Lato"/>
              <a:ea typeface="Lato"/>
              <a:cs typeface="Lato"/>
              <a:sym typeface="Lato"/>
            </a:endParaRPr>
          </a:p>
        </p:txBody>
      </p:sp>
      <p:sp>
        <p:nvSpPr>
          <p:cNvPr id="163" name="Google Shape;163;p22"/>
          <p:cNvSpPr txBox="1"/>
          <p:nvPr/>
        </p:nvSpPr>
        <p:spPr>
          <a:xfrm>
            <a:off x="113725" y="4234550"/>
            <a:ext cx="3000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Multiple kg x </a:t>
            </a:r>
            <a:endParaRPr sz="1100">
              <a:solidFill>
                <a:schemeClr val="lt1"/>
              </a:solidFill>
            </a:endParaRPr>
          </a:p>
          <a:p>
            <a:pPr indent="0" lvl="0" marL="0" rtl="0" algn="l">
              <a:spcBef>
                <a:spcPts val="0"/>
              </a:spcBef>
              <a:spcAft>
                <a:spcPts val="0"/>
              </a:spcAft>
              <a:buNone/>
            </a:pPr>
            <a:r>
              <a:rPr lang="en" sz="1100">
                <a:solidFill>
                  <a:schemeClr val="lt1"/>
                </a:solidFill>
              </a:rPr>
              <a:t>0.3 for a frail patient or insulin naive</a:t>
            </a:r>
            <a:endParaRPr sz="1100">
              <a:solidFill>
                <a:schemeClr val="lt1"/>
              </a:solidFill>
            </a:endParaRPr>
          </a:p>
          <a:p>
            <a:pPr indent="0" lvl="0" marL="0" rtl="0" algn="l">
              <a:spcBef>
                <a:spcPts val="0"/>
              </a:spcBef>
              <a:spcAft>
                <a:spcPts val="0"/>
              </a:spcAft>
              <a:buNone/>
            </a:pPr>
            <a:r>
              <a:rPr lang="en" sz="1100">
                <a:solidFill>
                  <a:schemeClr val="lt1"/>
                </a:solidFill>
              </a:rPr>
              <a:t>0.4 for average healthy adult</a:t>
            </a:r>
            <a:endParaRPr sz="1100">
              <a:solidFill>
                <a:schemeClr val="lt1"/>
              </a:solidFill>
            </a:endParaRPr>
          </a:p>
          <a:p>
            <a:pPr indent="0" lvl="0" marL="0" rtl="0" algn="l">
              <a:spcBef>
                <a:spcPts val="0"/>
              </a:spcBef>
              <a:spcAft>
                <a:spcPts val="0"/>
              </a:spcAft>
              <a:buNone/>
            </a:pPr>
            <a:r>
              <a:rPr lang="en" sz="1100">
                <a:solidFill>
                  <a:schemeClr val="lt1"/>
                </a:solidFill>
              </a:rPr>
              <a:t>0.5 for someone who is insulin resistant  </a:t>
            </a:r>
            <a:endParaRPr sz="1800">
              <a:solidFill>
                <a:schemeClr val="lt1"/>
              </a:solidFill>
              <a:latin typeface="Lato"/>
              <a:ea typeface="Lato"/>
              <a:cs typeface="Lato"/>
              <a:sym typeface="Lato"/>
            </a:endParaRPr>
          </a:p>
        </p:txBody>
      </p:sp>
      <p:sp>
        <p:nvSpPr>
          <p:cNvPr id="164" name="Google Shape;164;p22"/>
          <p:cNvSpPr txBox="1"/>
          <p:nvPr/>
        </p:nvSpPr>
        <p:spPr>
          <a:xfrm>
            <a:off x="5644025" y="4758400"/>
            <a:ext cx="33834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Lato"/>
                <a:ea typeface="Lato"/>
                <a:cs typeface="Lato"/>
                <a:sym typeface="Lato"/>
              </a:rPr>
              <a:t>30u + 24u + 12u = 66u</a:t>
            </a:r>
            <a:endParaRPr b="1" sz="1800">
              <a:solidFill>
                <a:schemeClr val="dk2"/>
              </a:solidFill>
              <a:latin typeface="Lato"/>
              <a:ea typeface="Lato"/>
              <a:cs typeface="Lato"/>
              <a:sym typeface="Lato"/>
            </a:endParaRPr>
          </a:p>
        </p:txBody>
      </p:sp>
      <p:sp>
        <p:nvSpPr>
          <p:cNvPr id="165" name="Google Shape;165;p22"/>
          <p:cNvSpPr txBox="1"/>
          <p:nvPr/>
        </p:nvSpPr>
        <p:spPr>
          <a:xfrm>
            <a:off x="10520150" y="2985450"/>
            <a:ext cx="818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pic>
        <p:nvPicPr>
          <p:cNvPr id="166" name="Google Shape;166;p22"/>
          <p:cNvPicPr preferRelativeResize="0"/>
          <p:nvPr/>
        </p:nvPicPr>
        <p:blipFill>
          <a:blip r:embed="rId3">
            <a:alphaModFix/>
          </a:blip>
          <a:stretch>
            <a:fillRect/>
          </a:stretch>
        </p:blipFill>
        <p:spPr>
          <a:xfrm>
            <a:off x="4275175" y="3777025"/>
            <a:ext cx="4410950" cy="131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2" name="Google Shape;172;p23"/>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173" name="Google Shape;173;p23"/>
          <p:cNvSpPr txBox="1"/>
          <p:nvPr/>
        </p:nvSpPr>
        <p:spPr>
          <a:xfrm>
            <a:off x="2786425" y="1634850"/>
            <a:ext cx="29145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in 764 lunch and snack BG &gt;300 Gave sliding scale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7" name="Shape 177"/>
        <p:cNvGrpSpPr/>
        <p:nvPr/>
      </p:nvGrpSpPr>
      <p:grpSpPr>
        <a:xfrm>
          <a:off x="0" y="0"/>
          <a:ext cx="0" cy="0"/>
          <a:chOff x="0" y="0"/>
          <a:chExt cx="0" cy="0"/>
        </a:xfrm>
      </p:grpSpPr>
      <p:sp>
        <p:nvSpPr>
          <p:cNvPr id="178" name="Google Shape;178;p24"/>
          <p:cNvSpPr txBox="1"/>
          <p:nvPr/>
        </p:nvSpPr>
        <p:spPr>
          <a:xfrm>
            <a:off x="2536150" y="253300"/>
            <a:ext cx="5406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How to Calculate Insulin Needs</a:t>
            </a:r>
            <a:endParaRPr b="1" sz="2200">
              <a:solidFill>
                <a:schemeClr val="lt1"/>
              </a:solidFill>
              <a:latin typeface="Lato"/>
              <a:ea typeface="Lato"/>
              <a:cs typeface="Lato"/>
              <a:sym typeface="Lato"/>
            </a:endParaRPr>
          </a:p>
        </p:txBody>
      </p:sp>
      <p:sp>
        <p:nvSpPr>
          <p:cNvPr id="179" name="Google Shape;179;p24"/>
          <p:cNvSpPr/>
          <p:nvPr/>
        </p:nvSpPr>
        <p:spPr>
          <a:xfrm>
            <a:off x="3802943" y="1450850"/>
            <a:ext cx="1538100" cy="442500"/>
          </a:xfrm>
          <a:prstGeom prst="roundRect">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TDD = 50u </a:t>
            </a:r>
            <a:endParaRPr b="1">
              <a:solidFill>
                <a:srgbClr val="FFFFFF"/>
              </a:solidFill>
            </a:endParaRPr>
          </a:p>
        </p:txBody>
      </p:sp>
      <p:sp>
        <p:nvSpPr>
          <p:cNvPr id="180" name="Google Shape;180;p24"/>
          <p:cNvSpPr/>
          <p:nvPr/>
        </p:nvSpPr>
        <p:spPr>
          <a:xfrm>
            <a:off x="2032647" y="22659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30U Basal</a:t>
            </a:r>
            <a:endParaRPr b="1">
              <a:solidFill>
                <a:srgbClr val="FFFFFF"/>
              </a:solidFill>
            </a:endParaRPr>
          </a:p>
        </p:txBody>
      </p:sp>
      <p:sp>
        <p:nvSpPr>
          <p:cNvPr id="181" name="Google Shape;181;p24"/>
          <p:cNvSpPr/>
          <p:nvPr/>
        </p:nvSpPr>
        <p:spPr>
          <a:xfrm>
            <a:off x="1187400" y="32502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30u qHs</a:t>
            </a:r>
            <a:endParaRPr b="1">
              <a:solidFill>
                <a:srgbClr val="FFFFFF"/>
              </a:solidFill>
            </a:endParaRPr>
          </a:p>
        </p:txBody>
      </p:sp>
      <p:sp>
        <p:nvSpPr>
          <p:cNvPr id="182" name="Google Shape;182;p24"/>
          <p:cNvSpPr/>
          <p:nvPr/>
        </p:nvSpPr>
        <p:spPr>
          <a:xfrm>
            <a:off x="3933775"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Breakfast</a:t>
            </a:r>
            <a:endParaRPr b="1">
              <a:solidFill>
                <a:srgbClr val="FFFFFF"/>
              </a:solidFill>
            </a:endParaRPr>
          </a:p>
        </p:txBody>
      </p:sp>
      <p:sp>
        <p:nvSpPr>
          <p:cNvPr id="183" name="Google Shape;183;p24"/>
          <p:cNvSpPr/>
          <p:nvPr/>
        </p:nvSpPr>
        <p:spPr>
          <a:xfrm>
            <a:off x="5579331"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Lunch</a:t>
            </a:r>
            <a:endParaRPr b="1">
              <a:solidFill>
                <a:srgbClr val="FFFFFF"/>
              </a:solidFill>
            </a:endParaRPr>
          </a:p>
        </p:txBody>
      </p:sp>
      <p:cxnSp>
        <p:nvCxnSpPr>
          <p:cNvPr id="184" name="Google Shape;184;p24"/>
          <p:cNvCxnSpPr>
            <a:stCxn id="179" idx="2"/>
            <a:endCxn id="185" idx="0"/>
          </p:cNvCxnSpPr>
          <p:nvPr/>
        </p:nvCxnSpPr>
        <p:spPr>
          <a:xfrm flipH="1" rot="-5400000">
            <a:off x="5273843" y="1191500"/>
            <a:ext cx="372600" cy="1776300"/>
          </a:xfrm>
          <a:prstGeom prst="bentConnector3">
            <a:avLst>
              <a:gd fmla="val 49913" name="adj1"/>
            </a:avLst>
          </a:prstGeom>
          <a:noFill/>
          <a:ln cap="flat" cmpd="sng" w="9525">
            <a:solidFill>
              <a:srgbClr val="C2C2C2"/>
            </a:solidFill>
            <a:prstDash val="solid"/>
            <a:round/>
            <a:headEnd len="sm" w="sm" type="none"/>
            <a:tailEnd len="sm" w="sm" type="none"/>
          </a:ln>
        </p:spPr>
      </p:cxnSp>
      <p:cxnSp>
        <p:nvCxnSpPr>
          <p:cNvPr id="186" name="Google Shape;186;p24"/>
          <p:cNvCxnSpPr>
            <a:stCxn id="180" idx="0"/>
            <a:endCxn id="179" idx="2"/>
          </p:cNvCxnSpPr>
          <p:nvPr/>
        </p:nvCxnSpPr>
        <p:spPr>
          <a:xfrm rot="-5400000">
            <a:off x="3500547" y="1194501"/>
            <a:ext cx="372600" cy="17703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7" name="Google Shape;187;p24"/>
          <p:cNvCxnSpPr>
            <a:stCxn id="181" idx="0"/>
            <a:endCxn id="180" idx="2"/>
          </p:cNvCxnSpPr>
          <p:nvPr/>
        </p:nvCxnSpPr>
        <p:spPr>
          <a:xfrm rot="-5400000">
            <a:off x="2108100" y="2556803"/>
            <a:ext cx="541800" cy="845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8" name="Google Shape;188;p24"/>
          <p:cNvCxnSpPr>
            <a:stCxn id="182" idx="0"/>
            <a:endCxn id="189" idx="2"/>
          </p:cNvCxnSpPr>
          <p:nvPr/>
        </p:nvCxnSpPr>
        <p:spPr>
          <a:xfrm rot="-5400000">
            <a:off x="5329525" y="2166203"/>
            <a:ext cx="386100" cy="1639500"/>
          </a:xfrm>
          <a:prstGeom prst="bentConnector2">
            <a:avLst/>
          </a:prstGeom>
          <a:noFill/>
          <a:ln cap="flat" cmpd="sng" w="9525">
            <a:solidFill>
              <a:srgbClr val="C2C2C2"/>
            </a:solidFill>
            <a:prstDash val="solid"/>
            <a:round/>
            <a:headEnd len="sm" w="sm" type="none"/>
            <a:tailEnd len="sm" w="sm" type="none"/>
          </a:ln>
        </p:spPr>
      </p:cxnSp>
      <p:cxnSp>
        <p:nvCxnSpPr>
          <p:cNvPr id="190" name="Google Shape;190;p24"/>
          <p:cNvCxnSpPr>
            <a:stCxn id="189" idx="2"/>
            <a:endCxn id="191" idx="0"/>
          </p:cNvCxnSpPr>
          <p:nvPr/>
        </p:nvCxnSpPr>
        <p:spPr>
          <a:xfrm>
            <a:off x="6342143" y="2793053"/>
            <a:ext cx="1651800" cy="381000"/>
          </a:xfrm>
          <a:prstGeom prst="bentConnector2">
            <a:avLst/>
          </a:prstGeom>
          <a:noFill/>
          <a:ln cap="flat" cmpd="sng" w="9525">
            <a:solidFill>
              <a:srgbClr val="C2C2C2"/>
            </a:solidFill>
            <a:prstDash val="solid"/>
            <a:round/>
            <a:headEnd len="sm" w="sm" type="none"/>
            <a:tailEnd len="sm" w="sm" type="none"/>
          </a:ln>
        </p:spPr>
      </p:cxnSp>
      <p:sp>
        <p:nvSpPr>
          <p:cNvPr id="191" name="Google Shape;191;p24"/>
          <p:cNvSpPr/>
          <p:nvPr/>
        </p:nvSpPr>
        <p:spPr>
          <a:xfrm>
            <a:off x="7224893" y="31740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Dinner</a:t>
            </a:r>
            <a:endParaRPr b="1">
              <a:solidFill>
                <a:srgbClr val="FFFFFF"/>
              </a:solidFill>
            </a:endParaRPr>
          </a:p>
        </p:txBody>
      </p:sp>
      <p:cxnSp>
        <p:nvCxnSpPr>
          <p:cNvPr id="192" name="Google Shape;192;p24"/>
          <p:cNvCxnSpPr>
            <a:stCxn id="185" idx="2"/>
            <a:endCxn id="183" idx="0"/>
          </p:cNvCxnSpPr>
          <p:nvPr/>
        </p:nvCxnSpPr>
        <p:spPr>
          <a:xfrm flipH="1" rot="-5400000">
            <a:off x="6113331" y="2943503"/>
            <a:ext cx="470700" cy="600"/>
          </a:xfrm>
          <a:prstGeom prst="bentConnector3">
            <a:avLst>
              <a:gd fmla="val 49984" name="adj1"/>
            </a:avLst>
          </a:prstGeom>
          <a:noFill/>
          <a:ln cap="flat" cmpd="sng" w="9525">
            <a:solidFill>
              <a:srgbClr val="C2C2C2"/>
            </a:solidFill>
            <a:prstDash val="solid"/>
            <a:round/>
            <a:headEnd len="sm" w="sm" type="none"/>
            <a:tailEnd len="sm" w="sm" type="none"/>
          </a:ln>
        </p:spPr>
      </p:cxnSp>
      <p:sp>
        <p:nvSpPr>
          <p:cNvPr id="185" name="Google Shape;185;p24"/>
          <p:cNvSpPr/>
          <p:nvPr/>
        </p:nvSpPr>
        <p:spPr>
          <a:xfrm>
            <a:off x="5579331" y="22659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Short-Acting</a:t>
            </a:r>
            <a:endParaRPr b="1">
              <a:solidFill>
                <a:srgbClr val="FFFFFF"/>
              </a:solidFill>
            </a:endParaRPr>
          </a:p>
        </p:txBody>
      </p:sp>
      <p:sp>
        <p:nvSpPr>
          <p:cNvPr id="193" name="Google Shape;193;p24"/>
          <p:cNvSpPr txBox="1"/>
          <p:nvPr/>
        </p:nvSpPr>
        <p:spPr>
          <a:xfrm>
            <a:off x="6767025" y="696600"/>
            <a:ext cx="19191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patient</a:t>
            </a:r>
            <a:endParaRPr sz="1800">
              <a:solidFill>
                <a:schemeClr val="lt1"/>
              </a:solidFill>
              <a:latin typeface="Lato"/>
              <a:ea typeface="Lato"/>
              <a:cs typeface="Lato"/>
              <a:sym typeface="Lato"/>
            </a:endParaRPr>
          </a:p>
        </p:txBody>
      </p:sp>
      <p:sp>
        <p:nvSpPr>
          <p:cNvPr id="194" name="Google Shape;194;p24"/>
          <p:cNvSpPr txBox="1"/>
          <p:nvPr/>
        </p:nvSpPr>
        <p:spPr>
          <a:xfrm>
            <a:off x="5579325" y="1413925"/>
            <a:ext cx="22179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x .5= 50u</a:t>
            </a:r>
            <a:endParaRPr sz="1800">
              <a:solidFill>
                <a:schemeClr val="lt1"/>
              </a:solidFill>
              <a:latin typeface="Lato"/>
              <a:ea typeface="Lato"/>
              <a:cs typeface="Lato"/>
              <a:sym typeface="Lato"/>
            </a:endParaRPr>
          </a:p>
        </p:txBody>
      </p:sp>
      <p:sp>
        <p:nvSpPr>
          <p:cNvPr id="195" name="Google Shape;195;p24"/>
          <p:cNvSpPr txBox="1"/>
          <p:nvPr/>
        </p:nvSpPr>
        <p:spPr>
          <a:xfrm>
            <a:off x="262350" y="1688125"/>
            <a:ext cx="1770300" cy="9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25u x 20% increase  = 5</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25 + 5 units → </a:t>
            </a:r>
            <a:endParaRPr sz="1800">
              <a:solidFill>
                <a:schemeClr val="lt1"/>
              </a:solidFill>
              <a:latin typeface="Lato"/>
              <a:ea typeface="Lato"/>
              <a:cs typeface="Lato"/>
              <a:sym typeface="Lato"/>
            </a:endParaRPr>
          </a:p>
        </p:txBody>
      </p:sp>
      <p:sp>
        <p:nvSpPr>
          <p:cNvPr id="196" name="Google Shape;196;p24"/>
          <p:cNvSpPr txBox="1"/>
          <p:nvPr/>
        </p:nvSpPr>
        <p:spPr>
          <a:xfrm>
            <a:off x="4149450" y="3866875"/>
            <a:ext cx="996900" cy="6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+4u SSI</a:t>
            </a:r>
            <a:endParaRPr sz="1800">
              <a:solidFill>
                <a:schemeClr val="lt1"/>
              </a:solidFill>
              <a:latin typeface="Lato"/>
              <a:ea typeface="Lato"/>
              <a:cs typeface="Lato"/>
              <a:sym typeface="Lato"/>
            </a:endParaRPr>
          </a:p>
        </p:txBody>
      </p:sp>
      <p:sp>
        <p:nvSpPr>
          <p:cNvPr id="197" name="Google Shape;197;p24"/>
          <p:cNvSpPr txBox="1"/>
          <p:nvPr/>
        </p:nvSpPr>
        <p:spPr>
          <a:xfrm>
            <a:off x="5751525" y="3866875"/>
            <a:ext cx="11943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+5u SSI</a:t>
            </a:r>
            <a:endParaRPr sz="1800">
              <a:solidFill>
                <a:schemeClr val="lt1"/>
              </a:solidFill>
              <a:latin typeface="Lato"/>
              <a:ea typeface="Lato"/>
              <a:cs typeface="Lato"/>
              <a:sym typeface="Lato"/>
            </a:endParaRPr>
          </a:p>
        </p:txBody>
      </p:sp>
      <p:sp>
        <p:nvSpPr>
          <p:cNvPr id="198" name="Google Shape;198;p24"/>
          <p:cNvSpPr txBox="1"/>
          <p:nvPr/>
        </p:nvSpPr>
        <p:spPr>
          <a:xfrm>
            <a:off x="7551000" y="3866875"/>
            <a:ext cx="11943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+3u SSI</a:t>
            </a:r>
            <a:endParaRPr sz="1800">
              <a:solidFill>
                <a:schemeClr val="lt1"/>
              </a:solidFill>
              <a:latin typeface="Lato"/>
              <a:ea typeface="Lato"/>
              <a:cs typeface="Lato"/>
              <a:sym typeface="Lato"/>
            </a:endParaRPr>
          </a:p>
        </p:txBody>
      </p:sp>
      <p:sp>
        <p:nvSpPr>
          <p:cNvPr id="199" name="Google Shape;199;p24"/>
          <p:cNvSpPr txBox="1"/>
          <p:nvPr/>
        </p:nvSpPr>
        <p:spPr>
          <a:xfrm>
            <a:off x="113725" y="4234550"/>
            <a:ext cx="3000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Multiple kg x </a:t>
            </a:r>
            <a:endParaRPr sz="1100">
              <a:solidFill>
                <a:schemeClr val="lt1"/>
              </a:solidFill>
            </a:endParaRPr>
          </a:p>
          <a:p>
            <a:pPr indent="0" lvl="0" marL="0" rtl="0" algn="l">
              <a:spcBef>
                <a:spcPts val="0"/>
              </a:spcBef>
              <a:spcAft>
                <a:spcPts val="0"/>
              </a:spcAft>
              <a:buNone/>
            </a:pPr>
            <a:r>
              <a:rPr lang="en" sz="1100">
                <a:solidFill>
                  <a:schemeClr val="lt1"/>
                </a:solidFill>
              </a:rPr>
              <a:t>0.3 for a frail patient or insulin naive</a:t>
            </a:r>
            <a:endParaRPr sz="1100">
              <a:solidFill>
                <a:schemeClr val="lt1"/>
              </a:solidFill>
            </a:endParaRPr>
          </a:p>
          <a:p>
            <a:pPr indent="0" lvl="0" marL="0" rtl="0" algn="l">
              <a:spcBef>
                <a:spcPts val="0"/>
              </a:spcBef>
              <a:spcAft>
                <a:spcPts val="0"/>
              </a:spcAft>
              <a:buNone/>
            </a:pPr>
            <a:r>
              <a:rPr lang="en" sz="1100">
                <a:solidFill>
                  <a:schemeClr val="lt1"/>
                </a:solidFill>
              </a:rPr>
              <a:t>0.4 for average healthy adult</a:t>
            </a:r>
            <a:endParaRPr sz="1100">
              <a:solidFill>
                <a:schemeClr val="lt1"/>
              </a:solidFill>
            </a:endParaRPr>
          </a:p>
          <a:p>
            <a:pPr indent="0" lvl="0" marL="0" rtl="0" algn="l">
              <a:spcBef>
                <a:spcPts val="0"/>
              </a:spcBef>
              <a:spcAft>
                <a:spcPts val="0"/>
              </a:spcAft>
              <a:buNone/>
            </a:pPr>
            <a:r>
              <a:rPr lang="en" sz="1100">
                <a:solidFill>
                  <a:schemeClr val="lt1"/>
                </a:solidFill>
              </a:rPr>
              <a:t>0.5 for someone who is insulin resistant  </a:t>
            </a:r>
            <a:endParaRPr sz="1800">
              <a:solidFill>
                <a:schemeClr val="lt1"/>
              </a:solidFill>
              <a:latin typeface="Lato"/>
              <a:ea typeface="Lato"/>
              <a:cs typeface="Lato"/>
              <a:sym typeface="Lato"/>
            </a:endParaRPr>
          </a:p>
        </p:txBody>
      </p:sp>
      <p:sp>
        <p:nvSpPr>
          <p:cNvPr id="200" name="Google Shape;200;p24"/>
          <p:cNvSpPr txBox="1"/>
          <p:nvPr/>
        </p:nvSpPr>
        <p:spPr>
          <a:xfrm>
            <a:off x="5644025" y="4758400"/>
            <a:ext cx="33834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Lato"/>
                <a:ea typeface="Lato"/>
                <a:cs typeface="Lato"/>
                <a:sym typeface="Lato"/>
              </a:rPr>
              <a:t>30u + 24u + 12u = 66u</a:t>
            </a:r>
            <a:endParaRPr b="1" sz="1800">
              <a:solidFill>
                <a:schemeClr val="lt1"/>
              </a:solidFill>
              <a:latin typeface="Lato"/>
              <a:ea typeface="Lato"/>
              <a:cs typeface="Lato"/>
              <a:sym typeface="Lato"/>
            </a:endParaRPr>
          </a:p>
        </p:txBody>
      </p:sp>
      <p:sp>
        <p:nvSpPr>
          <p:cNvPr id="201" name="Google Shape;201;p24"/>
          <p:cNvSpPr txBox="1"/>
          <p:nvPr/>
        </p:nvSpPr>
        <p:spPr>
          <a:xfrm>
            <a:off x="10520150" y="2985450"/>
            <a:ext cx="818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5" name="Shape 205"/>
        <p:cNvGrpSpPr/>
        <p:nvPr/>
      </p:nvGrpSpPr>
      <p:grpSpPr>
        <a:xfrm>
          <a:off x="0" y="0"/>
          <a:ext cx="0" cy="0"/>
          <a:chOff x="0" y="0"/>
          <a:chExt cx="0" cy="0"/>
        </a:xfrm>
      </p:grpSpPr>
      <p:sp>
        <p:nvSpPr>
          <p:cNvPr id="206" name="Google Shape;206;p25"/>
          <p:cNvSpPr txBox="1"/>
          <p:nvPr/>
        </p:nvSpPr>
        <p:spPr>
          <a:xfrm>
            <a:off x="2536150" y="253300"/>
            <a:ext cx="5406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How to Calculate Insulin Needs</a:t>
            </a:r>
            <a:endParaRPr b="1" sz="2200">
              <a:solidFill>
                <a:schemeClr val="lt1"/>
              </a:solidFill>
              <a:latin typeface="Lato"/>
              <a:ea typeface="Lato"/>
              <a:cs typeface="Lato"/>
              <a:sym typeface="Lato"/>
            </a:endParaRPr>
          </a:p>
        </p:txBody>
      </p:sp>
      <p:sp>
        <p:nvSpPr>
          <p:cNvPr id="207" name="Google Shape;207;p25"/>
          <p:cNvSpPr/>
          <p:nvPr/>
        </p:nvSpPr>
        <p:spPr>
          <a:xfrm>
            <a:off x="3802943" y="1450850"/>
            <a:ext cx="1538100" cy="442500"/>
          </a:xfrm>
          <a:prstGeom prst="roundRect">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TDD = 66u </a:t>
            </a:r>
            <a:endParaRPr b="1">
              <a:solidFill>
                <a:srgbClr val="FFFFFF"/>
              </a:solidFill>
            </a:endParaRPr>
          </a:p>
        </p:txBody>
      </p:sp>
      <p:sp>
        <p:nvSpPr>
          <p:cNvPr id="208" name="Google Shape;208;p25"/>
          <p:cNvSpPr/>
          <p:nvPr/>
        </p:nvSpPr>
        <p:spPr>
          <a:xfrm>
            <a:off x="2032647" y="22659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33</a:t>
            </a:r>
            <a:r>
              <a:rPr b="1" lang="en" sz="1000">
                <a:solidFill>
                  <a:srgbClr val="FFFFFF"/>
                </a:solidFill>
                <a:latin typeface="Roboto"/>
                <a:ea typeface="Roboto"/>
                <a:cs typeface="Roboto"/>
                <a:sym typeface="Roboto"/>
              </a:rPr>
              <a:t>U Basal</a:t>
            </a:r>
            <a:endParaRPr b="1">
              <a:solidFill>
                <a:srgbClr val="FFFFFF"/>
              </a:solidFill>
            </a:endParaRPr>
          </a:p>
        </p:txBody>
      </p:sp>
      <p:sp>
        <p:nvSpPr>
          <p:cNvPr id="209" name="Google Shape;209;p25"/>
          <p:cNvSpPr/>
          <p:nvPr/>
        </p:nvSpPr>
        <p:spPr>
          <a:xfrm>
            <a:off x="1187400" y="32502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33</a:t>
            </a:r>
            <a:r>
              <a:rPr b="1" lang="en" sz="1000">
                <a:solidFill>
                  <a:srgbClr val="FFFFFF"/>
                </a:solidFill>
                <a:latin typeface="Roboto"/>
                <a:ea typeface="Roboto"/>
                <a:cs typeface="Roboto"/>
                <a:sym typeface="Roboto"/>
              </a:rPr>
              <a:t>u qHs</a:t>
            </a:r>
            <a:endParaRPr b="1">
              <a:solidFill>
                <a:srgbClr val="FFFFFF"/>
              </a:solidFill>
            </a:endParaRPr>
          </a:p>
        </p:txBody>
      </p:sp>
      <p:sp>
        <p:nvSpPr>
          <p:cNvPr id="210" name="Google Shape;210;p25"/>
          <p:cNvSpPr/>
          <p:nvPr/>
        </p:nvSpPr>
        <p:spPr>
          <a:xfrm>
            <a:off x="3933775"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11</a:t>
            </a:r>
            <a:r>
              <a:rPr b="1" lang="en" sz="1000">
                <a:solidFill>
                  <a:srgbClr val="FFFFFF"/>
                </a:solidFill>
                <a:latin typeface="Roboto"/>
                <a:ea typeface="Roboto"/>
                <a:cs typeface="Roboto"/>
                <a:sym typeface="Roboto"/>
              </a:rPr>
              <a:t>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Breakfast</a:t>
            </a:r>
            <a:endParaRPr b="1">
              <a:solidFill>
                <a:srgbClr val="FFFFFF"/>
              </a:solidFill>
            </a:endParaRPr>
          </a:p>
        </p:txBody>
      </p:sp>
      <p:sp>
        <p:nvSpPr>
          <p:cNvPr id="211" name="Google Shape;211;p25"/>
          <p:cNvSpPr/>
          <p:nvPr/>
        </p:nvSpPr>
        <p:spPr>
          <a:xfrm>
            <a:off x="5579331"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11</a:t>
            </a:r>
            <a:r>
              <a:rPr b="1" lang="en" sz="1000">
                <a:solidFill>
                  <a:srgbClr val="FFFFFF"/>
                </a:solidFill>
                <a:latin typeface="Roboto"/>
                <a:ea typeface="Roboto"/>
                <a:cs typeface="Roboto"/>
                <a:sym typeface="Roboto"/>
              </a:rPr>
              <a:t>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Lunch</a:t>
            </a:r>
            <a:endParaRPr b="1">
              <a:solidFill>
                <a:srgbClr val="FFFFFF"/>
              </a:solidFill>
            </a:endParaRPr>
          </a:p>
        </p:txBody>
      </p:sp>
      <p:cxnSp>
        <p:nvCxnSpPr>
          <p:cNvPr id="212" name="Google Shape;212;p25"/>
          <p:cNvCxnSpPr>
            <a:stCxn id="207" idx="2"/>
            <a:endCxn id="213" idx="0"/>
          </p:cNvCxnSpPr>
          <p:nvPr/>
        </p:nvCxnSpPr>
        <p:spPr>
          <a:xfrm flipH="1" rot="-5400000">
            <a:off x="5273843" y="1191500"/>
            <a:ext cx="372600" cy="1776300"/>
          </a:xfrm>
          <a:prstGeom prst="bentConnector3">
            <a:avLst>
              <a:gd fmla="val 49913" name="adj1"/>
            </a:avLst>
          </a:prstGeom>
          <a:noFill/>
          <a:ln cap="flat" cmpd="sng" w="9525">
            <a:solidFill>
              <a:srgbClr val="C2C2C2"/>
            </a:solidFill>
            <a:prstDash val="solid"/>
            <a:round/>
            <a:headEnd len="sm" w="sm" type="none"/>
            <a:tailEnd len="sm" w="sm" type="none"/>
          </a:ln>
        </p:spPr>
      </p:cxnSp>
      <p:cxnSp>
        <p:nvCxnSpPr>
          <p:cNvPr id="214" name="Google Shape;214;p25"/>
          <p:cNvCxnSpPr>
            <a:stCxn id="208" idx="0"/>
            <a:endCxn id="207" idx="2"/>
          </p:cNvCxnSpPr>
          <p:nvPr/>
        </p:nvCxnSpPr>
        <p:spPr>
          <a:xfrm rot="-5400000">
            <a:off x="3500547" y="1194501"/>
            <a:ext cx="372600" cy="17703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15" name="Google Shape;215;p25"/>
          <p:cNvCxnSpPr>
            <a:stCxn id="209" idx="0"/>
            <a:endCxn id="208" idx="2"/>
          </p:cNvCxnSpPr>
          <p:nvPr/>
        </p:nvCxnSpPr>
        <p:spPr>
          <a:xfrm rot="-5400000">
            <a:off x="2108100" y="2556803"/>
            <a:ext cx="541800" cy="845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16" name="Google Shape;216;p25"/>
          <p:cNvCxnSpPr>
            <a:stCxn id="210" idx="0"/>
            <a:endCxn id="217" idx="2"/>
          </p:cNvCxnSpPr>
          <p:nvPr/>
        </p:nvCxnSpPr>
        <p:spPr>
          <a:xfrm rot="-5400000">
            <a:off x="5329525" y="2166203"/>
            <a:ext cx="386100" cy="1639500"/>
          </a:xfrm>
          <a:prstGeom prst="bentConnector2">
            <a:avLst/>
          </a:prstGeom>
          <a:noFill/>
          <a:ln cap="flat" cmpd="sng" w="9525">
            <a:solidFill>
              <a:srgbClr val="C2C2C2"/>
            </a:solidFill>
            <a:prstDash val="solid"/>
            <a:round/>
            <a:headEnd len="sm" w="sm" type="none"/>
            <a:tailEnd len="sm" w="sm" type="none"/>
          </a:ln>
        </p:spPr>
      </p:cxnSp>
      <p:cxnSp>
        <p:nvCxnSpPr>
          <p:cNvPr id="218" name="Google Shape;218;p25"/>
          <p:cNvCxnSpPr>
            <a:stCxn id="217" idx="2"/>
            <a:endCxn id="219" idx="0"/>
          </p:cNvCxnSpPr>
          <p:nvPr/>
        </p:nvCxnSpPr>
        <p:spPr>
          <a:xfrm>
            <a:off x="6342143" y="2793053"/>
            <a:ext cx="1651800" cy="381000"/>
          </a:xfrm>
          <a:prstGeom prst="bentConnector2">
            <a:avLst/>
          </a:prstGeom>
          <a:noFill/>
          <a:ln cap="flat" cmpd="sng" w="9525">
            <a:solidFill>
              <a:srgbClr val="C2C2C2"/>
            </a:solidFill>
            <a:prstDash val="solid"/>
            <a:round/>
            <a:headEnd len="sm" w="sm" type="none"/>
            <a:tailEnd len="sm" w="sm" type="none"/>
          </a:ln>
        </p:spPr>
      </p:cxnSp>
      <p:sp>
        <p:nvSpPr>
          <p:cNvPr id="219" name="Google Shape;219;p25"/>
          <p:cNvSpPr/>
          <p:nvPr/>
        </p:nvSpPr>
        <p:spPr>
          <a:xfrm>
            <a:off x="7224893" y="31740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11</a:t>
            </a:r>
            <a:r>
              <a:rPr b="1" lang="en" sz="1000">
                <a:solidFill>
                  <a:srgbClr val="FFFFFF"/>
                </a:solidFill>
                <a:latin typeface="Roboto"/>
                <a:ea typeface="Roboto"/>
                <a:cs typeface="Roboto"/>
                <a:sym typeface="Roboto"/>
              </a:rPr>
              <a:t>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Dinner</a:t>
            </a:r>
            <a:endParaRPr b="1">
              <a:solidFill>
                <a:srgbClr val="FFFFFF"/>
              </a:solidFill>
            </a:endParaRPr>
          </a:p>
        </p:txBody>
      </p:sp>
      <p:cxnSp>
        <p:nvCxnSpPr>
          <p:cNvPr id="220" name="Google Shape;220;p25"/>
          <p:cNvCxnSpPr>
            <a:stCxn id="213" idx="2"/>
            <a:endCxn id="211" idx="0"/>
          </p:cNvCxnSpPr>
          <p:nvPr/>
        </p:nvCxnSpPr>
        <p:spPr>
          <a:xfrm flipH="1" rot="-5400000">
            <a:off x="6113331" y="2943503"/>
            <a:ext cx="470700" cy="600"/>
          </a:xfrm>
          <a:prstGeom prst="bentConnector3">
            <a:avLst>
              <a:gd fmla="val 49984" name="adj1"/>
            </a:avLst>
          </a:prstGeom>
          <a:noFill/>
          <a:ln cap="flat" cmpd="sng" w="9525">
            <a:solidFill>
              <a:srgbClr val="C2C2C2"/>
            </a:solidFill>
            <a:prstDash val="solid"/>
            <a:round/>
            <a:headEnd len="sm" w="sm" type="none"/>
            <a:tailEnd len="sm" w="sm" type="none"/>
          </a:ln>
        </p:spPr>
      </p:cxnSp>
      <p:sp>
        <p:nvSpPr>
          <p:cNvPr id="213" name="Google Shape;213;p25"/>
          <p:cNvSpPr/>
          <p:nvPr/>
        </p:nvSpPr>
        <p:spPr>
          <a:xfrm>
            <a:off x="5579331" y="22659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33</a:t>
            </a:r>
            <a:r>
              <a:rPr b="1" lang="en" sz="1000">
                <a:solidFill>
                  <a:srgbClr val="FFFFFF"/>
                </a:solidFill>
                <a:latin typeface="Roboto"/>
                <a:ea typeface="Roboto"/>
                <a:cs typeface="Roboto"/>
                <a:sym typeface="Roboto"/>
              </a:rPr>
              <a:t>u Short-Acting</a:t>
            </a:r>
            <a:endParaRPr b="1">
              <a:solidFill>
                <a:srgbClr val="FFFFFF"/>
              </a:solidFill>
            </a:endParaRPr>
          </a:p>
        </p:txBody>
      </p:sp>
      <p:sp>
        <p:nvSpPr>
          <p:cNvPr id="221" name="Google Shape;221;p25"/>
          <p:cNvSpPr txBox="1"/>
          <p:nvPr/>
        </p:nvSpPr>
        <p:spPr>
          <a:xfrm>
            <a:off x="99500" y="4076600"/>
            <a:ext cx="28434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Multiple kg x </a:t>
            </a:r>
            <a:endParaRPr sz="1100">
              <a:solidFill>
                <a:schemeClr val="lt1"/>
              </a:solidFill>
            </a:endParaRPr>
          </a:p>
          <a:p>
            <a:pPr indent="0" lvl="0" marL="0" rtl="0" algn="l">
              <a:spcBef>
                <a:spcPts val="0"/>
              </a:spcBef>
              <a:spcAft>
                <a:spcPts val="0"/>
              </a:spcAft>
              <a:buNone/>
            </a:pPr>
            <a:r>
              <a:rPr lang="en" sz="1100">
                <a:solidFill>
                  <a:schemeClr val="lt1"/>
                </a:solidFill>
              </a:rPr>
              <a:t>0.3 for a frail patient or insulin naive</a:t>
            </a:r>
            <a:endParaRPr sz="1100">
              <a:solidFill>
                <a:schemeClr val="lt1"/>
              </a:solidFill>
            </a:endParaRPr>
          </a:p>
          <a:p>
            <a:pPr indent="0" lvl="0" marL="0" rtl="0" algn="l">
              <a:spcBef>
                <a:spcPts val="0"/>
              </a:spcBef>
              <a:spcAft>
                <a:spcPts val="0"/>
              </a:spcAft>
              <a:buNone/>
            </a:pPr>
            <a:r>
              <a:rPr lang="en" sz="1100">
                <a:solidFill>
                  <a:schemeClr val="lt1"/>
                </a:solidFill>
              </a:rPr>
              <a:t>0.4 for average healthy adult</a:t>
            </a:r>
            <a:endParaRPr sz="1100">
              <a:solidFill>
                <a:schemeClr val="lt1"/>
              </a:solidFill>
            </a:endParaRPr>
          </a:p>
          <a:p>
            <a:pPr indent="0" lvl="0" marL="0" rtl="0" algn="l">
              <a:spcBef>
                <a:spcPts val="0"/>
              </a:spcBef>
              <a:spcAft>
                <a:spcPts val="0"/>
              </a:spcAft>
              <a:buNone/>
            </a:pPr>
            <a:r>
              <a:rPr lang="en" sz="1100">
                <a:solidFill>
                  <a:schemeClr val="lt1"/>
                </a:solidFill>
              </a:rPr>
              <a:t>0.5 for someone who is insulin resistant  </a:t>
            </a:r>
            <a:endParaRPr sz="18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
        <p:nvSpPr>
          <p:cNvPr id="226" name="Google Shape;226;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7" name="Google Shape;227;p26"/>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228" name="Google Shape;228;p26"/>
          <p:cNvSpPr txBox="1"/>
          <p:nvPr/>
        </p:nvSpPr>
        <p:spPr>
          <a:xfrm>
            <a:off x="2857500" y="1634900"/>
            <a:ext cx="27579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764 AM BG 59. Pt diaphoretic, shaky.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2" name="Shape 232"/>
        <p:cNvGrpSpPr/>
        <p:nvPr/>
      </p:nvGrpSpPr>
      <p:grpSpPr>
        <a:xfrm>
          <a:off x="0" y="0"/>
          <a:ext cx="0" cy="0"/>
          <a:chOff x="0" y="0"/>
          <a:chExt cx="0" cy="0"/>
        </a:xfrm>
      </p:grpSpPr>
      <p:pic>
        <p:nvPicPr>
          <p:cNvPr id="233" name="Google Shape;233;p2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234" name="Google Shape;234;p27"/>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35" name="Google Shape;235;p27"/>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u="sng">
                <a:solidFill>
                  <a:schemeClr val="lt2"/>
                </a:solidFill>
                <a:latin typeface="Raleway"/>
                <a:ea typeface="Raleway"/>
                <a:cs typeface="Raleway"/>
                <a:sym typeface="Raleway"/>
              </a:rPr>
              <a:t>Ask</a:t>
            </a:r>
            <a:r>
              <a:rPr b="1" lang="en" sz="3000">
                <a:solidFill>
                  <a:schemeClr val="lt2"/>
                </a:solidFill>
                <a:latin typeface="Raleway"/>
                <a:ea typeface="Raleway"/>
                <a:cs typeface="Raleway"/>
                <a:sym typeface="Raleway"/>
              </a:rPr>
              <a:t> Nursing:</a:t>
            </a:r>
            <a:endParaRPr b="1" sz="3000">
              <a:solidFill>
                <a:schemeClr val="lt2"/>
              </a:solidFill>
              <a:latin typeface="Raleway"/>
              <a:ea typeface="Raleway"/>
              <a:cs typeface="Raleway"/>
              <a:sym typeface="Raleway"/>
            </a:endParaRPr>
          </a:p>
        </p:txBody>
      </p:sp>
      <p:sp>
        <p:nvSpPr>
          <p:cNvPr id="236" name="Google Shape;236;p27"/>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How low is the fingerstick?</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First time or recurrent?</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Is patient diabetic?</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When was last insulin dose? What type? Last long acting insulin dose?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Last meal? PO intake?</a:t>
            </a:r>
            <a:endParaRPr b="1" sz="1400">
              <a:solidFill>
                <a:schemeClr val="dk1"/>
              </a:solidFill>
              <a:latin typeface="Raleway"/>
              <a:ea typeface="Raleway"/>
              <a:cs typeface="Raleway"/>
              <a:sym typeface="Raleway"/>
            </a:endParaRPr>
          </a:p>
          <a:p>
            <a:pPr indent="0" lvl="0" marL="0" rtl="0" algn="l">
              <a:spcBef>
                <a:spcPts val="1000"/>
              </a:spcBef>
              <a:spcAft>
                <a:spcPts val="1000"/>
              </a:spcAft>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0" name="Shape 240"/>
        <p:cNvGrpSpPr/>
        <p:nvPr/>
      </p:nvGrpSpPr>
      <p:grpSpPr>
        <a:xfrm>
          <a:off x="0" y="0"/>
          <a:ext cx="0" cy="0"/>
          <a:chOff x="0" y="0"/>
          <a:chExt cx="0" cy="0"/>
        </a:xfrm>
      </p:grpSpPr>
      <p:pic>
        <p:nvPicPr>
          <p:cNvPr id="241" name="Google Shape;241;p28"/>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242" name="Google Shape;242;p28"/>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43" name="Google Shape;243;p28"/>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u="sng">
                <a:solidFill>
                  <a:schemeClr val="lt2"/>
                </a:solidFill>
                <a:latin typeface="Raleway"/>
                <a:ea typeface="Raleway"/>
                <a:cs typeface="Raleway"/>
                <a:sym typeface="Raleway"/>
              </a:rPr>
              <a:t>Tell</a:t>
            </a:r>
            <a:r>
              <a:rPr b="1" lang="en" sz="3000">
                <a:solidFill>
                  <a:schemeClr val="lt2"/>
                </a:solidFill>
                <a:latin typeface="Raleway"/>
                <a:ea typeface="Raleway"/>
                <a:cs typeface="Raleway"/>
                <a:sym typeface="Raleway"/>
              </a:rPr>
              <a:t> Nursing:</a:t>
            </a:r>
            <a:endParaRPr b="1" sz="3000">
              <a:solidFill>
                <a:schemeClr val="lt2"/>
              </a:solidFill>
              <a:latin typeface="Raleway"/>
              <a:ea typeface="Raleway"/>
              <a:cs typeface="Raleway"/>
              <a:sym typeface="Raleway"/>
            </a:endParaRPr>
          </a:p>
        </p:txBody>
      </p:sp>
      <p:sp>
        <p:nvSpPr>
          <p:cNvPr id="244" name="Google Shape;244;p28"/>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Check glucose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Give juice and recheck BG in 15 minutes</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If no PO, give ½ amp D50 and recheck</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If no PO no IV, give 1mg glucagon IM! Recheck BG q15 and repeat until glucose &gt;100</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Tell primary team!</a:t>
            </a:r>
            <a:endParaRPr b="1" sz="1400">
              <a:solidFill>
                <a:schemeClr val="dk1"/>
              </a:solidFill>
              <a:latin typeface="Raleway"/>
              <a:ea typeface="Raleway"/>
              <a:cs typeface="Raleway"/>
              <a:sym typeface="Raleway"/>
            </a:endParaRPr>
          </a:p>
          <a:p>
            <a:pPr indent="0" lvl="0" marL="0" rtl="0" algn="l">
              <a:spcBef>
                <a:spcPts val="1000"/>
              </a:spcBef>
              <a:spcAft>
                <a:spcPts val="1000"/>
              </a:spcAft>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8" name="Shape 248"/>
        <p:cNvGrpSpPr/>
        <p:nvPr/>
      </p:nvGrpSpPr>
      <p:grpSpPr>
        <a:xfrm>
          <a:off x="0" y="0"/>
          <a:ext cx="0" cy="0"/>
          <a:chOff x="0" y="0"/>
          <a:chExt cx="0" cy="0"/>
        </a:xfrm>
      </p:grpSpPr>
      <p:pic>
        <p:nvPicPr>
          <p:cNvPr id="249" name="Google Shape;249;p2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250" name="Google Shape;250;p29"/>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51" name="Google Shape;251;p29"/>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u="sng">
                <a:solidFill>
                  <a:schemeClr val="lt2"/>
                </a:solidFill>
                <a:latin typeface="Raleway"/>
                <a:ea typeface="Raleway"/>
                <a:cs typeface="Raleway"/>
                <a:sym typeface="Raleway"/>
              </a:rPr>
              <a:t>Chart Review</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252" name="Google Shape;252;p29"/>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Confirm DM</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Review Insulin Regimen</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Are they low at certain points of day?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Patient NPO?</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Signs of AKI?</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Signs of sepsis? Liver failure?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Tell primary team!</a:t>
            </a:r>
            <a:endParaRPr b="1" sz="1400">
              <a:solidFill>
                <a:schemeClr val="dk1"/>
              </a:solidFill>
              <a:latin typeface="Raleway"/>
              <a:ea typeface="Raleway"/>
              <a:cs typeface="Raleway"/>
              <a:sym typeface="Raleway"/>
            </a:endParaRPr>
          </a:p>
          <a:p>
            <a:pPr indent="0" lvl="0" marL="0" rtl="0" algn="l">
              <a:spcBef>
                <a:spcPts val="1000"/>
              </a:spcBef>
              <a:spcAft>
                <a:spcPts val="1000"/>
              </a:spcAft>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8" name="Google Shape;258;p30"/>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259" name="Google Shape;259;p30"/>
          <p:cNvSpPr txBox="1"/>
          <p:nvPr/>
        </p:nvSpPr>
        <p:spPr>
          <a:xfrm>
            <a:off x="2857500" y="1634900"/>
            <a:ext cx="27579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764 AM BG 71. No symptoms..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3" name="Shape 263"/>
        <p:cNvGrpSpPr/>
        <p:nvPr/>
      </p:nvGrpSpPr>
      <p:grpSpPr>
        <a:xfrm>
          <a:off x="0" y="0"/>
          <a:ext cx="0" cy="0"/>
          <a:chOff x="0" y="0"/>
          <a:chExt cx="0" cy="0"/>
        </a:xfrm>
      </p:grpSpPr>
      <p:sp>
        <p:nvSpPr>
          <p:cNvPr id="264" name="Google Shape;264;p3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5" name="Google Shape;265;p31"/>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266" name="Google Shape;266;p31"/>
          <p:cNvSpPr txBox="1"/>
          <p:nvPr/>
        </p:nvSpPr>
        <p:spPr>
          <a:xfrm>
            <a:off x="2786425" y="1634850"/>
            <a:ext cx="29145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in 764 NPO for scope Hold lantus?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Objective</a:t>
            </a:r>
            <a:endParaRPr sz="2400"/>
          </a:p>
        </p:txBody>
      </p:sp>
      <p:sp>
        <p:nvSpPr>
          <p:cNvPr id="79" name="Google Shape;79;p14"/>
          <p:cNvSpPr txBox="1"/>
          <p:nvPr>
            <p:ph idx="4294967295" type="title"/>
          </p:nvPr>
        </p:nvSpPr>
        <p:spPr>
          <a:xfrm>
            <a:off x="535775" y="1480150"/>
            <a:ext cx="7752300" cy="3067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 sz="1700">
                <a:latin typeface="Lato"/>
                <a:ea typeface="Lato"/>
                <a:cs typeface="Lato"/>
                <a:sym typeface="Lato"/>
              </a:rPr>
              <a:t>To discuss common cross-cover concerns related to insulin management, hyperglycemia, and hypoglycemia.</a:t>
            </a:r>
            <a:endParaRPr sz="1700">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lang="en" sz="1700">
                <a:latin typeface="Lato"/>
                <a:ea typeface="Lato"/>
                <a:cs typeface="Lato"/>
                <a:sym typeface="Lato"/>
              </a:rPr>
              <a:t>To discuss common cross-cover concerns related to lines/tubes/drains</a:t>
            </a:r>
            <a:endParaRPr sz="1700">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lang="en" sz="1700">
                <a:latin typeface="Lato"/>
                <a:ea typeface="Lato"/>
                <a:cs typeface="Lato"/>
                <a:sym typeface="Lato"/>
              </a:rPr>
              <a:t>To familiarize intern physicians with common cross cover issues</a:t>
            </a:r>
            <a:endParaRPr sz="1700">
              <a:latin typeface="Lato"/>
              <a:ea typeface="Lato"/>
              <a:cs typeface="Lato"/>
              <a:sym typeface="Lato"/>
            </a:endParaRPr>
          </a:p>
          <a:p>
            <a:pPr indent="0" lvl="0" marL="457200" rtl="0" algn="l">
              <a:lnSpc>
                <a:spcPct val="115000"/>
              </a:lnSpc>
              <a:spcBef>
                <a:spcPts val="1600"/>
              </a:spcBef>
              <a:spcAft>
                <a:spcPts val="1600"/>
              </a:spcAft>
              <a:buNone/>
            </a:pPr>
            <a:r>
              <a:t/>
            </a:r>
            <a:endParaRPr sz="17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0" name="Shape 270"/>
        <p:cNvGrpSpPr/>
        <p:nvPr/>
      </p:nvGrpSpPr>
      <p:grpSpPr>
        <a:xfrm>
          <a:off x="0" y="0"/>
          <a:ext cx="0" cy="0"/>
          <a:chOff x="0" y="0"/>
          <a:chExt cx="0" cy="0"/>
        </a:xfrm>
      </p:grpSpPr>
      <p:sp>
        <p:nvSpPr>
          <p:cNvPr id="271" name="Google Shape;271;p32"/>
          <p:cNvSpPr txBox="1"/>
          <p:nvPr/>
        </p:nvSpPr>
        <p:spPr>
          <a:xfrm>
            <a:off x="2536150" y="253300"/>
            <a:ext cx="5406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How to Calculate Insulin Needs</a:t>
            </a:r>
            <a:endParaRPr b="1" sz="2200">
              <a:solidFill>
                <a:schemeClr val="lt1"/>
              </a:solidFill>
              <a:latin typeface="Lato"/>
              <a:ea typeface="Lato"/>
              <a:cs typeface="Lato"/>
              <a:sym typeface="Lato"/>
            </a:endParaRPr>
          </a:p>
        </p:txBody>
      </p:sp>
      <p:sp>
        <p:nvSpPr>
          <p:cNvPr id="272" name="Google Shape;272;p32"/>
          <p:cNvSpPr/>
          <p:nvPr/>
        </p:nvSpPr>
        <p:spPr>
          <a:xfrm>
            <a:off x="3802943" y="1450850"/>
            <a:ext cx="1538100" cy="442500"/>
          </a:xfrm>
          <a:prstGeom prst="roundRect">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TDD = 50u </a:t>
            </a:r>
            <a:endParaRPr b="1">
              <a:solidFill>
                <a:srgbClr val="FFFFFF"/>
              </a:solidFill>
            </a:endParaRPr>
          </a:p>
        </p:txBody>
      </p:sp>
      <p:sp>
        <p:nvSpPr>
          <p:cNvPr id="273" name="Google Shape;273;p32"/>
          <p:cNvSpPr/>
          <p:nvPr/>
        </p:nvSpPr>
        <p:spPr>
          <a:xfrm>
            <a:off x="2032647" y="22659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Basal</a:t>
            </a:r>
            <a:endParaRPr b="1">
              <a:solidFill>
                <a:srgbClr val="FFFFFF"/>
              </a:solidFill>
            </a:endParaRPr>
          </a:p>
        </p:txBody>
      </p:sp>
      <p:sp>
        <p:nvSpPr>
          <p:cNvPr id="274" name="Google Shape;274;p32"/>
          <p:cNvSpPr/>
          <p:nvPr/>
        </p:nvSpPr>
        <p:spPr>
          <a:xfrm>
            <a:off x="1187400" y="32502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qHs</a:t>
            </a:r>
            <a:endParaRPr b="1">
              <a:solidFill>
                <a:srgbClr val="FFFFFF"/>
              </a:solidFill>
            </a:endParaRPr>
          </a:p>
        </p:txBody>
      </p:sp>
      <p:sp>
        <p:nvSpPr>
          <p:cNvPr id="275" name="Google Shape;275;p32"/>
          <p:cNvSpPr/>
          <p:nvPr/>
        </p:nvSpPr>
        <p:spPr>
          <a:xfrm>
            <a:off x="3933775"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Breakfast</a:t>
            </a:r>
            <a:endParaRPr b="1">
              <a:solidFill>
                <a:srgbClr val="FFFFFF"/>
              </a:solidFill>
            </a:endParaRPr>
          </a:p>
        </p:txBody>
      </p:sp>
      <p:sp>
        <p:nvSpPr>
          <p:cNvPr id="276" name="Google Shape;276;p32"/>
          <p:cNvSpPr/>
          <p:nvPr/>
        </p:nvSpPr>
        <p:spPr>
          <a:xfrm>
            <a:off x="5579331"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Lunch</a:t>
            </a:r>
            <a:endParaRPr b="1">
              <a:solidFill>
                <a:srgbClr val="FFFFFF"/>
              </a:solidFill>
            </a:endParaRPr>
          </a:p>
        </p:txBody>
      </p:sp>
      <p:cxnSp>
        <p:nvCxnSpPr>
          <p:cNvPr id="277" name="Google Shape;277;p32"/>
          <p:cNvCxnSpPr>
            <a:stCxn id="272" idx="2"/>
            <a:endCxn id="278" idx="0"/>
          </p:cNvCxnSpPr>
          <p:nvPr/>
        </p:nvCxnSpPr>
        <p:spPr>
          <a:xfrm flipH="1" rot="-5400000">
            <a:off x="5273843" y="1191500"/>
            <a:ext cx="372600" cy="1776300"/>
          </a:xfrm>
          <a:prstGeom prst="bentConnector3">
            <a:avLst>
              <a:gd fmla="val 49913" name="adj1"/>
            </a:avLst>
          </a:prstGeom>
          <a:noFill/>
          <a:ln cap="flat" cmpd="sng" w="9525">
            <a:solidFill>
              <a:srgbClr val="C2C2C2"/>
            </a:solidFill>
            <a:prstDash val="solid"/>
            <a:round/>
            <a:headEnd len="sm" w="sm" type="none"/>
            <a:tailEnd len="sm" w="sm" type="none"/>
          </a:ln>
        </p:spPr>
      </p:cxnSp>
      <p:cxnSp>
        <p:nvCxnSpPr>
          <p:cNvPr id="279" name="Google Shape;279;p32"/>
          <p:cNvCxnSpPr>
            <a:stCxn id="273" idx="0"/>
            <a:endCxn id="272" idx="2"/>
          </p:cNvCxnSpPr>
          <p:nvPr/>
        </p:nvCxnSpPr>
        <p:spPr>
          <a:xfrm rot="-5400000">
            <a:off x="3500547" y="1194501"/>
            <a:ext cx="372600" cy="17703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80" name="Google Shape;280;p32"/>
          <p:cNvCxnSpPr>
            <a:stCxn id="274" idx="0"/>
            <a:endCxn id="273" idx="2"/>
          </p:cNvCxnSpPr>
          <p:nvPr/>
        </p:nvCxnSpPr>
        <p:spPr>
          <a:xfrm rot="-5400000">
            <a:off x="2108100" y="2556803"/>
            <a:ext cx="541800" cy="845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81" name="Google Shape;281;p32"/>
          <p:cNvCxnSpPr>
            <a:stCxn id="275" idx="0"/>
            <a:endCxn id="282" idx="2"/>
          </p:cNvCxnSpPr>
          <p:nvPr/>
        </p:nvCxnSpPr>
        <p:spPr>
          <a:xfrm rot="-5400000">
            <a:off x="5329525" y="2166203"/>
            <a:ext cx="386100" cy="1639500"/>
          </a:xfrm>
          <a:prstGeom prst="bentConnector2">
            <a:avLst/>
          </a:prstGeom>
          <a:noFill/>
          <a:ln cap="flat" cmpd="sng" w="9525">
            <a:solidFill>
              <a:srgbClr val="C2C2C2"/>
            </a:solidFill>
            <a:prstDash val="solid"/>
            <a:round/>
            <a:headEnd len="sm" w="sm" type="none"/>
            <a:tailEnd len="sm" w="sm" type="none"/>
          </a:ln>
        </p:spPr>
      </p:cxnSp>
      <p:cxnSp>
        <p:nvCxnSpPr>
          <p:cNvPr id="283" name="Google Shape;283;p32"/>
          <p:cNvCxnSpPr>
            <a:stCxn id="282" idx="2"/>
            <a:endCxn id="284" idx="0"/>
          </p:cNvCxnSpPr>
          <p:nvPr/>
        </p:nvCxnSpPr>
        <p:spPr>
          <a:xfrm>
            <a:off x="6342143" y="2793053"/>
            <a:ext cx="1651800" cy="381000"/>
          </a:xfrm>
          <a:prstGeom prst="bentConnector2">
            <a:avLst/>
          </a:prstGeom>
          <a:noFill/>
          <a:ln cap="flat" cmpd="sng" w="9525">
            <a:solidFill>
              <a:srgbClr val="C2C2C2"/>
            </a:solidFill>
            <a:prstDash val="solid"/>
            <a:round/>
            <a:headEnd len="sm" w="sm" type="none"/>
            <a:tailEnd len="sm" w="sm" type="none"/>
          </a:ln>
        </p:spPr>
      </p:cxnSp>
      <p:sp>
        <p:nvSpPr>
          <p:cNvPr id="284" name="Google Shape;284;p32"/>
          <p:cNvSpPr/>
          <p:nvPr/>
        </p:nvSpPr>
        <p:spPr>
          <a:xfrm>
            <a:off x="7224893" y="31740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Dinner</a:t>
            </a:r>
            <a:endParaRPr b="1">
              <a:solidFill>
                <a:srgbClr val="FFFFFF"/>
              </a:solidFill>
            </a:endParaRPr>
          </a:p>
        </p:txBody>
      </p:sp>
      <p:cxnSp>
        <p:nvCxnSpPr>
          <p:cNvPr id="285" name="Google Shape;285;p32"/>
          <p:cNvCxnSpPr>
            <a:stCxn id="278" idx="2"/>
            <a:endCxn id="276" idx="0"/>
          </p:cNvCxnSpPr>
          <p:nvPr/>
        </p:nvCxnSpPr>
        <p:spPr>
          <a:xfrm flipH="1" rot="-5400000">
            <a:off x="6113331" y="2943503"/>
            <a:ext cx="470700" cy="600"/>
          </a:xfrm>
          <a:prstGeom prst="bentConnector3">
            <a:avLst>
              <a:gd fmla="val 49984" name="adj1"/>
            </a:avLst>
          </a:prstGeom>
          <a:noFill/>
          <a:ln cap="flat" cmpd="sng" w="9525">
            <a:solidFill>
              <a:srgbClr val="C2C2C2"/>
            </a:solidFill>
            <a:prstDash val="solid"/>
            <a:round/>
            <a:headEnd len="sm" w="sm" type="none"/>
            <a:tailEnd len="sm" w="sm" type="none"/>
          </a:ln>
        </p:spPr>
      </p:cxnSp>
      <p:sp>
        <p:nvSpPr>
          <p:cNvPr id="278" name="Google Shape;278;p32"/>
          <p:cNvSpPr/>
          <p:nvPr/>
        </p:nvSpPr>
        <p:spPr>
          <a:xfrm>
            <a:off x="5579331" y="22659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Short-Acting</a:t>
            </a:r>
            <a:endParaRPr b="1">
              <a:solidFill>
                <a:srgbClr val="FFFFFF"/>
              </a:solidFill>
            </a:endParaRPr>
          </a:p>
        </p:txBody>
      </p:sp>
      <p:sp>
        <p:nvSpPr>
          <p:cNvPr id="286" name="Google Shape;286;p32"/>
          <p:cNvSpPr txBox="1"/>
          <p:nvPr/>
        </p:nvSpPr>
        <p:spPr>
          <a:xfrm>
            <a:off x="6767025" y="696600"/>
            <a:ext cx="19191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patient</a:t>
            </a:r>
            <a:endParaRPr sz="1800">
              <a:solidFill>
                <a:schemeClr val="lt1"/>
              </a:solidFill>
              <a:latin typeface="Lato"/>
              <a:ea typeface="Lato"/>
              <a:cs typeface="Lato"/>
              <a:sym typeface="Lato"/>
            </a:endParaRPr>
          </a:p>
        </p:txBody>
      </p:sp>
      <p:sp>
        <p:nvSpPr>
          <p:cNvPr id="287" name="Google Shape;287;p32"/>
          <p:cNvSpPr txBox="1"/>
          <p:nvPr/>
        </p:nvSpPr>
        <p:spPr>
          <a:xfrm>
            <a:off x="5579325" y="1413925"/>
            <a:ext cx="22179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x .5= 50u</a:t>
            </a:r>
            <a:endParaRPr sz="1800">
              <a:solidFill>
                <a:schemeClr val="lt1"/>
              </a:solidFill>
              <a:latin typeface="Lato"/>
              <a:ea typeface="Lato"/>
              <a:cs typeface="Lato"/>
              <a:sym typeface="Lato"/>
            </a:endParaRPr>
          </a:p>
        </p:txBody>
      </p:sp>
      <p:sp>
        <p:nvSpPr>
          <p:cNvPr id="288" name="Google Shape;288;p32"/>
          <p:cNvSpPr/>
          <p:nvPr/>
        </p:nvSpPr>
        <p:spPr>
          <a:xfrm>
            <a:off x="4312225" y="2852450"/>
            <a:ext cx="781200" cy="8403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9" name="Google Shape;289;p32"/>
          <p:cNvSpPr/>
          <p:nvPr/>
        </p:nvSpPr>
        <p:spPr>
          <a:xfrm>
            <a:off x="5957800" y="3013875"/>
            <a:ext cx="781200" cy="6168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0" name="Google Shape;290;p32"/>
          <p:cNvSpPr/>
          <p:nvPr/>
        </p:nvSpPr>
        <p:spPr>
          <a:xfrm>
            <a:off x="7449400" y="2953850"/>
            <a:ext cx="967200" cy="6375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1" name="Google Shape;291;p32"/>
          <p:cNvSpPr txBox="1"/>
          <p:nvPr/>
        </p:nvSpPr>
        <p:spPr>
          <a:xfrm>
            <a:off x="1213550" y="3015500"/>
            <a:ext cx="967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800">
                <a:solidFill>
                  <a:schemeClr val="dk2"/>
                </a:solidFill>
              </a:rPr>
              <a:t>✔</a:t>
            </a:r>
            <a:endParaRPr sz="4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5" name="Shape 295"/>
        <p:cNvGrpSpPr/>
        <p:nvPr/>
      </p:nvGrpSpPr>
      <p:grpSpPr>
        <a:xfrm>
          <a:off x="0" y="0"/>
          <a:ext cx="0" cy="0"/>
          <a:chOff x="0" y="0"/>
          <a:chExt cx="0" cy="0"/>
        </a:xfrm>
      </p:grpSpPr>
      <p:sp>
        <p:nvSpPr>
          <p:cNvPr id="296" name="Google Shape;296;p3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7" name="Google Shape;297;p33"/>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298" name="Google Shape;298;p33"/>
          <p:cNvSpPr txBox="1"/>
          <p:nvPr/>
        </p:nvSpPr>
        <p:spPr>
          <a:xfrm>
            <a:off x="2857500" y="1634900"/>
            <a:ext cx="27579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764 BG 367 did not take evening insulin today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2" name="Shape 302"/>
        <p:cNvGrpSpPr/>
        <p:nvPr/>
      </p:nvGrpSpPr>
      <p:grpSpPr>
        <a:xfrm>
          <a:off x="0" y="0"/>
          <a:ext cx="0" cy="0"/>
          <a:chOff x="0" y="0"/>
          <a:chExt cx="0" cy="0"/>
        </a:xfrm>
      </p:grpSpPr>
      <p:pic>
        <p:nvPicPr>
          <p:cNvPr id="303" name="Google Shape;303;p34"/>
          <p:cNvPicPr preferRelativeResize="0"/>
          <p:nvPr/>
        </p:nvPicPr>
        <p:blipFill>
          <a:blip r:embed="rId3">
            <a:alphaModFix/>
          </a:blip>
          <a:stretch>
            <a:fillRect/>
          </a:stretch>
        </p:blipFill>
        <p:spPr>
          <a:xfrm>
            <a:off x="108737" y="896050"/>
            <a:ext cx="8926524" cy="3929450"/>
          </a:xfrm>
          <a:prstGeom prst="rect">
            <a:avLst/>
          </a:prstGeom>
          <a:noFill/>
          <a:ln>
            <a:noFill/>
          </a:ln>
        </p:spPr>
      </p:pic>
      <p:sp>
        <p:nvSpPr>
          <p:cNvPr id="304" name="Google Shape;304;p34"/>
          <p:cNvSpPr txBox="1"/>
          <p:nvPr/>
        </p:nvSpPr>
        <p:spPr>
          <a:xfrm>
            <a:off x="3785975" y="267550"/>
            <a:ext cx="22185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Insulin</a:t>
            </a:r>
            <a:endParaRPr b="1" sz="2200">
              <a:solidFill>
                <a:schemeClr val="lt1"/>
              </a:solidFill>
              <a:latin typeface="Lato"/>
              <a:ea typeface="Lato"/>
              <a:cs typeface="Lato"/>
              <a:sym typeface="Lato"/>
            </a:endParaRPr>
          </a:p>
        </p:txBody>
      </p:sp>
      <p:sp>
        <p:nvSpPr>
          <p:cNvPr id="305" name="Google Shape;305;p34"/>
          <p:cNvSpPr txBox="1"/>
          <p:nvPr/>
        </p:nvSpPr>
        <p:spPr>
          <a:xfrm>
            <a:off x="170575" y="3440375"/>
            <a:ext cx="8643600" cy="512100"/>
          </a:xfrm>
          <a:prstGeom prst="rect">
            <a:avLst/>
          </a:prstGeom>
          <a:noFill/>
          <a:ln cap="flat" cmpd="sng" w="762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9" name="Shape 309"/>
        <p:cNvGrpSpPr/>
        <p:nvPr/>
      </p:nvGrpSpPr>
      <p:grpSpPr>
        <a:xfrm>
          <a:off x="0" y="0"/>
          <a:ext cx="0" cy="0"/>
          <a:chOff x="0" y="0"/>
          <a:chExt cx="0" cy="0"/>
        </a:xfrm>
      </p:grpSpPr>
      <p:sp>
        <p:nvSpPr>
          <p:cNvPr id="310" name="Google Shape;310;p3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1" name="Google Shape;311;p35"/>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312" name="Google Shape;312;p35"/>
          <p:cNvSpPr txBox="1"/>
          <p:nvPr/>
        </p:nvSpPr>
        <p:spPr>
          <a:xfrm>
            <a:off x="2772200" y="1634850"/>
            <a:ext cx="30000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 HELP A RAPID RESPONSE UPGRADE ICU ROOM 764 PLEASE ADVISE OMG</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6" name="Shape 316"/>
        <p:cNvGrpSpPr/>
        <p:nvPr/>
      </p:nvGrpSpPr>
      <p:grpSpPr>
        <a:xfrm>
          <a:off x="0" y="0"/>
          <a:ext cx="0" cy="0"/>
          <a:chOff x="0" y="0"/>
          <a:chExt cx="0" cy="0"/>
        </a:xfrm>
      </p:grpSpPr>
      <p:sp>
        <p:nvSpPr>
          <p:cNvPr id="317" name="Google Shape;317;p3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8" name="Google Shape;318;p36"/>
          <p:cNvPicPr preferRelativeResize="0"/>
          <p:nvPr/>
        </p:nvPicPr>
        <p:blipFill>
          <a:blip r:embed="rId3">
            <a:alphaModFix/>
          </a:blip>
          <a:stretch>
            <a:fillRect/>
          </a:stretch>
        </p:blipFill>
        <p:spPr>
          <a:xfrm>
            <a:off x="2744100" y="914962"/>
            <a:ext cx="3313574" cy="3313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2" name="Shape 322"/>
        <p:cNvGrpSpPr/>
        <p:nvPr/>
      </p:nvGrpSpPr>
      <p:grpSpPr>
        <a:xfrm>
          <a:off x="0" y="0"/>
          <a:ext cx="0" cy="0"/>
          <a:chOff x="0" y="0"/>
          <a:chExt cx="0" cy="0"/>
        </a:xfrm>
      </p:grpSpPr>
      <p:sp>
        <p:nvSpPr>
          <p:cNvPr id="323" name="Google Shape;323;p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4" name="Google Shape;324;p37"/>
          <p:cNvPicPr preferRelativeResize="0"/>
          <p:nvPr/>
        </p:nvPicPr>
        <p:blipFill>
          <a:blip r:embed="rId3">
            <a:alphaModFix/>
          </a:blip>
          <a:stretch>
            <a:fillRect/>
          </a:stretch>
        </p:blipFill>
        <p:spPr>
          <a:xfrm>
            <a:off x="2942772" y="1001750"/>
            <a:ext cx="2920925" cy="314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8" name="Shape 328"/>
        <p:cNvGrpSpPr/>
        <p:nvPr/>
      </p:nvGrpSpPr>
      <p:grpSpPr>
        <a:xfrm>
          <a:off x="0" y="0"/>
          <a:ext cx="0" cy="0"/>
          <a:chOff x="0" y="0"/>
          <a:chExt cx="0" cy="0"/>
        </a:xfrm>
      </p:grpSpPr>
      <p:pic>
        <p:nvPicPr>
          <p:cNvPr id="329" name="Google Shape;329;p38"/>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330" name="Google Shape;330;p38"/>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331" name="Google Shape;331;p38"/>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Medication List</a:t>
            </a:r>
            <a:endParaRPr b="1" sz="3000">
              <a:solidFill>
                <a:schemeClr val="lt2"/>
              </a:solidFill>
              <a:latin typeface="Raleway"/>
              <a:ea typeface="Raleway"/>
              <a:cs typeface="Raleway"/>
              <a:sym typeface="Raleway"/>
            </a:endParaRPr>
          </a:p>
        </p:txBody>
      </p:sp>
      <p:sp>
        <p:nvSpPr>
          <p:cNvPr id="332" name="Google Shape;332;p38"/>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10u Lantus and 3u lispro TID</a:t>
            </a:r>
            <a:endParaRPr sz="14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Amlodipine 5mg daily</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Glipizide 5mg daily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Sertraline 25mg daily</a:t>
            </a:r>
            <a:endParaRPr b="1" sz="1400">
              <a:solidFill>
                <a:schemeClr val="dk1"/>
              </a:solidFill>
              <a:latin typeface="Raleway"/>
              <a:ea typeface="Raleway"/>
              <a:cs typeface="Raleway"/>
              <a:sym typeface="Raleway"/>
            </a:endParaRPr>
          </a:p>
          <a:p>
            <a:pPr indent="0" lvl="0" marL="457200" rtl="0" algn="l">
              <a:spcBef>
                <a:spcPts val="1000"/>
              </a:spcBef>
              <a:spcAft>
                <a:spcPts val="1000"/>
              </a:spcAft>
              <a:buNone/>
            </a:pPr>
            <a:r>
              <a:t/>
            </a:r>
            <a:endParaRPr b="1" sz="1400">
              <a:solidFill>
                <a:schemeClr val="dk1"/>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pic>
        <p:nvPicPr>
          <p:cNvPr id="337" name="Google Shape;337;p3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338" name="Google Shape;338;p39"/>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339" name="Google Shape;339;p39"/>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Medication List</a:t>
            </a:r>
            <a:endParaRPr b="1" sz="3000">
              <a:solidFill>
                <a:schemeClr val="lt2"/>
              </a:solidFill>
              <a:latin typeface="Raleway"/>
              <a:ea typeface="Raleway"/>
              <a:cs typeface="Raleway"/>
              <a:sym typeface="Raleway"/>
            </a:endParaRPr>
          </a:p>
        </p:txBody>
      </p:sp>
      <p:sp>
        <p:nvSpPr>
          <p:cNvPr id="340" name="Google Shape;340;p39"/>
          <p:cNvSpPr txBox="1"/>
          <p:nvPr>
            <p:ph idx="4294967295" type="body"/>
          </p:nvPr>
        </p:nvSpPr>
        <p:spPr>
          <a:xfrm>
            <a:off x="2855550" y="13774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10u Lantus and 3u lispro TID</a:t>
            </a:r>
            <a:endParaRPr sz="14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Amlodipine 5mg daily</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Glipizide 5mg daily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Sertraline 25mg daily</a:t>
            </a:r>
            <a:endParaRPr b="1" sz="1400">
              <a:solidFill>
                <a:schemeClr val="dk1"/>
              </a:solidFill>
              <a:latin typeface="Raleway"/>
              <a:ea typeface="Raleway"/>
              <a:cs typeface="Raleway"/>
              <a:sym typeface="Raleway"/>
            </a:endParaRPr>
          </a:p>
          <a:p>
            <a:pPr indent="0" lvl="0" marL="457200" rtl="0" algn="l">
              <a:spcBef>
                <a:spcPts val="1000"/>
              </a:spcBef>
              <a:spcAft>
                <a:spcPts val="1000"/>
              </a:spcAft>
              <a:buNone/>
            </a:pPr>
            <a:r>
              <a:t/>
            </a:r>
            <a:endParaRPr b="1" sz="1400">
              <a:solidFill>
                <a:schemeClr val="dk1"/>
              </a:solidFill>
              <a:latin typeface="Raleway"/>
              <a:ea typeface="Raleway"/>
              <a:cs typeface="Raleway"/>
              <a:sym typeface="Raleway"/>
            </a:endParaRPr>
          </a:p>
        </p:txBody>
      </p:sp>
      <p:sp>
        <p:nvSpPr>
          <p:cNvPr id="341" name="Google Shape;341;p39"/>
          <p:cNvSpPr/>
          <p:nvPr/>
        </p:nvSpPr>
        <p:spPr>
          <a:xfrm>
            <a:off x="3568325" y="2573175"/>
            <a:ext cx="1003800" cy="426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Lines/Tubes/Drains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1"/>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352" name="Google Shape;352;p41"/>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17500" lvl="0" marL="457200" rtl="0" algn="l">
              <a:spcBef>
                <a:spcPts val="0"/>
              </a:spcBef>
              <a:spcAft>
                <a:spcPts val="0"/>
              </a:spcAft>
              <a:buSzPts val="1400"/>
              <a:buChar char="●"/>
            </a:pPr>
            <a:r>
              <a:rPr lang="en"/>
              <a:t>Central Venous Catheters (CVC)</a:t>
            </a:r>
            <a:endParaRPr/>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353" name="Google Shape;353;p41"/>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5"/>
          <p:cNvSpPr txBox="1"/>
          <p:nvPr/>
        </p:nvSpPr>
        <p:spPr>
          <a:xfrm>
            <a:off x="2588875" y="1578050"/>
            <a:ext cx="4961400" cy="22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chemeClr val="lt1"/>
                </a:solidFill>
                <a:latin typeface="Lato"/>
                <a:ea typeface="Lato"/>
                <a:cs typeface="Lato"/>
                <a:sym typeface="Lato"/>
              </a:rPr>
              <a:t>Insulin</a:t>
            </a:r>
            <a:endParaRPr sz="960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359" name="Google Shape;359;p42"/>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Peripheral IV (pIV)</a:t>
            </a:r>
            <a:endParaRPr b="1" sz="1600"/>
          </a:p>
          <a:p>
            <a:pPr indent="-317500" lvl="0" marL="457200" rtl="0" algn="l">
              <a:spcBef>
                <a:spcPts val="0"/>
              </a:spcBef>
              <a:spcAft>
                <a:spcPts val="0"/>
              </a:spcAft>
              <a:buSzPts val="1400"/>
              <a:buChar char="●"/>
            </a:pPr>
            <a:r>
              <a:rPr lang="en"/>
              <a:t>Central Venous Catheters (CVC)</a:t>
            </a:r>
            <a:endParaRPr/>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360" name="Google Shape;360;p42"/>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1" name="Google Shape;361;p42"/>
          <p:cNvPicPr preferRelativeResize="0"/>
          <p:nvPr/>
        </p:nvPicPr>
        <p:blipFill>
          <a:blip r:embed="rId3">
            <a:alphaModFix/>
          </a:blip>
          <a:stretch>
            <a:fillRect/>
          </a:stretch>
        </p:blipFill>
        <p:spPr>
          <a:xfrm>
            <a:off x="4572000" y="1602685"/>
            <a:ext cx="4150175" cy="28161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3"/>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367" name="Google Shape;367;p43"/>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30200" lvl="0" marL="457200" rtl="0" algn="l">
              <a:spcBef>
                <a:spcPts val="0"/>
              </a:spcBef>
              <a:spcAft>
                <a:spcPts val="0"/>
              </a:spcAft>
              <a:buSzPts val="1600"/>
              <a:buChar char="●"/>
            </a:pPr>
            <a:r>
              <a:rPr b="1" lang="en" sz="1600"/>
              <a:t>Central Venous Catheters (CVC)</a:t>
            </a:r>
            <a:endParaRPr b="1" sz="1600"/>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368" name="Google Shape;368;p43"/>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F</a:t>
            </a:r>
            <a:r>
              <a:rPr b="1" lang="en" sz="1600"/>
              <a:t>or use with vesicants/irritants</a:t>
            </a:r>
            <a:endParaRPr b="1" sz="1600"/>
          </a:p>
          <a:p>
            <a:pPr indent="-330200" lvl="1" marL="914400" rtl="0" algn="l">
              <a:spcBef>
                <a:spcPts val="0"/>
              </a:spcBef>
              <a:spcAft>
                <a:spcPts val="0"/>
              </a:spcAft>
              <a:buSzPts val="1600"/>
              <a:buChar char="○"/>
            </a:pPr>
            <a:r>
              <a:rPr b="1" lang="en" sz="1600"/>
              <a:t>Pressors, hypertonic saline, CaCl, higher dose IV potassium, etc</a:t>
            </a:r>
            <a:endParaRPr b="1" sz="1600"/>
          </a:p>
          <a:p>
            <a:pPr indent="-330200" lvl="0" marL="457200" rtl="0" algn="l">
              <a:spcBef>
                <a:spcPts val="0"/>
              </a:spcBef>
              <a:spcAft>
                <a:spcPts val="0"/>
              </a:spcAft>
              <a:buSzPts val="1600"/>
              <a:buChar char="●"/>
            </a:pPr>
            <a:r>
              <a:rPr b="1" lang="en" sz="1600"/>
              <a:t>Tip in the SVC or superior cavoatrial junction</a:t>
            </a:r>
            <a:endParaRPr b="1" sz="1600"/>
          </a:p>
          <a:p>
            <a:pPr indent="-292100" lvl="1" marL="914400" rtl="0" algn="l">
              <a:spcBef>
                <a:spcPts val="0"/>
              </a:spcBef>
              <a:spcAft>
                <a:spcPts val="0"/>
              </a:spcAft>
              <a:buClr>
                <a:srgbClr val="3D3D3D"/>
              </a:buClr>
              <a:buSzPts val="1000"/>
              <a:buFont typeface="Open Sans"/>
              <a:buChar char="○"/>
            </a:pPr>
            <a:r>
              <a:rPr lang="en" sz="1000">
                <a:solidFill>
                  <a:srgbClr val="3D3D3D"/>
                </a:solidFill>
                <a:highlight>
                  <a:srgbClr val="FFFFFF"/>
                </a:highlight>
                <a:latin typeface="Open Sans"/>
                <a:ea typeface="Open Sans"/>
                <a:cs typeface="Open Sans"/>
                <a:sym typeface="Open Sans"/>
              </a:rPr>
              <a:t>i.e. from the level of 1</a:t>
            </a:r>
            <a:r>
              <a:rPr lang="en" sz="750">
                <a:solidFill>
                  <a:srgbClr val="3D3D3D"/>
                </a:solidFill>
                <a:highlight>
                  <a:srgbClr val="FFFFFF"/>
                </a:highlight>
                <a:latin typeface="Open Sans"/>
                <a:ea typeface="Open Sans"/>
                <a:cs typeface="Open Sans"/>
                <a:sym typeface="Open Sans"/>
              </a:rPr>
              <a:t>st</a:t>
            </a:r>
            <a:r>
              <a:rPr lang="en" sz="1000">
                <a:solidFill>
                  <a:srgbClr val="3D3D3D"/>
                </a:solidFill>
                <a:highlight>
                  <a:srgbClr val="FFFFFF"/>
                </a:highlight>
                <a:latin typeface="Open Sans"/>
                <a:ea typeface="Open Sans"/>
                <a:cs typeface="Open Sans"/>
                <a:sym typeface="Open Sans"/>
              </a:rPr>
              <a:t> anterior intercostal space above the carina to just above the right atrium</a:t>
            </a:r>
            <a:endParaRPr b="1"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374" name="Google Shape;374;p44"/>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30200" lvl="0" marL="457200" rtl="0" algn="l">
              <a:spcBef>
                <a:spcPts val="0"/>
              </a:spcBef>
              <a:spcAft>
                <a:spcPts val="0"/>
              </a:spcAft>
              <a:buSzPts val="1600"/>
              <a:buChar char="●"/>
            </a:pPr>
            <a:r>
              <a:rPr b="1" lang="en" sz="1600"/>
              <a:t>Central Venous Catheters (CVC)</a:t>
            </a:r>
            <a:endParaRPr b="1" sz="1600"/>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375" name="Google Shape;375;p44"/>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For use with vesicants/irritants</a:t>
            </a:r>
            <a:endParaRPr b="1" sz="1600"/>
          </a:p>
          <a:p>
            <a:pPr indent="-330200" lvl="1" marL="914400" rtl="0" algn="l">
              <a:spcBef>
                <a:spcPts val="0"/>
              </a:spcBef>
              <a:spcAft>
                <a:spcPts val="0"/>
              </a:spcAft>
              <a:buSzPts val="1600"/>
              <a:buChar char="○"/>
            </a:pPr>
            <a:r>
              <a:rPr b="1" lang="en" sz="1600"/>
              <a:t>Pressors, hypertonic saline, CaCl, higher dose IV potassium, etc</a:t>
            </a:r>
            <a:endParaRPr b="1" sz="1600"/>
          </a:p>
          <a:p>
            <a:pPr indent="-330200" lvl="0" marL="457200" rtl="0" algn="l">
              <a:spcBef>
                <a:spcPts val="0"/>
              </a:spcBef>
              <a:spcAft>
                <a:spcPts val="0"/>
              </a:spcAft>
              <a:buSzPts val="1600"/>
              <a:buChar char="●"/>
            </a:pPr>
            <a:r>
              <a:rPr b="1" lang="en" sz="1600"/>
              <a:t>Tip in the SVC or superior cavoatrial junction</a:t>
            </a:r>
            <a:endParaRPr b="1" sz="1600"/>
          </a:p>
          <a:p>
            <a:pPr indent="-292100" lvl="1" marL="914400" rtl="0" algn="l">
              <a:spcBef>
                <a:spcPts val="0"/>
              </a:spcBef>
              <a:spcAft>
                <a:spcPts val="0"/>
              </a:spcAft>
              <a:buClr>
                <a:srgbClr val="3D3D3D"/>
              </a:buClr>
              <a:buSzPts val="1000"/>
              <a:buFont typeface="Open Sans"/>
              <a:buChar char="○"/>
            </a:pPr>
            <a:r>
              <a:rPr lang="en" sz="1000">
                <a:solidFill>
                  <a:srgbClr val="3D3D3D"/>
                </a:solidFill>
                <a:highlight>
                  <a:srgbClr val="FFFFFF"/>
                </a:highlight>
                <a:latin typeface="Open Sans"/>
                <a:ea typeface="Open Sans"/>
                <a:cs typeface="Open Sans"/>
                <a:sym typeface="Open Sans"/>
              </a:rPr>
              <a:t>i.e. from the level of 1</a:t>
            </a:r>
            <a:r>
              <a:rPr lang="en" sz="750">
                <a:solidFill>
                  <a:srgbClr val="3D3D3D"/>
                </a:solidFill>
                <a:highlight>
                  <a:srgbClr val="FFFFFF"/>
                </a:highlight>
                <a:latin typeface="Open Sans"/>
                <a:ea typeface="Open Sans"/>
                <a:cs typeface="Open Sans"/>
                <a:sym typeface="Open Sans"/>
              </a:rPr>
              <a:t>st</a:t>
            </a:r>
            <a:r>
              <a:rPr lang="en" sz="1000">
                <a:solidFill>
                  <a:srgbClr val="3D3D3D"/>
                </a:solidFill>
                <a:highlight>
                  <a:srgbClr val="FFFFFF"/>
                </a:highlight>
                <a:latin typeface="Open Sans"/>
                <a:ea typeface="Open Sans"/>
                <a:cs typeface="Open Sans"/>
                <a:sym typeface="Open Sans"/>
              </a:rPr>
              <a:t> anterior intercostal space above the carina to just above the right atrium</a:t>
            </a:r>
            <a:endParaRPr b="1" sz="1600"/>
          </a:p>
        </p:txBody>
      </p:sp>
      <p:pic>
        <p:nvPicPr>
          <p:cNvPr id="376" name="Google Shape;376;p44"/>
          <p:cNvPicPr preferRelativeResize="0"/>
          <p:nvPr/>
        </p:nvPicPr>
        <p:blipFill>
          <a:blip r:embed="rId3">
            <a:alphaModFix/>
          </a:blip>
          <a:stretch>
            <a:fillRect/>
          </a:stretch>
        </p:blipFill>
        <p:spPr>
          <a:xfrm>
            <a:off x="0" y="0"/>
            <a:ext cx="5143500" cy="5143500"/>
          </a:xfrm>
          <a:prstGeom prst="rect">
            <a:avLst/>
          </a:prstGeom>
          <a:noFill/>
          <a:ln>
            <a:noFill/>
          </a:ln>
        </p:spPr>
      </p:pic>
      <p:cxnSp>
        <p:nvCxnSpPr>
          <p:cNvPr id="377" name="Google Shape;377;p44"/>
          <p:cNvCxnSpPr/>
          <p:nvPr/>
        </p:nvCxnSpPr>
        <p:spPr>
          <a:xfrm rot="10800000">
            <a:off x="2624275" y="1643325"/>
            <a:ext cx="236100" cy="437700"/>
          </a:xfrm>
          <a:prstGeom prst="straightConnector1">
            <a:avLst/>
          </a:prstGeom>
          <a:noFill/>
          <a:ln cap="flat" cmpd="sng" w="9525">
            <a:solidFill>
              <a:schemeClr val="dk1"/>
            </a:solidFill>
            <a:prstDash val="solid"/>
            <a:round/>
            <a:headEnd len="med" w="med" type="none"/>
            <a:tailEnd len="med" w="med" type="triangle"/>
          </a:ln>
        </p:spPr>
      </p:cxnSp>
      <p:cxnSp>
        <p:nvCxnSpPr>
          <p:cNvPr id="378" name="Google Shape;378;p44"/>
          <p:cNvCxnSpPr/>
          <p:nvPr/>
        </p:nvCxnSpPr>
        <p:spPr>
          <a:xfrm>
            <a:off x="2231700" y="1403263"/>
            <a:ext cx="680100" cy="7500"/>
          </a:xfrm>
          <a:prstGeom prst="straightConnector1">
            <a:avLst/>
          </a:prstGeom>
          <a:noFill/>
          <a:ln cap="flat" cmpd="sng" w="9525">
            <a:solidFill>
              <a:schemeClr val="dk1"/>
            </a:solidFill>
            <a:prstDash val="solid"/>
            <a:round/>
            <a:headEnd len="med" w="med" type="none"/>
            <a:tailEnd len="med" w="med" type="none"/>
          </a:ln>
        </p:spPr>
      </p:cxnSp>
      <p:sp>
        <p:nvSpPr>
          <p:cNvPr id="379" name="Google Shape;379;p44"/>
          <p:cNvSpPr txBox="1"/>
          <p:nvPr/>
        </p:nvSpPr>
        <p:spPr>
          <a:xfrm>
            <a:off x="2781950" y="1971025"/>
            <a:ext cx="203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Carina</a:t>
            </a:r>
            <a:endParaRPr sz="1800">
              <a:solidFill>
                <a:schemeClr val="dk1"/>
              </a:solidFill>
              <a:latin typeface="Lato"/>
              <a:ea typeface="Lato"/>
              <a:cs typeface="Lato"/>
              <a:sym typeface="Lato"/>
            </a:endParaRPr>
          </a:p>
        </p:txBody>
      </p:sp>
      <p:sp>
        <p:nvSpPr>
          <p:cNvPr id="380" name="Google Shape;380;p44"/>
          <p:cNvSpPr/>
          <p:nvPr/>
        </p:nvSpPr>
        <p:spPr>
          <a:xfrm>
            <a:off x="2135127" y="2701600"/>
            <a:ext cx="128575" cy="922625"/>
          </a:xfrm>
          <a:custGeom>
            <a:rect b="b" l="l" r="r" t="t"/>
            <a:pathLst>
              <a:path extrusionOk="0" h="36905" w="5143">
                <a:moveTo>
                  <a:pt x="5144" y="0"/>
                </a:moveTo>
                <a:cubicBezTo>
                  <a:pt x="4414" y="2456"/>
                  <a:pt x="1583" y="10001"/>
                  <a:pt x="764" y="14736"/>
                </a:cubicBezTo>
                <a:cubicBezTo>
                  <a:pt x="-54" y="19471"/>
                  <a:pt x="-165" y="24714"/>
                  <a:pt x="233" y="28409"/>
                </a:cubicBezTo>
                <a:cubicBezTo>
                  <a:pt x="631" y="32104"/>
                  <a:pt x="2666" y="35489"/>
                  <a:pt x="3153" y="36905"/>
                </a:cubicBezTo>
              </a:path>
            </a:pathLst>
          </a:custGeom>
          <a:noFill/>
          <a:ln cap="flat" cmpd="sng" w="9525">
            <a:solidFill>
              <a:schemeClr val="dk1"/>
            </a:solidFill>
            <a:prstDash val="solid"/>
            <a:round/>
            <a:headEnd len="med" w="med" type="none"/>
            <a:tailEnd len="med" w="med" type="none"/>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5"/>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45"/>
          <p:cNvPicPr preferRelativeResize="0"/>
          <p:nvPr/>
        </p:nvPicPr>
        <p:blipFill>
          <a:blip r:embed="rId3">
            <a:alphaModFix/>
          </a:blip>
          <a:stretch>
            <a:fillRect/>
          </a:stretch>
        </p:blipFill>
        <p:spPr>
          <a:xfrm>
            <a:off x="340150" y="526022"/>
            <a:ext cx="3375549" cy="3263575"/>
          </a:xfrm>
          <a:prstGeom prst="rect">
            <a:avLst/>
          </a:prstGeom>
          <a:noFill/>
          <a:ln>
            <a:noFill/>
          </a:ln>
        </p:spPr>
      </p:pic>
      <p:sp>
        <p:nvSpPr>
          <p:cNvPr id="387" name="Google Shape;387;p45"/>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Is the line in the right position?</a:t>
            </a:r>
            <a:endParaRPr/>
          </a:p>
        </p:txBody>
      </p:sp>
      <p:pic>
        <p:nvPicPr>
          <p:cNvPr id="388" name="Google Shape;388;p45"/>
          <p:cNvPicPr preferRelativeResize="0"/>
          <p:nvPr/>
        </p:nvPicPr>
        <p:blipFill>
          <a:blip r:embed="rId4">
            <a:alphaModFix/>
          </a:blip>
          <a:stretch>
            <a:fillRect/>
          </a:stretch>
        </p:blipFill>
        <p:spPr>
          <a:xfrm>
            <a:off x="4802699" y="0"/>
            <a:ext cx="4341303" cy="5143501"/>
          </a:xfrm>
          <a:prstGeom prst="rect">
            <a:avLst/>
          </a:prstGeom>
          <a:noFill/>
          <a:ln>
            <a:noFill/>
          </a:ln>
        </p:spPr>
      </p:pic>
      <p:sp>
        <p:nvSpPr>
          <p:cNvPr id="389" name="Google Shape;389;p45"/>
          <p:cNvSpPr txBox="1"/>
          <p:nvPr>
            <p:ph idx="1" type="body"/>
          </p:nvPr>
        </p:nvSpPr>
        <p:spPr>
          <a:xfrm>
            <a:off x="551350" y="3829100"/>
            <a:ext cx="3407700" cy="54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Is this placed correctly? x911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6"/>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395" name="Google Shape;395;p46"/>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30200" lvl="0" marL="457200" rtl="0" algn="l">
              <a:spcBef>
                <a:spcPts val="0"/>
              </a:spcBef>
              <a:spcAft>
                <a:spcPts val="0"/>
              </a:spcAft>
              <a:buSzPts val="1600"/>
              <a:buChar char="●"/>
            </a:pPr>
            <a:r>
              <a:rPr b="1" lang="en" sz="1600"/>
              <a:t>Central Venous Catheters (CVC)</a:t>
            </a:r>
            <a:endParaRPr b="1" sz="1600"/>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396" name="Google Shape;396;p46"/>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7" name="Google Shape;397;p46"/>
          <p:cNvPicPr preferRelativeResize="0"/>
          <p:nvPr/>
        </p:nvPicPr>
        <p:blipFill>
          <a:blip r:embed="rId3">
            <a:alphaModFix/>
          </a:blip>
          <a:stretch>
            <a:fillRect/>
          </a:stretch>
        </p:blipFill>
        <p:spPr>
          <a:xfrm>
            <a:off x="4802699" y="0"/>
            <a:ext cx="4341303" cy="5143501"/>
          </a:xfrm>
          <a:prstGeom prst="rect">
            <a:avLst/>
          </a:prstGeom>
          <a:noFill/>
          <a:ln>
            <a:noFill/>
          </a:ln>
        </p:spPr>
      </p:pic>
      <p:cxnSp>
        <p:nvCxnSpPr>
          <p:cNvPr id="398" name="Google Shape;398;p46"/>
          <p:cNvCxnSpPr/>
          <p:nvPr/>
        </p:nvCxnSpPr>
        <p:spPr>
          <a:xfrm rot="10800000">
            <a:off x="6901775" y="2116050"/>
            <a:ext cx="236100" cy="437700"/>
          </a:xfrm>
          <a:prstGeom prst="straightConnector1">
            <a:avLst/>
          </a:prstGeom>
          <a:noFill/>
          <a:ln cap="flat" cmpd="sng" w="9525">
            <a:solidFill>
              <a:schemeClr val="dk1"/>
            </a:solidFill>
            <a:prstDash val="solid"/>
            <a:round/>
            <a:headEnd len="med" w="med" type="none"/>
            <a:tailEnd len="med" w="med" type="triangle"/>
          </a:ln>
        </p:spPr>
      </p:cxnSp>
      <p:cxnSp>
        <p:nvCxnSpPr>
          <p:cNvPr id="399" name="Google Shape;399;p46"/>
          <p:cNvCxnSpPr/>
          <p:nvPr/>
        </p:nvCxnSpPr>
        <p:spPr>
          <a:xfrm>
            <a:off x="6598850" y="1886175"/>
            <a:ext cx="680100" cy="7500"/>
          </a:xfrm>
          <a:prstGeom prst="straightConnector1">
            <a:avLst/>
          </a:prstGeom>
          <a:noFill/>
          <a:ln cap="flat" cmpd="sng" w="9525">
            <a:solidFill>
              <a:schemeClr val="dk1"/>
            </a:solidFill>
            <a:prstDash val="solid"/>
            <a:round/>
            <a:headEnd len="med" w="med" type="none"/>
            <a:tailEnd len="med" w="med" type="none"/>
          </a:ln>
        </p:spPr>
      </p:cxnSp>
      <p:sp>
        <p:nvSpPr>
          <p:cNvPr id="400" name="Google Shape;400;p46"/>
          <p:cNvSpPr/>
          <p:nvPr/>
        </p:nvSpPr>
        <p:spPr>
          <a:xfrm>
            <a:off x="5960157" y="2467175"/>
            <a:ext cx="527875" cy="1082175"/>
          </a:xfrm>
          <a:custGeom>
            <a:rect b="b" l="l" r="r" t="t"/>
            <a:pathLst>
              <a:path extrusionOk="0" h="43287" w="21115">
                <a:moveTo>
                  <a:pt x="21116" y="0"/>
                </a:moveTo>
                <a:cubicBezTo>
                  <a:pt x="18836" y="1357"/>
                  <a:pt x="10898" y="3925"/>
                  <a:pt x="7434" y="8139"/>
                </a:cubicBezTo>
                <a:cubicBezTo>
                  <a:pt x="3970" y="12353"/>
                  <a:pt x="1344" y="19742"/>
                  <a:pt x="334" y="25284"/>
                </a:cubicBezTo>
                <a:cubicBezTo>
                  <a:pt x="-676" y="30826"/>
                  <a:pt x="1056" y="38417"/>
                  <a:pt x="1373" y="41390"/>
                </a:cubicBezTo>
                <a:cubicBezTo>
                  <a:pt x="1691" y="44363"/>
                  <a:pt x="2095" y="42833"/>
                  <a:pt x="2239" y="43122"/>
                </a:cubicBezTo>
              </a:path>
            </a:pathLst>
          </a:custGeom>
          <a:noFill/>
          <a:ln cap="flat" cmpd="sng" w="9525">
            <a:solidFill>
              <a:schemeClr val="dk1"/>
            </a:solidFill>
            <a:prstDash val="solid"/>
            <a:round/>
            <a:headEnd len="med" w="med" type="none"/>
            <a:tailEnd len="med" w="med" type="none"/>
          </a:ln>
        </p:spPr>
      </p:sp>
      <p:sp>
        <p:nvSpPr>
          <p:cNvPr id="401" name="Google Shape;401;p46"/>
          <p:cNvSpPr txBox="1"/>
          <p:nvPr/>
        </p:nvSpPr>
        <p:spPr>
          <a:xfrm>
            <a:off x="7033550" y="2401800"/>
            <a:ext cx="203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Carina</a:t>
            </a:r>
            <a:endParaRPr sz="1800">
              <a:solidFill>
                <a:schemeClr val="dk1"/>
              </a:solidFill>
              <a:latin typeface="Lato"/>
              <a:ea typeface="Lato"/>
              <a:cs typeface="Lato"/>
              <a:sym typeface="Lato"/>
            </a:endParaRPr>
          </a:p>
        </p:txBody>
      </p:sp>
      <p:cxnSp>
        <p:nvCxnSpPr>
          <p:cNvPr id="402" name="Google Shape;402;p46"/>
          <p:cNvCxnSpPr/>
          <p:nvPr/>
        </p:nvCxnSpPr>
        <p:spPr>
          <a:xfrm rot="10800000">
            <a:off x="6674625" y="2757275"/>
            <a:ext cx="662400" cy="502200"/>
          </a:xfrm>
          <a:prstGeom prst="straightConnector1">
            <a:avLst/>
          </a:prstGeom>
          <a:noFill/>
          <a:ln cap="flat" cmpd="sng" w="9525">
            <a:solidFill>
              <a:schemeClr val="dk1"/>
            </a:solidFill>
            <a:prstDash val="solid"/>
            <a:round/>
            <a:headEnd len="med" w="med" type="none"/>
            <a:tailEnd len="med" w="med" type="triangle"/>
          </a:ln>
        </p:spPr>
      </p:cxnSp>
      <p:sp>
        <p:nvSpPr>
          <p:cNvPr id="403" name="Google Shape;403;p46"/>
          <p:cNvSpPr txBox="1"/>
          <p:nvPr/>
        </p:nvSpPr>
        <p:spPr>
          <a:xfrm>
            <a:off x="7254775" y="3073300"/>
            <a:ext cx="189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Tip of the CVC</a:t>
            </a:r>
            <a:endParaRPr sz="1800">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7"/>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409" name="Google Shape;409;p47"/>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17500" lvl="0" marL="457200" rtl="0" algn="l">
              <a:spcBef>
                <a:spcPts val="0"/>
              </a:spcBef>
              <a:spcAft>
                <a:spcPts val="0"/>
              </a:spcAft>
              <a:buSzPts val="1400"/>
              <a:buChar char="●"/>
            </a:pPr>
            <a:r>
              <a:rPr lang="en"/>
              <a:t>Central Venous Catheters (CVC)</a:t>
            </a:r>
            <a:endParaRPr/>
          </a:p>
          <a:p>
            <a:pPr indent="-330200" lvl="0" marL="457200" rtl="0" algn="l">
              <a:spcBef>
                <a:spcPts val="0"/>
              </a:spcBef>
              <a:spcAft>
                <a:spcPts val="0"/>
              </a:spcAft>
              <a:buSzPts val="1600"/>
              <a:buChar char="●"/>
            </a:pPr>
            <a:r>
              <a:rPr b="1" lang="en" sz="1600"/>
              <a:t>PICC</a:t>
            </a:r>
            <a:endParaRPr b="1" sz="1600"/>
          </a:p>
          <a:p>
            <a:pPr indent="-330200" lvl="0" marL="457200" rtl="0" algn="l">
              <a:spcBef>
                <a:spcPts val="0"/>
              </a:spcBef>
              <a:spcAft>
                <a:spcPts val="0"/>
              </a:spcAft>
              <a:buSzPts val="1600"/>
              <a:buChar char="●"/>
            </a:pPr>
            <a:r>
              <a:rPr b="1" lang="en" sz="1600"/>
              <a:t>Midline</a:t>
            </a:r>
            <a:endParaRPr b="1" sz="1600"/>
          </a:p>
          <a:p>
            <a:pPr indent="-317500" lvl="0" marL="457200" rtl="0" algn="l">
              <a:spcBef>
                <a:spcPts val="0"/>
              </a:spcBef>
              <a:spcAft>
                <a:spcPts val="0"/>
              </a:spcAft>
              <a:buSzPts val="1400"/>
              <a:buChar char="●"/>
            </a:pPr>
            <a:r>
              <a:rPr lang="en"/>
              <a:t>Port-a-Cath</a:t>
            </a:r>
            <a:endParaRPr/>
          </a:p>
          <a:p>
            <a:pPr indent="-317500" lvl="0" marL="457200" rtl="0" algn="l">
              <a:spcBef>
                <a:spcPts val="0"/>
              </a:spcBef>
              <a:spcAft>
                <a:spcPts val="0"/>
              </a:spcAft>
              <a:buSzPts val="1400"/>
              <a:buChar char="●"/>
            </a:pPr>
            <a:r>
              <a:rPr lang="en"/>
              <a:t>Hemodialysis catheter</a:t>
            </a:r>
            <a:endParaRPr/>
          </a:p>
        </p:txBody>
      </p:sp>
      <p:sp>
        <p:nvSpPr>
          <p:cNvPr id="410" name="Google Shape;410;p47"/>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Consider PICC</a:t>
            </a:r>
            <a:endParaRPr/>
          </a:p>
          <a:p>
            <a:pPr indent="-304800" lvl="1" marL="914400" rtl="0" algn="l">
              <a:spcBef>
                <a:spcPts val="0"/>
              </a:spcBef>
              <a:spcAft>
                <a:spcPts val="0"/>
              </a:spcAft>
              <a:buSzPts val="1200"/>
              <a:buChar char="○"/>
            </a:pPr>
            <a:r>
              <a:rPr lang="en"/>
              <a:t>Long term infusions</a:t>
            </a:r>
            <a:endParaRPr/>
          </a:p>
          <a:p>
            <a:pPr indent="-317500" lvl="0" marL="457200" rtl="0" algn="l">
              <a:spcBef>
                <a:spcPts val="0"/>
              </a:spcBef>
              <a:spcAft>
                <a:spcPts val="0"/>
              </a:spcAft>
              <a:buSzPts val="1400"/>
              <a:buChar char="●"/>
            </a:pPr>
            <a:r>
              <a:rPr lang="en"/>
              <a:t>Consider midline</a:t>
            </a:r>
            <a:endParaRPr/>
          </a:p>
          <a:p>
            <a:pPr indent="-304800" lvl="1" marL="914400" rtl="0" algn="l">
              <a:spcBef>
                <a:spcPts val="0"/>
              </a:spcBef>
              <a:spcAft>
                <a:spcPts val="0"/>
              </a:spcAft>
              <a:buSzPts val="1200"/>
              <a:buChar char="○"/>
            </a:pPr>
            <a:r>
              <a:rPr lang="en"/>
              <a:t>Inadequate pIV access/failures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8"/>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416" name="Google Shape;416;p48"/>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17500" lvl="0" marL="457200" rtl="0" algn="l">
              <a:spcBef>
                <a:spcPts val="0"/>
              </a:spcBef>
              <a:spcAft>
                <a:spcPts val="0"/>
              </a:spcAft>
              <a:buSzPts val="1400"/>
              <a:buChar char="●"/>
            </a:pPr>
            <a:r>
              <a:rPr lang="en"/>
              <a:t>Central Venous Catheters (CVC)</a:t>
            </a:r>
            <a:endParaRPr/>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30200" lvl="0" marL="457200" rtl="0" algn="l">
              <a:spcBef>
                <a:spcPts val="0"/>
              </a:spcBef>
              <a:spcAft>
                <a:spcPts val="0"/>
              </a:spcAft>
              <a:buSzPts val="1600"/>
              <a:buChar char="●"/>
            </a:pPr>
            <a:r>
              <a:rPr b="1" lang="en" sz="1600"/>
              <a:t>Port-a-Cath</a:t>
            </a:r>
            <a:endParaRPr b="1" sz="1600"/>
          </a:p>
          <a:p>
            <a:pPr indent="-317500" lvl="0" marL="457200" rtl="0" algn="l">
              <a:spcBef>
                <a:spcPts val="0"/>
              </a:spcBef>
              <a:spcAft>
                <a:spcPts val="0"/>
              </a:spcAft>
              <a:buSzPts val="1400"/>
              <a:buChar char="●"/>
            </a:pPr>
            <a:r>
              <a:rPr lang="en"/>
              <a:t>Hemodialysis catheter</a:t>
            </a:r>
            <a:endParaRPr/>
          </a:p>
        </p:txBody>
      </p:sp>
      <p:sp>
        <p:nvSpPr>
          <p:cNvPr id="417" name="Google Shape;417;p48"/>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18" name="Google Shape;418;p48"/>
          <p:cNvPicPr preferRelativeResize="0"/>
          <p:nvPr/>
        </p:nvPicPr>
        <p:blipFill>
          <a:blip r:embed="rId3">
            <a:alphaModFix/>
          </a:blip>
          <a:stretch>
            <a:fillRect/>
          </a:stretch>
        </p:blipFill>
        <p:spPr>
          <a:xfrm>
            <a:off x="4875476" y="744680"/>
            <a:ext cx="3407701" cy="374179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9"/>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424" name="Google Shape;424;p49"/>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17500" lvl="0" marL="457200" rtl="0" algn="l">
              <a:spcBef>
                <a:spcPts val="0"/>
              </a:spcBef>
              <a:spcAft>
                <a:spcPts val="0"/>
              </a:spcAft>
              <a:buSzPts val="1400"/>
              <a:buChar char="●"/>
            </a:pPr>
            <a:r>
              <a:rPr lang="en"/>
              <a:t>Central Venous Catheters (CVC)</a:t>
            </a:r>
            <a:endParaRPr/>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30200" lvl="0" marL="457200" rtl="0" algn="l">
              <a:spcBef>
                <a:spcPts val="0"/>
              </a:spcBef>
              <a:spcAft>
                <a:spcPts val="0"/>
              </a:spcAft>
              <a:buSzPts val="1600"/>
              <a:buChar char="●"/>
            </a:pPr>
            <a:r>
              <a:rPr b="1" lang="en" sz="1600"/>
              <a:t>Hemodialysis catheter</a:t>
            </a:r>
            <a:endParaRPr b="1" sz="1600"/>
          </a:p>
          <a:p>
            <a:pPr indent="-330200" lvl="1" marL="914400" rtl="0" algn="l">
              <a:spcBef>
                <a:spcPts val="0"/>
              </a:spcBef>
              <a:spcAft>
                <a:spcPts val="0"/>
              </a:spcAft>
              <a:buSzPts val="1600"/>
              <a:buChar char="○"/>
            </a:pPr>
            <a:r>
              <a:rPr b="1" lang="en" sz="1600"/>
              <a:t>Double lumen</a:t>
            </a:r>
            <a:endParaRPr b="1" sz="1600"/>
          </a:p>
        </p:txBody>
      </p:sp>
      <p:sp>
        <p:nvSpPr>
          <p:cNvPr id="425" name="Google Shape;425;p49"/>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6" name="Google Shape;426;p49"/>
          <p:cNvPicPr preferRelativeResize="0"/>
          <p:nvPr/>
        </p:nvPicPr>
        <p:blipFill>
          <a:blip r:embed="rId3">
            <a:alphaModFix/>
          </a:blip>
          <a:stretch>
            <a:fillRect/>
          </a:stretch>
        </p:blipFill>
        <p:spPr>
          <a:xfrm>
            <a:off x="4517063" y="1352750"/>
            <a:ext cx="4638675" cy="3524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0"/>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Lines</a:t>
            </a:r>
            <a:endParaRPr/>
          </a:p>
        </p:txBody>
      </p:sp>
      <p:sp>
        <p:nvSpPr>
          <p:cNvPr id="432" name="Google Shape;432;p50"/>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Peripheral IV (pIV)</a:t>
            </a:r>
            <a:endParaRPr/>
          </a:p>
          <a:p>
            <a:pPr indent="-317500" lvl="0" marL="457200" rtl="0" algn="l">
              <a:spcBef>
                <a:spcPts val="0"/>
              </a:spcBef>
              <a:spcAft>
                <a:spcPts val="0"/>
              </a:spcAft>
              <a:buSzPts val="1400"/>
              <a:buChar char="●"/>
            </a:pPr>
            <a:r>
              <a:rPr lang="en"/>
              <a:t>Central Venous Catheters (CVC)</a:t>
            </a:r>
            <a:endParaRPr/>
          </a:p>
          <a:p>
            <a:pPr indent="-317500" lvl="0" marL="457200" rtl="0" algn="l">
              <a:spcBef>
                <a:spcPts val="0"/>
              </a:spcBef>
              <a:spcAft>
                <a:spcPts val="0"/>
              </a:spcAft>
              <a:buSzPts val="1400"/>
              <a:buChar char="●"/>
            </a:pPr>
            <a:r>
              <a:rPr lang="en"/>
              <a:t>PICC</a:t>
            </a:r>
            <a:endParaRPr/>
          </a:p>
          <a:p>
            <a:pPr indent="-317500" lvl="0" marL="457200" rtl="0" algn="l">
              <a:spcBef>
                <a:spcPts val="0"/>
              </a:spcBef>
              <a:spcAft>
                <a:spcPts val="0"/>
              </a:spcAft>
              <a:buSzPts val="1400"/>
              <a:buChar char="●"/>
            </a:pPr>
            <a:r>
              <a:rPr lang="en"/>
              <a:t>Midline</a:t>
            </a:r>
            <a:endParaRPr/>
          </a:p>
          <a:p>
            <a:pPr indent="-317500" lvl="0" marL="457200" rtl="0" algn="l">
              <a:spcBef>
                <a:spcPts val="0"/>
              </a:spcBef>
              <a:spcAft>
                <a:spcPts val="0"/>
              </a:spcAft>
              <a:buSzPts val="1400"/>
              <a:buChar char="●"/>
            </a:pPr>
            <a:r>
              <a:rPr lang="en"/>
              <a:t>Port-a-Cath</a:t>
            </a:r>
            <a:endParaRPr/>
          </a:p>
          <a:p>
            <a:pPr indent="-330200" lvl="0" marL="457200" rtl="0" algn="l">
              <a:spcBef>
                <a:spcPts val="0"/>
              </a:spcBef>
              <a:spcAft>
                <a:spcPts val="0"/>
              </a:spcAft>
              <a:buSzPts val="1600"/>
              <a:buChar char="●"/>
            </a:pPr>
            <a:r>
              <a:rPr b="1" lang="en" sz="1600"/>
              <a:t>Hemodialysis catheter</a:t>
            </a:r>
            <a:endParaRPr b="1" sz="1600"/>
          </a:p>
          <a:p>
            <a:pPr indent="-311150" lvl="1" marL="914400" rtl="0" algn="l">
              <a:spcBef>
                <a:spcPts val="0"/>
              </a:spcBef>
              <a:spcAft>
                <a:spcPts val="0"/>
              </a:spcAft>
              <a:buSzPts val="1300"/>
              <a:buChar char="○"/>
            </a:pPr>
            <a:r>
              <a:rPr b="1" lang="en" sz="1300"/>
              <a:t>Triple lumen</a:t>
            </a:r>
            <a:endParaRPr b="1" sz="1300"/>
          </a:p>
          <a:p>
            <a:pPr indent="-311150" lvl="2" marL="1371600" rtl="0" algn="l">
              <a:spcBef>
                <a:spcPts val="0"/>
              </a:spcBef>
              <a:spcAft>
                <a:spcPts val="0"/>
              </a:spcAft>
              <a:buSzPts val="1300"/>
              <a:buChar char="■"/>
            </a:pPr>
            <a:r>
              <a:rPr b="1" lang="en" sz="1300"/>
              <a:t>Typically okay for lab draws</a:t>
            </a:r>
            <a:endParaRPr b="1" sz="1300"/>
          </a:p>
          <a:p>
            <a:pPr indent="-311150" lvl="2" marL="1371600" rtl="0" algn="l">
              <a:spcBef>
                <a:spcPts val="0"/>
              </a:spcBef>
              <a:spcAft>
                <a:spcPts val="0"/>
              </a:spcAft>
              <a:buSzPts val="1300"/>
              <a:buChar char="■"/>
            </a:pPr>
            <a:r>
              <a:rPr b="1" lang="en" sz="1300"/>
              <a:t>Consider for sickle cell patients needing exchange transfusion</a:t>
            </a:r>
            <a:endParaRPr b="1" sz="1300"/>
          </a:p>
        </p:txBody>
      </p:sp>
      <p:sp>
        <p:nvSpPr>
          <p:cNvPr id="433" name="Google Shape;433;p50"/>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4" name="Google Shape;434;p50"/>
          <p:cNvPicPr preferRelativeResize="0"/>
          <p:nvPr/>
        </p:nvPicPr>
        <p:blipFill>
          <a:blip r:embed="rId3">
            <a:alphaModFix/>
          </a:blip>
          <a:stretch>
            <a:fillRect/>
          </a:stretch>
        </p:blipFill>
        <p:spPr>
          <a:xfrm>
            <a:off x="4636125" y="695525"/>
            <a:ext cx="4305300" cy="4762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1"/>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40" name="Google Shape;440;p51"/>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17500" lvl="0" marL="457200" rtl="0" algn="l">
              <a:spcBef>
                <a:spcPts val="0"/>
              </a:spcBef>
              <a:spcAft>
                <a:spcPts val="0"/>
              </a:spcAft>
              <a:buSzPts val="1400"/>
              <a:buChar char="●"/>
            </a:pPr>
            <a:r>
              <a:rPr lang="en"/>
              <a:t>Feeding tubes</a:t>
            </a:r>
            <a:endParaRPr/>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41" name="Google Shape;441;p51"/>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6"/>
          <p:cNvSpPr txBox="1"/>
          <p:nvPr/>
        </p:nvSpPr>
        <p:spPr>
          <a:xfrm>
            <a:off x="469150" y="1179975"/>
            <a:ext cx="6240900" cy="22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Lato"/>
                <a:ea typeface="Lato"/>
                <a:cs typeface="Lato"/>
                <a:sym typeface="Lato"/>
              </a:rPr>
              <a:t>Three types of insulin:</a:t>
            </a:r>
            <a:endParaRPr sz="3200">
              <a:solidFill>
                <a:schemeClr val="lt1"/>
              </a:solidFill>
              <a:latin typeface="Lato"/>
              <a:ea typeface="Lato"/>
              <a:cs typeface="Lato"/>
              <a:sym typeface="Lato"/>
            </a:endParaRPr>
          </a:p>
          <a:p>
            <a:pPr indent="-431800" lvl="0" marL="457200" rtl="0" algn="l">
              <a:spcBef>
                <a:spcPts val="0"/>
              </a:spcBef>
              <a:spcAft>
                <a:spcPts val="0"/>
              </a:spcAft>
              <a:buClr>
                <a:schemeClr val="lt1"/>
              </a:buClr>
              <a:buSzPts val="3200"/>
              <a:buFont typeface="Lato"/>
              <a:buChar char="●"/>
            </a:pPr>
            <a:r>
              <a:rPr lang="en" sz="3200">
                <a:solidFill>
                  <a:schemeClr val="lt1"/>
                </a:solidFill>
                <a:latin typeface="Lato"/>
                <a:ea typeface="Lato"/>
                <a:cs typeface="Lato"/>
                <a:sym typeface="Lato"/>
              </a:rPr>
              <a:t>Basal</a:t>
            </a:r>
            <a:endParaRPr sz="3200">
              <a:solidFill>
                <a:schemeClr val="lt1"/>
              </a:solidFill>
              <a:latin typeface="Lato"/>
              <a:ea typeface="Lato"/>
              <a:cs typeface="Lato"/>
              <a:sym typeface="Lato"/>
            </a:endParaRPr>
          </a:p>
          <a:p>
            <a:pPr indent="-431800" lvl="0" marL="457200" rtl="0" algn="l">
              <a:spcBef>
                <a:spcPts val="0"/>
              </a:spcBef>
              <a:spcAft>
                <a:spcPts val="0"/>
              </a:spcAft>
              <a:buClr>
                <a:schemeClr val="lt1"/>
              </a:buClr>
              <a:buSzPts val="3200"/>
              <a:buFont typeface="Lato"/>
              <a:buChar char="●"/>
            </a:pPr>
            <a:r>
              <a:rPr lang="en" sz="3200">
                <a:solidFill>
                  <a:schemeClr val="lt1"/>
                </a:solidFill>
                <a:latin typeface="Lato"/>
                <a:ea typeface="Lato"/>
                <a:cs typeface="Lato"/>
                <a:sym typeface="Lato"/>
              </a:rPr>
              <a:t>Meal-time</a:t>
            </a:r>
            <a:endParaRPr sz="3200">
              <a:solidFill>
                <a:schemeClr val="lt1"/>
              </a:solidFill>
              <a:latin typeface="Lato"/>
              <a:ea typeface="Lato"/>
              <a:cs typeface="Lato"/>
              <a:sym typeface="Lato"/>
            </a:endParaRPr>
          </a:p>
          <a:p>
            <a:pPr indent="-431800" lvl="0" marL="457200" rtl="0" algn="l">
              <a:spcBef>
                <a:spcPts val="0"/>
              </a:spcBef>
              <a:spcAft>
                <a:spcPts val="0"/>
              </a:spcAft>
              <a:buClr>
                <a:schemeClr val="lt1"/>
              </a:buClr>
              <a:buSzPts val="3200"/>
              <a:buFont typeface="Lato"/>
              <a:buChar char="●"/>
            </a:pPr>
            <a:r>
              <a:rPr lang="en" sz="3200">
                <a:solidFill>
                  <a:schemeClr val="lt1"/>
                </a:solidFill>
                <a:latin typeface="Lato"/>
                <a:ea typeface="Lato"/>
                <a:cs typeface="Lato"/>
                <a:sym typeface="Lato"/>
              </a:rPr>
              <a:t>Correctional/sliding scale</a:t>
            </a:r>
            <a:endParaRPr sz="3200">
              <a:solidFill>
                <a:schemeClr val="lt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2"/>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47" name="Google Shape;447;p52"/>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Endotracheal tube</a:t>
            </a:r>
            <a:endParaRPr b="1" sz="1600"/>
          </a:p>
          <a:p>
            <a:pPr indent="-304800" lvl="1" marL="914400" rtl="0" algn="l">
              <a:spcBef>
                <a:spcPts val="0"/>
              </a:spcBef>
              <a:spcAft>
                <a:spcPts val="0"/>
              </a:spcAft>
              <a:buSzPts val="1200"/>
              <a:buChar char="○"/>
            </a:pPr>
            <a:r>
              <a:rPr lang="en"/>
              <a:t>Should end 5cm above the carina ± 2cm</a:t>
            </a:r>
            <a:endParaRPr/>
          </a:p>
          <a:p>
            <a:pPr indent="-317500" lvl="0" marL="457200" rtl="0" algn="l">
              <a:spcBef>
                <a:spcPts val="0"/>
              </a:spcBef>
              <a:spcAft>
                <a:spcPts val="0"/>
              </a:spcAft>
              <a:buSzPts val="1400"/>
              <a:buChar char="●"/>
            </a:pPr>
            <a:r>
              <a:rPr lang="en"/>
              <a:t>Chest tubes</a:t>
            </a:r>
            <a:endParaRPr/>
          </a:p>
          <a:p>
            <a:pPr indent="-317500" lvl="0" marL="457200" rtl="0" algn="l">
              <a:spcBef>
                <a:spcPts val="0"/>
              </a:spcBef>
              <a:spcAft>
                <a:spcPts val="0"/>
              </a:spcAft>
              <a:buSzPts val="1400"/>
              <a:buChar char="●"/>
            </a:pPr>
            <a:r>
              <a:rPr lang="en"/>
              <a:t>Feeding tubes</a:t>
            </a:r>
            <a:endParaRPr/>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48" name="Google Shape;448;p52"/>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49" name="Google Shape;449;p52"/>
          <p:cNvPicPr preferRelativeResize="0"/>
          <p:nvPr/>
        </p:nvPicPr>
        <p:blipFill>
          <a:blip r:embed="rId3">
            <a:alphaModFix/>
          </a:blip>
          <a:stretch>
            <a:fillRect/>
          </a:stretch>
        </p:blipFill>
        <p:spPr>
          <a:xfrm>
            <a:off x="4016211" y="0"/>
            <a:ext cx="4096228" cy="51435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3"/>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55" name="Google Shape;455;p53"/>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Endotracheal tube</a:t>
            </a:r>
            <a:endParaRPr b="1" sz="1600"/>
          </a:p>
          <a:p>
            <a:pPr indent="-304800" lvl="1" marL="914400" rtl="0" algn="l">
              <a:spcBef>
                <a:spcPts val="0"/>
              </a:spcBef>
              <a:spcAft>
                <a:spcPts val="0"/>
              </a:spcAft>
              <a:buSzPts val="1200"/>
              <a:buChar char="○"/>
            </a:pPr>
            <a:r>
              <a:rPr lang="en"/>
              <a:t>Should end 5cm above the carina ± 2cm</a:t>
            </a:r>
            <a:endParaRPr/>
          </a:p>
          <a:p>
            <a:pPr indent="-317500" lvl="0" marL="457200" rtl="0" algn="l">
              <a:spcBef>
                <a:spcPts val="0"/>
              </a:spcBef>
              <a:spcAft>
                <a:spcPts val="0"/>
              </a:spcAft>
              <a:buSzPts val="1400"/>
              <a:buChar char="●"/>
            </a:pPr>
            <a:r>
              <a:rPr lang="en"/>
              <a:t>Chest tubes</a:t>
            </a:r>
            <a:endParaRPr/>
          </a:p>
          <a:p>
            <a:pPr indent="-317500" lvl="0" marL="457200" rtl="0" algn="l">
              <a:spcBef>
                <a:spcPts val="0"/>
              </a:spcBef>
              <a:spcAft>
                <a:spcPts val="0"/>
              </a:spcAft>
              <a:buSzPts val="1400"/>
              <a:buChar char="●"/>
            </a:pPr>
            <a:r>
              <a:rPr lang="en"/>
              <a:t>Feeding tubes</a:t>
            </a:r>
            <a:endParaRPr/>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56" name="Google Shape;456;p53"/>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7" name="Google Shape;457;p53"/>
          <p:cNvPicPr preferRelativeResize="0"/>
          <p:nvPr/>
        </p:nvPicPr>
        <p:blipFill>
          <a:blip r:embed="rId3">
            <a:alphaModFix/>
          </a:blip>
          <a:stretch>
            <a:fillRect/>
          </a:stretch>
        </p:blipFill>
        <p:spPr>
          <a:xfrm>
            <a:off x="4173050" y="575948"/>
            <a:ext cx="3942250" cy="3942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4"/>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63" name="Google Shape;463;p54"/>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55600" lvl="0" marL="457200" rtl="0" algn="l">
              <a:spcBef>
                <a:spcPts val="0"/>
              </a:spcBef>
              <a:spcAft>
                <a:spcPts val="0"/>
              </a:spcAft>
              <a:buSzPts val="2000"/>
              <a:buChar char="●"/>
            </a:pPr>
            <a:r>
              <a:rPr b="1" lang="en" sz="2000"/>
              <a:t>Chest tubes</a:t>
            </a:r>
            <a:endParaRPr b="1" sz="2000"/>
          </a:p>
          <a:p>
            <a:pPr indent="-317500" lvl="0" marL="457200" rtl="0" algn="l">
              <a:spcBef>
                <a:spcPts val="0"/>
              </a:spcBef>
              <a:spcAft>
                <a:spcPts val="0"/>
              </a:spcAft>
              <a:buSzPts val="1400"/>
              <a:buChar char="●"/>
            </a:pPr>
            <a:r>
              <a:rPr lang="en"/>
              <a:t>Feeding tubes</a:t>
            </a:r>
            <a:endParaRPr/>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64" name="Google Shape;464;p54"/>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65" name="Google Shape;465;p54"/>
          <p:cNvPicPr preferRelativeResize="0"/>
          <p:nvPr/>
        </p:nvPicPr>
        <p:blipFill>
          <a:blip r:embed="rId3">
            <a:alphaModFix/>
          </a:blip>
          <a:stretch>
            <a:fillRect/>
          </a:stretch>
        </p:blipFill>
        <p:spPr>
          <a:xfrm>
            <a:off x="5492946" y="1120300"/>
            <a:ext cx="2745950" cy="3484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5"/>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71" name="Google Shape;471;p55"/>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55600" lvl="0" marL="457200" rtl="0" algn="l">
              <a:spcBef>
                <a:spcPts val="0"/>
              </a:spcBef>
              <a:spcAft>
                <a:spcPts val="0"/>
              </a:spcAft>
              <a:buSzPts val="2000"/>
              <a:buChar char="●"/>
            </a:pPr>
            <a:r>
              <a:rPr b="1" lang="en" sz="2000"/>
              <a:t>Feeding tubes</a:t>
            </a:r>
            <a:endParaRPr b="1" sz="2000"/>
          </a:p>
          <a:p>
            <a:pPr indent="-330200" lvl="1" marL="914400" rtl="0" algn="l">
              <a:spcBef>
                <a:spcPts val="0"/>
              </a:spcBef>
              <a:spcAft>
                <a:spcPts val="0"/>
              </a:spcAft>
              <a:buSzPts val="1600"/>
              <a:buChar char="○"/>
            </a:pPr>
            <a:r>
              <a:rPr b="1" lang="en" sz="1600"/>
              <a:t>NG tube should go past the left diaphragm</a:t>
            </a:r>
            <a:endParaRPr b="1" sz="1600"/>
          </a:p>
          <a:p>
            <a:pPr indent="-330200" lvl="1" marL="914400" rtl="0" algn="l">
              <a:spcBef>
                <a:spcPts val="0"/>
              </a:spcBef>
              <a:spcAft>
                <a:spcPts val="0"/>
              </a:spcAft>
              <a:buSzPts val="1600"/>
              <a:buChar char="○"/>
            </a:pPr>
            <a:r>
              <a:rPr b="1" lang="en" sz="1600"/>
              <a:t>&gt;10cm past the GE junction</a:t>
            </a:r>
            <a:endParaRPr b="1" sz="1600"/>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72" name="Google Shape;472;p55"/>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73" name="Google Shape;473;p55"/>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6"/>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79" name="Google Shape;479;p56"/>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55600" lvl="0" marL="457200" rtl="0" algn="l">
              <a:spcBef>
                <a:spcPts val="0"/>
              </a:spcBef>
              <a:spcAft>
                <a:spcPts val="0"/>
              </a:spcAft>
              <a:buSzPts val="2000"/>
              <a:buChar char="●"/>
            </a:pPr>
            <a:r>
              <a:rPr b="1" lang="en" sz="2000"/>
              <a:t>Feeding tubes</a:t>
            </a:r>
            <a:endParaRPr b="1" sz="1600"/>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80" name="Google Shape;480;p56"/>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81" name="Google Shape;481;p56"/>
          <p:cNvPicPr preferRelativeResize="0"/>
          <p:nvPr/>
        </p:nvPicPr>
        <p:blipFill>
          <a:blip r:embed="rId3">
            <a:alphaModFix/>
          </a:blip>
          <a:stretch>
            <a:fillRect/>
          </a:stretch>
        </p:blipFill>
        <p:spPr>
          <a:xfrm>
            <a:off x="4792443" y="0"/>
            <a:ext cx="4351564" cy="5143500"/>
          </a:xfrm>
          <a:prstGeom prst="rect">
            <a:avLst/>
          </a:prstGeom>
          <a:noFill/>
          <a:ln>
            <a:noFill/>
          </a:ln>
        </p:spPr>
      </p:pic>
      <p:pic>
        <p:nvPicPr>
          <p:cNvPr id="482" name="Google Shape;482;p56"/>
          <p:cNvPicPr preferRelativeResize="0"/>
          <p:nvPr/>
        </p:nvPicPr>
        <p:blipFill>
          <a:blip r:embed="rId4">
            <a:alphaModFix/>
          </a:blip>
          <a:stretch>
            <a:fillRect/>
          </a:stretch>
        </p:blipFill>
        <p:spPr>
          <a:xfrm>
            <a:off x="0" y="2811875"/>
            <a:ext cx="2331625" cy="2331625"/>
          </a:xfrm>
          <a:prstGeom prst="rect">
            <a:avLst/>
          </a:prstGeom>
          <a:noFill/>
          <a:ln>
            <a:noFill/>
          </a:ln>
        </p:spPr>
      </p:pic>
      <p:sp>
        <p:nvSpPr>
          <p:cNvPr id="483" name="Google Shape;483;p56"/>
          <p:cNvSpPr txBox="1"/>
          <p:nvPr/>
        </p:nvSpPr>
        <p:spPr>
          <a:xfrm>
            <a:off x="2274475" y="3983450"/>
            <a:ext cx="2942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Lato"/>
                <a:ea typeface="Lato"/>
                <a:cs typeface="Lato"/>
                <a:sym typeface="Lato"/>
              </a:rPr>
              <a:t>Is this placed correctly? x911</a:t>
            </a:r>
            <a:endParaRPr sz="1300">
              <a:solidFill>
                <a:schemeClr val="dk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7"/>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89" name="Google Shape;489;p57"/>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55600" lvl="0" marL="457200" rtl="0" algn="l">
              <a:spcBef>
                <a:spcPts val="0"/>
              </a:spcBef>
              <a:spcAft>
                <a:spcPts val="0"/>
              </a:spcAft>
              <a:buSzPts val="2000"/>
              <a:buChar char="●"/>
            </a:pPr>
            <a:r>
              <a:rPr b="1" lang="en" sz="2000"/>
              <a:t>Feeding tubes</a:t>
            </a:r>
            <a:endParaRPr b="1" sz="2000"/>
          </a:p>
          <a:p>
            <a:pPr indent="-330200" lvl="1" marL="914400" rtl="0" algn="l">
              <a:spcBef>
                <a:spcPts val="0"/>
              </a:spcBef>
              <a:spcAft>
                <a:spcPts val="0"/>
              </a:spcAft>
              <a:buSzPts val="1600"/>
              <a:buChar char="○"/>
            </a:pPr>
            <a:r>
              <a:rPr b="1" lang="en" sz="1600"/>
              <a:t>Food should not go to the lungs</a:t>
            </a:r>
            <a:endParaRPr b="1" sz="1600"/>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90" name="Google Shape;490;p57"/>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91" name="Google Shape;491;p57"/>
          <p:cNvPicPr preferRelativeResize="0"/>
          <p:nvPr/>
        </p:nvPicPr>
        <p:blipFill>
          <a:blip r:embed="rId3">
            <a:alphaModFix/>
          </a:blip>
          <a:stretch>
            <a:fillRect/>
          </a:stretch>
        </p:blipFill>
        <p:spPr>
          <a:xfrm>
            <a:off x="4792443" y="0"/>
            <a:ext cx="4351564"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8"/>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497" name="Google Shape;497;p58"/>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55600" lvl="0" marL="457200" rtl="0" algn="l">
              <a:spcBef>
                <a:spcPts val="0"/>
              </a:spcBef>
              <a:spcAft>
                <a:spcPts val="0"/>
              </a:spcAft>
              <a:buSzPts val="2000"/>
              <a:buChar char="●"/>
            </a:pPr>
            <a:r>
              <a:rPr b="1" lang="en" sz="2000"/>
              <a:t>Feeding tubes</a:t>
            </a:r>
            <a:endParaRPr b="1" sz="2000"/>
          </a:p>
          <a:p>
            <a:pPr indent="-330200" lvl="1" marL="914400" rtl="0" algn="l">
              <a:spcBef>
                <a:spcPts val="0"/>
              </a:spcBef>
              <a:spcAft>
                <a:spcPts val="0"/>
              </a:spcAft>
              <a:buSzPts val="1600"/>
              <a:buChar char="○"/>
            </a:pPr>
            <a:r>
              <a:rPr b="1" lang="en" sz="1600"/>
              <a:t>Duotubes (Dobhoff) are smaller bore and flexible. Not used for suction</a:t>
            </a:r>
            <a:endParaRPr b="1" sz="1600"/>
          </a:p>
          <a:p>
            <a:pPr indent="-330200" lvl="1" marL="914400" rtl="0" algn="l">
              <a:spcBef>
                <a:spcPts val="0"/>
              </a:spcBef>
              <a:spcAft>
                <a:spcPts val="0"/>
              </a:spcAft>
              <a:buSzPts val="1600"/>
              <a:buChar char="○"/>
            </a:pPr>
            <a:r>
              <a:rPr b="1" lang="en" sz="1600"/>
              <a:t>Typically go towards patient’s right, following the duodenum</a:t>
            </a:r>
            <a:endParaRPr b="1" sz="1600"/>
          </a:p>
          <a:p>
            <a:pPr indent="-317500" lvl="0" marL="457200" rtl="0" algn="l">
              <a:spcBef>
                <a:spcPts val="0"/>
              </a:spcBef>
              <a:spcAft>
                <a:spcPts val="0"/>
              </a:spcAft>
              <a:buSzPts val="1400"/>
              <a:buChar char="●"/>
            </a:pPr>
            <a:r>
              <a:rPr lang="en"/>
              <a:t>Drains</a:t>
            </a:r>
            <a:endParaRPr/>
          </a:p>
          <a:p>
            <a:pPr indent="-317500" lvl="0" marL="457200" rtl="0" algn="l">
              <a:spcBef>
                <a:spcPts val="0"/>
              </a:spcBef>
              <a:spcAft>
                <a:spcPts val="0"/>
              </a:spcAft>
              <a:buSzPts val="1400"/>
              <a:buChar char="●"/>
            </a:pPr>
            <a:r>
              <a:rPr lang="en"/>
              <a:t>Urinary Catheters</a:t>
            </a:r>
            <a:endParaRPr/>
          </a:p>
        </p:txBody>
      </p:sp>
      <p:sp>
        <p:nvSpPr>
          <p:cNvPr id="498" name="Google Shape;498;p58"/>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99" name="Google Shape;499;p58"/>
          <p:cNvPicPr preferRelativeResize="0"/>
          <p:nvPr/>
        </p:nvPicPr>
        <p:blipFill>
          <a:blip r:embed="rId3">
            <a:alphaModFix/>
          </a:blip>
          <a:stretch>
            <a:fillRect/>
          </a:stretch>
        </p:blipFill>
        <p:spPr>
          <a:xfrm>
            <a:off x="5249643" y="0"/>
            <a:ext cx="3894364"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9"/>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505" name="Google Shape;505;p59"/>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17500" lvl="0" marL="457200" rtl="0" algn="l">
              <a:spcBef>
                <a:spcPts val="0"/>
              </a:spcBef>
              <a:spcAft>
                <a:spcPts val="0"/>
              </a:spcAft>
              <a:buSzPts val="1400"/>
              <a:buChar char="●"/>
            </a:pPr>
            <a:r>
              <a:rPr lang="en"/>
              <a:t>Feeding tubes</a:t>
            </a:r>
            <a:endParaRPr/>
          </a:p>
          <a:p>
            <a:pPr indent="-355600" lvl="0" marL="457200" rtl="0" algn="l">
              <a:spcBef>
                <a:spcPts val="0"/>
              </a:spcBef>
              <a:spcAft>
                <a:spcPts val="0"/>
              </a:spcAft>
              <a:buSzPts val="2000"/>
              <a:buChar char="●"/>
            </a:pPr>
            <a:r>
              <a:rPr b="1" lang="en" sz="2000"/>
              <a:t>Drains</a:t>
            </a:r>
            <a:endParaRPr b="1" sz="2000"/>
          </a:p>
          <a:p>
            <a:pPr indent="-317500" lvl="0" marL="457200" rtl="0" algn="l">
              <a:spcBef>
                <a:spcPts val="0"/>
              </a:spcBef>
              <a:spcAft>
                <a:spcPts val="0"/>
              </a:spcAft>
              <a:buSzPts val="1400"/>
              <a:buChar char="●"/>
            </a:pPr>
            <a:r>
              <a:rPr lang="en"/>
              <a:t>Urinary Catheters</a:t>
            </a:r>
            <a:endParaRPr/>
          </a:p>
        </p:txBody>
      </p:sp>
      <p:sp>
        <p:nvSpPr>
          <p:cNvPr id="506" name="Google Shape;506;p59"/>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07" name="Google Shape;507;p59"/>
          <p:cNvPicPr preferRelativeResize="0"/>
          <p:nvPr/>
        </p:nvPicPr>
        <p:blipFill>
          <a:blip r:embed="rId3">
            <a:alphaModFix/>
          </a:blip>
          <a:stretch>
            <a:fillRect/>
          </a:stretch>
        </p:blipFill>
        <p:spPr>
          <a:xfrm>
            <a:off x="5216800" y="1428750"/>
            <a:ext cx="3505200" cy="2286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0"/>
          <p:cNvSpPr txBox="1"/>
          <p:nvPr>
            <p:ph type="title"/>
          </p:nvPr>
        </p:nvSpPr>
        <p:spPr>
          <a:xfrm>
            <a:off x="425200" y="575950"/>
            <a:ext cx="8296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Tubes</a:t>
            </a:r>
            <a:endParaRPr/>
          </a:p>
        </p:txBody>
      </p:sp>
      <p:sp>
        <p:nvSpPr>
          <p:cNvPr id="513" name="Google Shape;513;p60"/>
          <p:cNvSpPr txBox="1"/>
          <p:nvPr>
            <p:ph idx="1" type="body"/>
          </p:nvPr>
        </p:nvSpPr>
        <p:spPr>
          <a:xfrm>
            <a:off x="608500" y="1371650"/>
            <a:ext cx="34077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Endotracheal tube</a:t>
            </a:r>
            <a:endParaRPr/>
          </a:p>
          <a:p>
            <a:pPr indent="-317500" lvl="0" marL="457200" rtl="0" algn="l">
              <a:spcBef>
                <a:spcPts val="0"/>
              </a:spcBef>
              <a:spcAft>
                <a:spcPts val="0"/>
              </a:spcAft>
              <a:buSzPts val="1400"/>
              <a:buChar char="●"/>
            </a:pPr>
            <a:r>
              <a:rPr lang="en"/>
              <a:t>Chest tubes</a:t>
            </a:r>
            <a:endParaRPr/>
          </a:p>
          <a:p>
            <a:pPr indent="-317500" lvl="0" marL="457200" rtl="0" algn="l">
              <a:spcBef>
                <a:spcPts val="0"/>
              </a:spcBef>
              <a:spcAft>
                <a:spcPts val="0"/>
              </a:spcAft>
              <a:buSzPts val="1400"/>
              <a:buChar char="●"/>
            </a:pPr>
            <a:r>
              <a:rPr lang="en"/>
              <a:t>Feeding tubes</a:t>
            </a:r>
            <a:endParaRPr/>
          </a:p>
          <a:p>
            <a:pPr indent="-317500" lvl="0" marL="457200" rtl="0" algn="l">
              <a:spcBef>
                <a:spcPts val="0"/>
              </a:spcBef>
              <a:spcAft>
                <a:spcPts val="0"/>
              </a:spcAft>
              <a:buSzPts val="1400"/>
              <a:buChar char="●"/>
            </a:pPr>
            <a:r>
              <a:rPr lang="en"/>
              <a:t>Drains</a:t>
            </a:r>
            <a:endParaRPr/>
          </a:p>
          <a:p>
            <a:pPr indent="-355600" lvl="0" marL="457200" rtl="0" algn="l">
              <a:spcBef>
                <a:spcPts val="0"/>
              </a:spcBef>
              <a:spcAft>
                <a:spcPts val="0"/>
              </a:spcAft>
              <a:buSzPts val="2000"/>
              <a:buChar char="●"/>
            </a:pPr>
            <a:r>
              <a:rPr b="1" lang="en" sz="2000"/>
              <a:t>Urinary catheters</a:t>
            </a:r>
            <a:endParaRPr b="1" sz="2000"/>
          </a:p>
        </p:txBody>
      </p:sp>
      <p:sp>
        <p:nvSpPr>
          <p:cNvPr id="514" name="Google Shape;514;p60"/>
          <p:cNvSpPr txBox="1"/>
          <p:nvPr>
            <p:ph idx="2" type="body"/>
          </p:nvPr>
        </p:nvSpPr>
        <p:spPr>
          <a:xfrm>
            <a:off x="5009675" y="1371650"/>
            <a:ext cx="3712500" cy="3002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Standard</a:t>
            </a:r>
            <a:endParaRPr sz="1300"/>
          </a:p>
          <a:p>
            <a:pPr indent="-298450" lvl="1" marL="914400" rtl="0" algn="l">
              <a:spcBef>
                <a:spcPts val="0"/>
              </a:spcBef>
              <a:spcAft>
                <a:spcPts val="0"/>
              </a:spcAft>
              <a:buSzPts val="1100"/>
              <a:buChar char="○"/>
            </a:pPr>
            <a:r>
              <a:rPr lang="en" sz="1100"/>
              <a:t>The default indwelling foley catheter</a:t>
            </a:r>
            <a:endParaRPr sz="1100"/>
          </a:p>
          <a:p>
            <a:pPr indent="-298450" lvl="1" marL="914400" rtl="0" algn="l">
              <a:spcBef>
                <a:spcPts val="0"/>
              </a:spcBef>
              <a:spcAft>
                <a:spcPts val="0"/>
              </a:spcAft>
              <a:buSzPts val="1100"/>
              <a:buChar char="○"/>
            </a:pPr>
            <a:r>
              <a:rPr lang="en" sz="1100"/>
              <a:t>Straight, flexible tube</a:t>
            </a:r>
            <a:endParaRPr sz="1100"/>
          </a:p>
          <a:p>
            <a:pPr indent="-311150" lvl="0" marL="457200" rtl="0" algn="l">
              <a:spcBef>
                <a:spcPts val="0"/>
              </a:spcBef>
              <a:spcAft>
                <a:spcPts val="0"/>
              </a:spcAft>
              <a:buSzPts val="1300"/>
              <a:buChar char="●"/>
            </a:pPr>
            <a:r>
              <a:rPr lang="en" sz="1300"/>
              <a:t>Coudé</a:t>
            </a:r>
            <a:endParaRPr sz="1300"/>
          </a:p>
          <a:p>
            <a:pPr indent="-298450" lvl="1" marL="914400" rtl="0" algn="l">
              <a:spcBef>
                <a:spcPts val="0"/>
              </a:spcBef>
              <a:spcAft>
                <a:spcPts val="0"/>
              </a:spcAft>
              <a:buSzPts val="1100"/>
              <a:buChar char="○"/>
            </a:pPr>
            <a:r>
              <a:rPr lang="en" sz="1100"/>
              <a:t>Typically has a curved, tapered tip</a:t>
            </a:r>
            <a:endParaRPr sz="1100"/>
          </a:p>
          <a:p>
            <a:pPr indent="-298450" lvl="1" marL="914400" rtl="0" algn="l">
              <a:spcBef>
                <a:spcPts val="0"/>
              </a:spcBef>
              <a:spcAft>
                <a:spcPts val="0"/>
              </a:spcAft>
              <a:buSzPts val="1100"/>
              <a:buChar char="○"/>
            </a:pPr>
            <a:r>
              <a:rPr lang="en" sz="1100"/>
              <a:t>Useful to navigate around urethral obstructions</a:t>
            </a:r>
            <a:endParaRPr sz="1100"/>
          </a:p>
          <a:p>
            <a:pPr indent="-311150" lvl="0" marL="457200" rtl="0" algn="l">
              <a:spcBef>
                <a:spcPts val="0"/>
              </a:spcBef>
              <a:spcAft>
                <a:spcPts val="0"/>
              </a:spcAft>
              <a:buSzPts val="1300"/>
              <a:buChar char="●"/>
            </a:pPr>
            <a:r>
              <a:rPr lang="en" sz="1300"/>
              <a:t>3 way</a:t>
            </a:r>
            <a:endParaRPr sz="1300"/>
          </a:p>
          <a:p>
            <a:pPr indent="-298450" lvl="1" marL="914400" rtl="0" algn="l">
              <a:spcBef>
                <a:spcPts val="0"/>
              </a:spcBef>
              <a:spcAft>
                <a:spcPts val="0"/>
              </a:spcAft>
              <a:buSzPts val="1100"/>
              <a:buChar char="○"/>
            </a:pPr>
            <a:r>
              <a:rPr lang="en" sz="1100"/>
              <a:t>Larger bore catheter, but useful for continuous bladder irrigation (CBI)</a:t>
            </a:r>
            <a:endParaRPr sz="1100"/>
          </a:p>
          <a:p>
            <a:pPr indent="-298450" lvl="1" marL="914400" rtl="0" algn="l">
              <a:spcBef>
                <a:spcPts val="0"/>
              </a:spcBef>
              <a:spcAft>
                <a:spcPts val="0"/>
              </a:spcAft>
              <a:buSzPts val="1100"/>
              <a:buChar char="○"/>
            </a:pPr>
            <a:r>
              <a:rPr lang="en" sz="1100"/>
              <a:t>If already has a smaller catheter with clots, can try flushing. Otherwise, may have to exchange</a:t>
            </a:r>
            <a:endParaRPr sz="1100"/>
          </a:p>
          <a:p>
            <a:pPr indent="-311150" lvl="0" marL="457200" rtl="0" algn="l">
              <a:spcBef>
                <a:spcPts val="0"/>
              </a:spcBef>
              <a:spcAft>
                <a:spcPts val="0"/>
              </a:spcAft>
              <a:buSzPts val="1300"/>
              <a:buChar char="●"/>
            </a:pPr>
            <a:r>
              <a:rPr lang="en" sz="1300"/>
              <a:t>Condom catheter/Purewick</a:t>
            </a:r>
            <a:endParaRPr sz="1300"/>
          </a:p>
          <a:p>
            <a:pPr indent="-298450" lvl="1" marL="914400" rtl="0" algn="l">
              <a:spcBef>
                <a:spcPts val="0"/>
              </a:spcBef>
              <a:spcAft>
                <a:spcPts val="0"/>
              </a:spcAft>
              <a:buSzPts val="1100"/>
              <a:buChar char="○"/>
            </a:pPr>
            <a:r>
              <a:rPr lang="en" sz="1100"/>
              <a:t>External catheters, less invasive</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1"/>
          <p:cNvSpPr txBox="1"/>
          <p:nvPr>
            <p:ph type="title"/>
          </p:nvPr>
        </p:nvSpPr>
        <p:spPr>
          <a:xfrm>
            <a:off x="425200" y="575950"/>
            <a:ext cx="82965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Cover Guide</a:t>
            </a:r>
            <a:endParaRPr/>
          </a:p>
        </p:txBody>
      </p:sp>
      <p:sp>
        <p:nvSpPr>
          <p:cNvPr id="520" name="Google Shape;520;p61"/>
          <p:cNvSpPr txBox="1"/>
          <p:nvPr>
            <p:ph idx="1" type="body"/>
          </p:nvPr>
        </p:nvSpPr>
        <p:spPr>
          <a:xfrm>
            <a:off x="608497" y="1211350"/>
            <a:ext cx="8113200" cy="3002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AutoNum type="arabicPeriod"/>
            </a:pPr>
            <a:r>
              <a:rPr lang="en" sz="1200"/>
              <a:t>Most likely differential diagnoses?</a:t>
            </a:r>
            <a:endParaRPr sz="1200"/>
          </a:p>
          <a:p>
            <a:pPr indent="-304800" lvl="0" marL="457200" rtl="0" algn="l">
              <a:lnSpc>
                <a:spcPct val="100000"/>
              </a:lnSpc>
              <a:spcBef>
                <a:spcPts val="0"/>
              </a:spcBef>
              <a:spcAft>
                <a:spcPts val="0"/>
              </a:spcAft>
              <a:buSzPts val="1200"/>
              <a:buAutoNum type="arabicPeriod"/>
            </a:pPr>
            <a:r>
              <a:rPr lang="en" sz="1200"/>
              <a:t>Worst-case scenario?</a:t>
            </a:r>
            <a:endParaRPr sz="1200"/>
          </a:p>
          <a:p>
            <a:pPr indent="-304800" lvl="0" marL="457200" rtl="0" algn="l">
              <a:lnSpc>
                <a:spcPct val="100000"/>
              </a:lnSpc>
              <a:spcBef>
                <a:spcPts val="0"/>
              </a:spcBef>
              <a:spcAft>
                <a:spcPts val="0"/>
              </a:spcAft>
              <a:buSzPts val="1200"/>
              <a:buAutoNum type="arabicPeriod"/>
            </a:pPr>
            <a:r>
              <a:rPr lang="en" sz="1200"/>
              <a:t>Clarifying questions to better understand the situation</a:t>
            </a:r>
            <a:endParaRPr sz="1200"/>
          </a:p>
          <a:p>
            <a:pPr indent="-304800" lvl="0" marL="457200" rtl="0" algn="l">
              <a:lnSpc>
                <a:spcPct val="100000"/>
              </a:lnSpc>
              <a:spcBef>
                <a:spcPts val="0"/>
              </a:spcBef>
              <a:spcAft>
                <a:spcPts val="0"/>
              </a:spcAft>
              <a:buSzPts val="1200"/>
              <a:buAutoNum type="arabicPeriod"/>
            </a:pPr>
            <a:r>
              <a:rPr lang="en" sz="1200"/>
              <a:t>Vital Signs</a:t>
            </a:r>
            <a:endParaRPr sz="1200"/>
          </a:p>
          <a:p>
            <a:pPr indent="-304800" lvl="1" marL="914400" rtl="0" algn="l">
              <a:lnSpc>
                <a:spcPct val="100000"/>
              </a:lnSpc>
              <a:spcBef>
                <a:spcPts val="0"/>
              </a:spcBef>
              <a:spcAft>
                <a:spcPts val="0"/>
              </a:spcAft>
              <a:buSzPts val="1200"/>
              <a:buAutoNum type="alphaLcPeriod"/>
            </a:pPr>
            <a:r>
              <a:rPr lang="en" sz="1200"/>
              <a:t>Good way to collect your thoughts</a:t>
            </a:r>
            <a:endParaRPr sz="1200"/>
          </a:p>
          <a:p>
            <a:pPr indent="-304800" lvl="0" marL="457200" rtl="0" algn="l">
              <a:lnSpc>
                <a:spcPct val="100000"/>
              </a:lnSpc>
              <a:spcBef>
                <a:spcPts val="0"/>
              </a:spcBef>
              <a:spcAft>
                <a:spcPts val="0"/>
              </a:spcAft>
              <a:buSzPts val="1200"/>
              <a:buAutoNum type="arabicPeriod"/>
            </a:pPr>
            <a:r>
              <a:rPr lang="en" sz="1200"/>
              <a:t>Additional labs/imaging?</a:t>
            </a:r>
            <a:endParaRPr sz="1200"/>
          </a:p>
          <a:p>
            <a:pPr indent="-304800" lvl="1" marL="914400" rtl="0" algn="l">
              <a:lnSpc>
                <a:spcPct val="100000"/>
              </a:lnSpc>
              <a:spcBef>
                <a:spcPts val="0"/>
              </a:spcBef>
              <a:spcAft>
                <a:spcPts val="0"/>
              </a:spcAft>
              <a:buSzPts val="1200"/>
              <a:buAutoNum type="alphaLcPeriod"/>
            </a:pPr>
            <a:r>
              <a:rPr lang="en" sz="1200"/>
              <a:t>Rainbow labs: CBC, BMP/CMP, lactic acid, troponin</a:t>
            </a:r>
            <a:endParaRPr sz="1200"/>
          </a:p>
          <a:p>
            <a:pPr indent="-304800" lvl="1" marL="914400" rtl="0" algn="l">
              <a:lnSpc>
                <a:spcPct val="100000"/>
              </a:lnSpc>
              <a:spcBef>
                <a:spcPts val="0"/>
              </a:spcBef>
              <a:spcAft>
                <a:spcPts val="0"/>
              </a:spcAft>
              <a:buSzPts val="1200"/>
              <a:buAutoNum type="alphaLcPeriod"/>
            </a:pPr>
            <a:r>
              <a:rPr lang="en" sz="1200"/>
              <a:t>Inflammatory markers: CRP, lactic acid, procalcitonin</a:t>
            </a:r>
            <a:endParaRPr sz="1200"/>
          </a:p>
          <a:p>
            <a:pPr indent="-304800" lvl="1" marL="914400" rtl="0" algn="l">
              <a:lnSpc>
                <a:spcPct val="100000"/>
              </a:lnSpc>
              <a:spcBef>
                <a:spcPts val="0"/>
              </a:spcBef>
              <a:spcAft>
                <a:spcPts val="0"/>
              </a:spcAft>
              <a:buSzPts val="1200"/>
              <a:buAutoNum type="alphaLcPeriod"/>
            </a:pPr>
            <a:r>
              <a:rPr lang="en" sz="1200"/>
              <a:t>Focused imaging:</a:t>
            </a:r>
            <a:endParaRPr sz="1200"/>
          </a:p>
          <a:p>
            <a:pPr indent="-304800" lvl="2" marL="1371600" rtl="0" algn="l">
              <a:lnSpc>
                <a:spcPct val="100000"/>
              </a:lnSpc>
              <a:spcBef>
                <a:spcPts val="0"/>
              </a:spcBef>
              <a:spcAft>
                <a:spcPts val="0"/>
              </a:spcAft>
              <a:buSzPts val="1200"/>
              <a:buAutoNum type="romanLcPeriod"/>
            </a:pPr>
            <a:r>
              <a:rPr lang="en" sz="1200"/>
              <a:t>CXR/KUB -&gt; CT scan</a:t>
            </a:r>
            <a:endParaRPr sz="1200"/>
          </a:p>
          <a:p>
            <a:pPr indent="-304800" lvl="3" marL="1828800" rtl="0" algn="l">
              <a:lnSpc>
                <a:spcPct val="100000"/>
              </a:lnSpc>
              <a:spcBef>
                <a:spcPts val="0"/>
              </a:spcBef>
              <a:spcAft>
                <a:spcPts val="0"/>
              </a:spcAft>
              <a:buSzPts val="1200"/>
              <a:buAutoNum type="arabicPeriod"/>
            </a:pPr>
            <a:r>
              <a:rPr lang="en" sz="1200"/>
              <a:t>Lungs typically don’t need contrast</a:t>
            </a:r>
            <a:endParaRPr sz="1200"/>
          </a:p>
          <a:p>
            <a:pPr indent="-304800" lvl="3" marL="1828800" rtl="0" algn="l">
              <a:lnSpc>
                <a:spcPct val="100000"/>
              </a:lnSpc>
              <a:spcBef>
                <a:spcPts val="0"/>
              </a:spcBef>
              <a:spcAft>
                <a:spcPts val="0"/>
              </a:spcAft>
              <a:buSzPts val="1200"/>
              <a:buAutoNum type="arabicPeriod"/>
            </a:pPr>
            <a:r>
              <a:rPr lang="en" sz="1200"/>
              <a:t>Abdomen usually better with contrast</a:t>
            </a:r>
            <a:endParaRPr sz="1200"/>
          </a:p>
          <a:p>
            <a:pPr indent="-304800" lvl="2" marL="1371600" rtl="0" algn="l">
              <a:lnSpc>
                <a:spcPct val="100000"/>
              </a:lnSpc>
              <a:spcBef>
                <a:spcPts val="0"/>
              </a:spcBef>
              <a:spcAft>
                <a:spcPts val="0"/>
              </a:spcAft>
              <a:buSzPts val="1200"/>
              <a:buAutoNum type="romanLcPeriod"/>
            </a:pPr>
            <a:r>
              <a:rPr lang="en" sz="1200"/>
              <a:t>CT head w/o contrast for falls, especially </a:t>
            </a:r>
            <a:r>
              <a:rPr b="1" lang="en" sz="1200"/>
              <a:t>unwitnessed</a:t>
            </a:r>
            <a:endParaRPr b="1" sz="1200"/>
          </a:p>
          <a:p>
            <a:pPr indent="-304800" lvl="0" marL="457200" rtl="0" algn="l">
              <a:lnSpc>
                <a:spcPct val="100000"/>
              </a:lnSpc>
              <a:spcBef>
                <a:spcPts val="0"/>
              </a:spcBef>
              <a:spcAft>
                <a:spcPts val="0"/>
              </a:spcAft>
              <a:buSzPts val="1200"/>
              <a:buAutoNum type="arabicPeriod"/>
            </a:pPr>
            <a:r>
              <a:rPr lang="en" sz="1200"/>
              <a:t>Do I need to see the patient?</a:t>
            </a:r>
            <a:endParaRPr sz="1200"/>
          </a:p>
          <a:p>
            <a:pPr indent="-304800" lvl="0" marL="457200" rtl="0" algn="l">
              <a:lnSpc>
                <a:spcPct val="100000"/>
              </a:lnSpc>
              <a:spcBef>
                <a:spcPts val="0"/>
              </a:spcBef>
              <a:spcAft>
                <a:spcPts val="0"/>
              </a:spcAft>
              <a:buSzPts val="1200"/>
              <a:buAutoNum type="arabicPeriod"/>
            </a:pPr>
            <a:r>
              <a:rPr lang="en" sz="1200"/>
              <a:t>What is the urgency?</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108737" y="896050"/>
            <a:ext cx="8926524" cy="3929450"/>
          </a:xfrm>
          <a:prstGeom prst="rect">
            <a:avLst/>
          </a:prstGeom>
          <a:noFill/>
          <a:ln>
            <a:noFill/>
          </a:ln>
        </p:spPr>
      </p:pic>
      <p:sp>
        <p:nvSpPr>
          <p:cNvPr id="95" name="Google Shape;95;p17"/>
          <p:cNvSpPr txBox="1"/>
          <p:nvPr/>
        </p:nvSpPr>
        <p:spPr>
          <a:xfrm>
            <a:off x="3785975" y="267550"/>
            <a:ext cx="22185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Insulin</a:t>
            </a:r>
            <a:endParaRPr b="1" sz="2200">
              <a:solidFill>
                <a:schemeClr val="lt1"/>
              </a:solidFill>
              <a:latin typeface="Lato"/>
              <a:ea typeface="Lato"/>
              <a:cs typeface="Lato"/>
              <a:sym typeface="Lato"/>
            </a:endParaRPr>
          </a:p>
        </p:txBody>
      </p:sp>
      <p:sp>
        <p:nvSpPr>
          <p:cNvPr id="96" name="Google Shape;96;p17"/>
          <p:cNvSpPr/>
          <p:nvPr/>
        </p:nvSpPr>
        <p:spPr>
          <a:xfrm>
            <a:off x="4225525" y="1715825"/>
            <a:ext cx="4387200" cy="295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2"/>
          <p:cNvSpPr txBox="1"/>
          <p:nvPr>
            <p:ph type="title"/>
          </p:nvPr>
        </p:nvSpPr>
        <p:spPr>
          <a:xfrm>
            <a:off x="425200" y="575950"/>
            <a:ext cx="82965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a:t>
            </a:r>
            <a:endParaRPr/>
          </a:p>
        </p:txBody>
      </p:sp>
      <p:sp>
        <p:nvSpPr>
          <p:cNvPr id="526" name="Google Shape;526;p62"/>
          <p:cNvSpPr txBox="1"/>
          <p:nvPr>
            <p:ph idx="1" type="body"/>
          </p:nvPr>
        </p:nvSpPr>
        <p:spPr>
          <a:xfrm>
            <a:off x="608497" y="1371650"/>
            <a:ext cx="81132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You are never alone</a:t>
            </a:r>
            <a:endParaRPr sz="1400"/>
          </a:p>
          <a:p>
            <a:pPr indent="-317500" lvl="1" marL="914400" rtl="0" algn="l">
              <a:spcBef>
                <a:spcPts val="0"/>
              </a:spcBef>
              <a:spcAft>
                <a:spcPts val="0"/>
              </a:spcAft>
              <a:buSzPts val="1400"/>
              <a:buChar char="○"/>
            </a:pPr>
            <a:r>
              <a:rPr lang="en" sz="1400"/>
              <a:t>If you're not sure, ask your senior. If they</a:t>
            </a:r>
            <a:r>
              <a:rPr lang="en"/>
              <a:t> </a:t>
            </a:r>
            <a:r>
              <a:rPr lang="en" sz="1400"/>
              <a:t>aren't sure, there's always a hospitalist</a:t>
            </a:r>
            <a:r>
              <a:rPr lang="en"/>
              <a:t> </a:t>
            </a:r>
            <a:r>
              <a:rPr lang="en" sz="1400"/>
              <a:t>on call</a:t>
            </a:r>
            <a:endParaRPr sz="1400"/>
          </a:p>
          <a:p>
            <a:pPr indent="-317500" lvl="0" marL="457200" rtl="0" algn="l">
              <a:spcBef>
                <a:spcPts val="0"/>
              </a:spcBef>
              <a:spcAft>
                <a:spcPts val="0"/>
              </a:spcAft>
              <a:buSzPts val="1400"/>
              <a:buChar char="●"/>
            </a:pPr>
            <a:r>
              <a:rPr lang="en" sz="1400"/>
              <a:t>Trust your gut</a:t>
            </a:r>
            <a:endParaRPr sz="1400"/>
          </a:p>
          <a:p>
            <a:pPr indent="-317500" lvl="0" marL="457200" rtl="0" algn="l">
              <a:spcBef>
                <a:spcPts val="0"/>
              </a:spcBef>
              <a:spcAft>
                <a:spcPts val="0"/>
              </a:spcAft>
              <a:buSzPts val="1400"/>
              <a:buChar char="●"/>
            </a:pPr>
            <a:r>
              <a:rPr lang="en" sz="1400"/>
              <a:t>Ask clarifying questions during sign-out to set you up for success</a:t>
            </a:r>
            <a:endParaRPr sz="1400"/>
          </a:p>
          <a:p>
            <a:pPr indent="-317500" lvl="0" marL="457200" rtl="0" algn="l">
              <a:spcBef>
                <a:spcPts val="0"/>
              </a:spcBef>
              <a:spcAft>
                <a:spcPts val="0"/>
              </a:spcAft>
              <a:buSzPts val="1400"/>
              <a:buChar char="●"/>
            </a:pPr>
            <a:r>
              <a:rPr lang="en" sz="1400"/>
              <a:t>When RN calls, always get a new set of VS and ask clarifying questions to determine need to go to bedside</a:t>
            </a:r>
            <a:endParaRPr sz="1400"/>
          </a:p>
          <a:p>
            <a:pPr indent="-317500" lvl="1" marL="914400" rtl="0" algn="l">
              <a:spcBef>
                <a:spcPts val="0"/>
              </a:spcBef>
              <a:spcAft>
                <a:spcPts val="0"/>
              </a:spcAft>
              <a:buSzPts val="1400"/>
              <a:buChar char="○"/>
            </a:pPr>
            <a:r>
              <a:rPr lang="en"/>
              <a:t>Err on the side of caution</a:t>
            </a:r>
            <a:endParaRPr sz="1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3"/>
          <p:cNvSpPr txBox="1"/>
          <p:nvPr>
            <p:ph type="title"/>
          </p:nvPr>
        </p:nvSpPr>
        <p:spPr>
          <a:xfrm>
            <a:off x="425200" y="575950"/>
            <a:ext cx="82965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532" name="Google Shape;532;p63"/>
          <p:cNvSpPr txBox="1"/>
          <p:nvPr>
            <p:ph idx="1" type="body"/>
          </p:nvPr>
        </p:nvSpPr>
        <p:spPr>
          <a:xfrm>
            <a:off x="608497" y="1290975"/>
            <a:ext cx="81132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Insulin</a:t>
            </a:r>
            <a:endParaRPr/>
          </a:p>
          <a:p>
            <a:pPr indent="-317500" lvl="1" marL="914400" rtl="0" algn="l">
              <a:spcBef>
                <a:spcPts val="0"/>
              </a:spcBef>
              <a:spcAft>
                <a:spcPts val="0"/>
              </a:spcAft>
              <a:buSzPts val="1400"/>
              <a:buChar char="○"/>
            </a:pPr>
            <a:r>
              <a:rPr lang="en"/>
              <a:t>Basal-bolus is right for most people</a:t>
            </a:r>
            <a:endParaRPr/>
          </a:p>
          <a:p>
            <a:pPr indent="-317500" lvl="2" marL="1371600" rtl="0" algn="l">
              <a:spcBef>
                <a:spcPts val="0"/>
              </a:spcBef>
              <a:spcAft>
                <a:spcPts val="0"/>
              </a:spcAft>
              <a:buSzPts val="1400"/>
              <a:buChar char="■"/>
            </a:pPr>
            <a:r>
              <a:rPr lang="en"/>
              <a:t>Default Total Daily Dose = 0.4 x (weight in kg)</a:t>
            </a:r>
            <a:endParaRPr/>
          </a:p>
          <a:p>
            <a:pPr indent="-317500" lvl="2" marL="1371600" rtl="0" algn="l">
              <a:spcBef>
                <a:spcPts val="0"/>
              </a:spcBef>
              <a:spcAft>
                <a:spcPts val="0"/>
              </a:spcAft>
              <a:buSzPts val="1400"/>
              <a:buChar char="■"/>
            </a:pPr>
            <a:r>
              <a:rPr lang="en"/>
              <a:t>Range between 0.2 - 0.5 depending on insulin resistance</a:t>
            </a:r>
            <a:endParaRPr/>
          </a:p>
          <a:p>
            <a:pPr indent="-342900" lvl="0" marL="457200" rtl="0" algn="l">
              <a:spcBef>
                <a:spcPts val="0"/>
              </a:spcBef>
              <a:spcAft>
                <a:spcPts val="0"/>
              </a:spcAft>
              <a:buSzPts val="1800"/>
              <a:buChar char="●"/>
            </a:pPr>
            <a:r>
              <a:rPr lang="en"/>
              <a:t>Lines/Tubes/Drains</a:t>
            </a:r>
            <a:endParaRPr/>
          </a:p>
          <a:p>
            <a:pPr indent="-317500" lvl="1" marL="914400" rtl="0" algn="l">
              <a:spcBef>
                <a:spcPts val="0"/>
              </a:spcBef>
              <a:spcAft>
                <a:spcPts val="0"/>
              </a:spcAft>
              <a:buSzPts val="1400"/>
              <a:buChar char="○"/>
            </a:pPr>
            <a:r>
              <a:rPr lang="en"/>
              <a:t>Aim for above the right atrium for central lines</a:t>
            </a:r>
            <a:endParaRPr/>
          </a:p>
          <a:p>
            <a:pPr indent="-317500" lvl="1" marL="914400" rtl="0" algn="l">
              <a:spcBef>
                <a:spcPts val="0"/>
              </a:spcBef>
              <a:spcAft>
                <a:spcPts val="0"/>
              </a:spcAft>
              <a:buSzPts val="1400"/>
              <a:buChar char="○"/>
            </a:pPr>
            <a:r>
              <a:rPr lang="en"/>
              <a:t>If NG is in the stomach area, likely good to use. DON’T feed the lungs</a:t>
            </a:r>
            <a:endParaRPr/>
          </a:p>
          <a:p>
            <a:pPr indent="-317500" lvl="1" marL="914400" rtl="0" algn="l">
              <a:spcBef>
                <a:spcPts val="0"/>
              </a:spcBef>
              <a:spcAft>
                <a:spcPts val="0"/>
              </a:spcAft>
              <a:buSzPts val="1400"/>
              <a:buChar char="○"/>
            </a:pPr>
            <a:r>
              <a:rPr lang="en"/>
              <a:t>Duotube goes to patient’s left, past midline. Not able to suction</a:t>
            </a:r>
            <a:endParaRPr/>
          </a:p>
          <a:p>
            <a:pPr indent="-342900" lvl="0" marL="457200" rtl="0" algn="l">
              <a:spcBef>
                <a:spcPts val="0"/>
              </a:spcBef>
              <a:spcAft>
                <a:spcPts val="0"/>
              </a:spcAft>
              <a:buSzPts val="1800"/>
              <a:buChar char="●"/>
            </a:pPr>
            <a:r>
              <a:rPr lang="en"/>
              <a:t>Cross Cover</a:t>
            </a:r>
            <a:endParaRPr/>
          </a:p>
          <a:p>
            <a:pPr indent="-317500" lvl="1" marL="914400" rtl="0" algn="l">
              <a:spcBef>
                <a:spcPts val="0"/>
              </a:spcBef>
              <a:spcAft>
                <a:spcPts val="0"/>
              </a:spcAft>
              <a:buSzPts val="1400"/>
              <a:buChar char="○"/>
            </a:pPr>
            <a:r>
              <a:rPr lang="en"/>
              <a:t>If you don’t know what to do, ask clarifying questions/get vitals</a:t>
            </a:r>
            <a:endParaRPr/>
          </a:p>
          <a:p>
            <a:pPr indent="-317500" lvl="1" marL="914400" rtl="0" algn="l">
              <a:spcBef>
                <a:spcPts val="0"/>
              </a:spcBef>
              <a:spcAft>
                <a:spcPts val="0"/>
              </a:spcAft>
              <a:buSzPts val="1400"/>
              <a:buChar char="○"/>
            </a:pPr>
            <a:r>
              <a:rPr lang="en"/>
              <a:t>Rainbow labs/focused imaging</a:t>
            </a:r>
            <a:endParaRPr/>
          </a:p>
          <a:p>
            <a:pPr indent="-317500" lvl="1" marL="914400" rtl="0" algn="l">
              <a:spcBef>
                <a:spcPts val="0"/>
              </a:spcBef>
              <a:spcAft>
                <a:spcPts val="0"/>
              </a:spcAft>
              <a:buSzPts val="1400"/>
              <a:buChar char="○"/>
            </a:pPr>
            <a:r>
              <a:rPr lang="en"/>
              <a:t>There is always help available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108737" y="896050"/>
            <a:ext cx="8926524" cy="3929450"/>
          </a:xfrm>
          <a:prstGeom prst="rect">
            <a:avLst/>
          </a:prstGeom>
          <a:noFill/>
          <a:ln>
            <a:noFill/>
          </a:ln>
        </p:spPr>
      </p:pic>
      <p:sp>
        <p:nvSpPr>
          <p:cNvPr id="102" name="Google Shape;102;p18"/>
          <p:cNvSpPr txBox="1"/>
          <p:nvPr/>
        </p:nvSpPr>
        <p:spPr>
          <a:xfrm>
            <a:off x="3785975" y="267550"/>
            <a:ext cx="22185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Insulin</a:t>
            </a:r>
            <a:endParaRPr b="1" sz="22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 name="Shape 106"/>
        <p:cNvGrpSpPr/>
        <p:nvPr/>
      </p:nvGrpSpPr>
      <p:grpSpPr>
        <a:xfrm>
          <a:off x="0" y="0"/>
          <a:ext cx="0" cy="0"/>
          <a:chOff x="0" y="0"/>
          <a:chExt cx="0" cy="0"/>
        </a:xfrm>
      </p:grpSpPr>
      <p:sp>
        <p:nvSpPr>
          <p:cNvPr id="107" name="Google Shape;107;p19"/>
          <p:cNvSpPr txBox="1"/>
          <p:nvPr/>
        </p:nvSpPr>
        <p:spPr>
          <a:xfrm>
            <a:off x="2536150" y="253300"/>
            <a:ext cx="5406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Lato"/>
                <a:ea typeface="Lato"/>
                <a:cs typeface="Lato"/>
                <a:sym typeface="Lato"/>
              </a:rPr>
              <a:t>How to Calculate Insulin Needs</a:t>
            </a:r>
            <a:endParaRPr b="1" sz="2200">
              <a:solidFill>
                <a:schemeClr val="lt1"/>
              </a:solidFill>
              <a:latin typeface="Lato"/>
              <a:ea typeface="Lato"/>
              <a:cs typeface="Lato"/>
              <a:sym typeface="Lato"/>
            </a:endParaRPr>
          </a:p>
        </p:txBody>
      </p:sp>
      <p:sp>
        <p:nvSpPr>
          <p:cNvPr id="108" name="Google Shape;108;p19"/>
          <p:cNvSpPr/>
          <p:nvPr/>
        </p:nvSpPr>
        <p:spPr>
          <a:xfrm>
            <a:off x="3802943" y="1450850"/>
            <a:ext cx="1538100" cy="442500"/>
          </a:xfrm>
          <a:prstGeom prst="roundRect">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TDD = 50u </a:t>
            </a:r>
            <a:endParaRPr b="1">
              <a:solidFill>
                <a:srgbClr val="FFFFFF"/>
              </a:solidFill>
            </a:endParaRPr>
          </a:p>
        </p:txBody>
      </p:sp>
      <p:sp>
        <p:nvSpPr>
          <p:cNvPr id="109" name="Google Shape;109;p19"/>
          <p:cNvSpPr/>
          <p:nvPr/>
        </p:nvSpPr>
        <p:spPr>
          <a:xfrm>
            <a:off x="2032647" y="22659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Basal</a:t>
            </a:r>
            <a:endParaRPr b="1">
              <a:solidFill>
                <a:srgbClr val="FFFFFF"/>
              </a:solidFill>
            </a:endParaRPr>
          </a:p>
        </p:txBody>
      </p:sp>
      <p:sp>
        <p:nvSpPr>
          <p:cNvPr id="110" name="Google Shape;110;p19"/>
          <p:cNvSpPr/>
          <p:nvPr/>
        </p:nvSpPr>
        <p:spPr>
          <a:xfrm>
            <a:off x="1187400" y="32502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qHs</a:t>
            </a:r>
            <a:endParaRPr b="1">
              <a:solidFill>
                <a:srgbClr val="FFFFFF"/>
              </a:solidFill>
            </a:endParaRPr>
          </a:p>
        </p:txBody>
      </p:sp>
      <p:sp>
        <p:nvSpPr>
          <p:cNvPr id="111" name="Google Shape;111;p19"/>
          <p:cNvSpPr/>
          <p:nvPr/>
        </p:nvSpPr>
        <p:spPr>
          <a:xfrm>
            <a:off x="3933775"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Breakfast</a:t>
            </a:r>
            <a:endParaRPr b="1">
              <a:solidFill>
                <a:srgbClr val="FFFFFF"/>
              </a:solidFill>
            </a:endParaRPr>
          </a:p>
        </p:txBody>
      </p:sp>
      <p:sp>
        <p:nvSpPr>
          <p:cNvPr id="112" name="Google Shape;112;p19"/>
          <p:cNvSpPr/>
          <p:nvPr/>
        </p:nvSpPr>
        <p:spPr>
          <a:xfrm>
            <a:off x="5579331" y="317900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Lunch</a:t>
            </a:r>
            <a:endParaRPr b="1">
              <a:solidFill>
                <a:srgbClr val="FFFFFF"/>
              </a:solidFill>
            </a:endParaRPr>
          </a:p>
        </p:txBody>
      </p:sp>
      <p:cxnSp>
        <p:nvCxnSpPr>
          <p:cNvPr id="113" name="Google Shape;113;p19"/>
          <p:cNvCxnSpPr>
            <a:stCxn id="108" idx="2"/>
            <a:endCxn id="114" idx="0"/>
          </p:cNvCxnSpPr>
          <p:nvPr/>
        </p:nvCxnSpPr>
        <p:spPr>
          <a:xfrm flipH="1" rot="-5400000">
            <a:off x="5273843" y="1191500"/>
            <a:ext cx="372600" cy="1776300"/>
          </a:xfrm>
          <a:prstGeom prst="bentConnector3">
            <a:avLst>
              <a:gd fmla="val 49913" name="adj1"/>
            </a:avLst>
          </a:prstGeom>
          <a:noFill/>
          <a:ln cap="flat" cmpd="sng" w="9525">
            <a:solidFill>
              <a:srgbClr val="C2C2C2"/>
            </a:solidFill>
            <a:prstDash val="solid"/>
            <a:round/>
            <a:headEnd len="sm" w="sm" type="none"/>
            <a:tailEnd len="sm" w="sm" type="none"/>
          </a:ln>
        </p:spPr>
      </p:cxnSp>
      <p:cxnSp>
        <p:nvCxnSpPr>
          <p:cNvPr id="115" name="Google Shape;115;p19"/>
          <p:cNvCxnSpPr>
            <a:stCxn id="109" idx="0"/>
            <a:endCxn id="108" idx="2"/>
          </p:cNvCxnSpPr>
          <p:nvPr/>
        </p:nvCxnSpPr>
        <p:spPr>
          <a:xfrm rot="-5400000">
            <a:off x="3500547" y="1194501"/>
            <a:ext cx="372600" cy="17703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16" name="Google Shape;116;p19"/>
          <p:cNvCxnSpPr>
            <a:stCxn id="110" idx="0"/>
            <a:endCxn id="109" idx="2"/>
          </p:cNvCxnSpPr>
          <p:nvPr/>
        </p:nvCxnSpPr>
        <p:spPr>
          <a:xfrm rot="-5400000">
            <a:off x="2108100" y="2556803"/>
            <a:ext cx="541800" cy="845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17" name="Google Shape;117;p19"/>
          <p:cNvCxnSpPr>
            <a:stCxn id="111" idx="0"/>
            <a:endCxn id="118" idx="2"/>
          </p:cNvCxnSpPr>
          <p:nvPr/>
        </p:nvCxnSpPr>
        <p:spPr>
          <a:xfrm rot="-5400000">
            <a:off x="5329525" y="2166203"/>
            <a:ext cx="386100" cy="1639500"/>
          </a:xfrm>
          <a:prstGeom prst="bentConnector2">
            <a:avLst/>
          </a:prstGeom>
          <a:noFill/>
          <a:ln cap="flat" cmpd="sng" w="9525">
            <a:solidFill>
              <a:srgbClr val="C2C2C2"/>
            </a:solidFill>
            <a:prstDash val="solid"/>
            <a:round/>
            <a:headEnd len="sm" w="sm" type="none"/>
            <a:tailEnd len="sm" w="sm" type="none"/>
          </a:ln>
        </p:spPr>
      </p:cxnSp>
      <p:cxnSp>
        <p:nvCxnSpPr>
          <p:cNvPr id="119" name="Google Shape;119;p19"/>
          <p:cNvCxnSpPr>
            <a:stCxn id="118" idx="2"/>
            <a:endCxn id="120" idx="0"/>
          </p:cNvCxnSpPr>
          <p:nvPr/>
        </p:nvCxnSpPr>
        <p:spPr>
          <a:xfrm>
            <a:off x="6342143" y="2793053"/>
            <a:ext cx="1651800" cy="381000"/>
          </a:xfrm>
          <a:prstGeom prst="bentConnector2">
            <a:avLst/>
          </a:prstGeom>
          <a:noFill/>
          <a:ln cap="flat" cmpd="sng" w="9525">
            <a:solidFill>
              <a:srgbClr val="C2C2C2"/>
            </a:solidFill>
            <a:prstDash val="solid"/>
            <a:round/>
            <a:headEnd len="sm" w="sm" type="none"/>
            <a:tailEnd len="sm" w="sm" type="none"/>
          </a:ln>
        </p:spPr>
      </p:cxnSp>
      <p:sp>
        <p:nvSpPr>
          <p:cNvPr id="120" name="Google Shape;120;p19"/>
          <p:cNvSpPr/>
          <p:nvPr/>
        </p:nvSpPr>
        <p:spPr>
          <a:xfrm>
            <a:off x="7224893" y="31740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8u</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Dinner</a:t>
            </a:r>
            <a:endParaRPr b="1">
              <a:solidFill>
                <a:srgbClr val="FFFFFF"/>
              </a:solidFill>
            </a:endParaRPr>
          </a:p>
        </p:txBody>
      </p:sp>
      <p:cxnSp>
        <p:nvCxnSpPr>
          <p:cNvPr id="121" name="Google Shape;121;p19"/>
          <p:cNvCxnSpPr>
            <a:stCxn id="114" idx="2"/>
            <a:endCxn id="112" idx="0"/>
          </p:cNvCxnSpPr>
          <p:nvPr/>
        </p:nvCxnSpPr>
        <p:spPr>
          <a:xfrm flipH="1" rot="-5400000">
            <a:off x="6113331" y="2943503"/>
            <a:ext cx="470700" cy="600"/>
          </a:xfrm>
          <a:prstGeom prst="bentConnector3">
            <a:avLst>
              <a:gd fmla="val 49984" name="adj1"/>
            </a:avLst>
          </a:prstGeom>
          <a:noFill/>
          <a:ln cap="flat" cmpd="sng" w="9525">
            <a:solidFill>
              <a:srgbClr val="C2C2C2"/>
            </a:solidFill>
            <a:prstDash val="solid"/>
            <a:round/>
            <a:headEnd len="sm" w="sm" type="none"/>
            <a:tailEnd len="sm" w="sm" type="none"/>
          </a:ln>
        </p:spPr>
      </p:cxnSp>
      <p:sp>
        <p:nvSpPr>
          <p:cNvPr id="114" name="Google Shape;114;p19"/>
          <p:cNvSpPr/>
          <p:nvPr/>
        </p:nvSpPr>
        <p:spPr>
          <a:xfrm>
            <a:off x="5579331" y="2265953"/>
            <a:ext cx="1538100" cy="442500"/>
          </a:xfrm>
          <a:prstGeom prst="roundRect">
            <a:avLst>
              <a:gd fmla="val 50000" name="adj"/>
            </a:avLst>
          </a:prstGeom>
          <a:solidFill>
            <a:srgbClr val="307A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25u Short-Acting</a:t>
            </a:r>
            <a:endParaRPr b="1">
              <a:solidFill>
                <a:srgbClr val="FFFFFF"/>
              </a:solidFill>
            </a:endParaRPr>
          </a:p>
        </p:txBody>
      </p:sp>
      <p:sp>
        <p:nvSpPr>
          <p:cNvPr id="122" name="Google Shape;122;p19"/>
          <p:cNvSpPr txBox="1"/>
          <p:nvPr/>
        </p:nvSpPr>
        <p:spPr>
          <a:xfrm>
            <a:off x="6767025" y="696600"/>
            <a:ext cx="19191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patient</a:t>
            </a:r>
            <a:endParaRPr sz="1800">
              <a:solidFill>
                <a:schemeClr val="lt1"/>
              </a:solidFill>
              <a:latin typeface="Lato"/>
              <a:ea typeface="Lato"/>
              <a:cs typeface="Lato"/>
              <a:sym typeface="Lato"/>
            </a:endParaRPr>
          </a:p>
        </p:txBody>
      </p:sp>
      <p:sp>
        <p:nvSpPr>
          <p:cNvPr id="123" name="Google Shape;123;p19"/>
          <p:cNvSpPr txBox="1"/>
          <p:nvPr/>
        </p:nvSpPr>
        <p:spPr>
          <a:xfrm>
            <a:off x="5579325" y="1413925"/>
            <a:ext cx="22179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←100kg x .5= 50u</a:t>
            </a:r>
            <a:endParaRPr sz="1800">
              <a:solidFill>
                <a:schemeClr val="lt1"/>
              </a:solidFill>
              <a:latin typeface="Lato"/>
              <a:ea typeface="Lato"/>
              <a:cs typeface="Lato"/>
              <a:sym typeface="Lato"/>
            </a:endParaRPr>
          </a:p>
        </p:txBody>
      </p:sp>
      <p:sp>
        <p:nvSpPr>
          <p:cNvPr id="124" name="Google Shape;124;p19"/>
          <p:cNvSpPr txBox="1"/>
          <p:nvPr/>
        </p:nvSpPr>
        <p:spPr>
          <a:xfrm>
            <a:off x="99500" y="4076600"/>
            <a:ext cx="28434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Multiple kg x </a:t>
            </a:r>
            <a:endParaRPr sz="1100">
              <a:solidFill>
                <a:schemeClr val="lt1"/>
              </a:solidFill>
            </a:endParaRPr>
          </a:p>
          <a:p>
            <a:pPr indent="0" lvl="0" marL="0" rtl="0" algn="l">
              <a:spcBef>
                <a:spcPts val="0"/>
              </a:spcBef>
              <a:spcAft>
                <a:spcPts val="0"/>
              </a:spcAft>
              <a:buClr>
                <a:schemeClr val="dk2"/>
              </a:buClr>
              <a:buSzPts val="1100"/>
              <a:buFont typeface="Arial"/>
              <a:buNone/>
            </a:pPr>
            <a:r>
              <a:rPr lang="en" sz="1100">
                <a:solidFill>
                  <a:schemeClr val="lt1"/>
                </a:solidFill>
              </a:rPr>
              <a:t>0</a:t>
            </a:r>
            <a:r>
              <a:rPr lang="en" sz="1100">
                <a:solidFill>
                  <a:schemeClr val="lt1"/>
                </a:solidFill>
              </a:rPr>
              <a:t>.3 for a frail patient or insulin naive</a:t>
            </a:r>
            <a:endParaRPr sz="1100">
              <a:solidFill>
                <a:schemeClr val="lt1"/>
              </a:solidFill>
            </a:endParaRPr>
          </a:p>
          <a:p>
            <a:pPr indent="0" lvl="0" marL="0" rtl="0" algn="l">
              <a:spcBef>
                <a:spcPts val="0"/>
              </a:spcBef>
              <a:spcAft>
                <a:spcPts val="0"/>
              </a:spcAft>
              <a:buClr>
                <a:schemeClr val="dk2"/>
              </a:buClr>
              <a:buSzPts val="1100"/>
              <a:buFont typeface="Arial"/>
              <a:buNone/>
            </a:pPr>
            <a:r>
              <a:rPr lang="en" sz="1100">
                <a:solidFill>
                  <a:schemeClr val="lt1"/>
                </a:solidFill>
              </a:rPr>
              <a:t>0.4 for average healthy adult</a:t>
            </a:r>
            <a:endParaRPr sz="1100">
              <a:solidFill>
                <a:schemeClr val="lt1"/>
              </a:solidFill>
            </a:endParaRPr>
          </a:p>
          <a:p>
            <a:pPr indent="0" lvl="0" marL="0" rtl="0" algn="l">
              <a:spcBef>
                <a:spcPts val="0"/>
              </a:spcBef>
              <a:spcAft>
                <a:spcPts val="0"/>
              </a:spcAft>
              <a:buClr>
                <a:schemeClr val="dk2"/>
              </a:buClr>
              <a:buSzPts val="1100"/>
              <a:buFont typeface="Arial"/>
              <a:buNone/>
            </a:pPr>
            <a:r>
              <a:rPr lang="en" sz="1100">
                <a:solidFill>
                  <a:schemeClr val="lt1"/>
                </a:solidFill>
              </a:rPr>
              <a:t>0.5 for someone who is insulin resistant  </a:t>
            </a:r>
            <a:endParaRPr sz="18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sp>
        <p:nvSpPr>
          <p:cNvPr id="129" name="Google Shape;129;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0" name="Google Shape;130;p20"/>
          <p:cNvPicPr preferRelativeResize="0"/>
          <p:nvPr/>
        </p:nvPicPr>
        <p:blipFill>
          <a:blip r:embed="rId3">
            <a:alphaModFix/>
          </a:blip>
          <a:stretch>
            <a:fillRect/>
          </a:stretch>
        </p:blipFill>
        <p:spPr>
          <a:xfrm>
            <a:off x="721050" y="746712"/>
            <a:ext cx="7300150" cy="3650075"/>
          </a:xfrm>
          <a:prstGeom prst="rect">
            <a:avLst/>
          </a:prstGeom>
          <a:noFill/>
          <a:ln>
            <a:noFill/>
          </a:ln>
        </p:spPr>
      </p:pic>
      <p:sp>
        <p:nvSpPr>
          <p:cNvPr id="131" name="Google Shape;131;p20"/>
          <p:cNvSpPr txBox="1"/>
          <p:nvPr/>
        </p:nvSpPr>
        <p:spPr>
          <a:xfrm>
            <a:off x="2786425" y="1634850"/>
            <a:ext cx="29145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00FF00"/>
                </a:highlight>
                <a:latin typeface="Lato"/>
                <a:ea typeface="Lato"/>
                <a:cs typeface="Lato"/>
                <a:sym typeface="Lato"/>
              </a:rPr>
              <a:t>Pt in 764 AM BG 412. Gave sliding scale Please advise x 4443</a:t>
            </a:r>
            <a:endParaRPr sz="1800">
              <a:solidFill>
                <a:schemeClr val="dk2"/>
              </a:solidFill>
              <a:highlight>
                <a:srgbClr val="00FF00"/>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21"/>
          <p:cNvSpPr txBox="1"/>
          <p:nvPr/>
        </p:nvSpPr>
        <p:spPr>
          <a:xfrm>
            <a:off x="2588875" y="1578050"/>
            <a:ext cx="4961400" cy="22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600">
              <a:solidFill>
                <a:schemeClr val="lt1"/>
              </a:solidFill>
              <a:latin typeface="Lato"/>
              <a:ea typeface="Lato"/>
              <a:cs typeface="Lato"/>
              <a:sym typeface="Lato"/>
            </a:endParaRPr>
          </a:p>
        </p:txBody>
      </p:sp>
      <p:pic>
        <p:nvPicPr>
          <p:cNvPr id="137" name="Google Shape;137;p21"/>
          <p:cNvPicPr preferRelativeResize="0"/>
          <p:nvPr/>
        </p:nvPicPr>
        <p:blipFill>
          <a:blip r:embed="rId3">
            <a:alphaModFix/>
          </a:blip>
          <a:stretch>
            <a:fillRect/>
          </a:stretch>
        </p:blipFill>
        <p:spPr>
          <a:xfrm>
            <a:off x="2362200" y="403750"/>
            <a:ext cx="4419599" cy="433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5" ma:contentTypeDescription="Create a new document." ma:contentTypeScope="" ma:versionID="bff8a4ec660b6e7172bcc16ba829557c">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161f0db12abb356c06303ffa1e28efd2"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5387FF-6EBE-4C61-B535-21A1C37525FF}"/>
</file>

<file path=customXml/itemProps2.xml><?xml version="1.0" encoding="utf-8"?>
<ds:datastoreItem xmlns:ds="http://schemas.openxmlformats.org/officeDocument/2006/customXml" ds:itemID="{07B97908-546E-4615-9AAD-6D112B1D8100}"/>
</file>

<file path=customXml/itemProps3.xml><?xml version="1.0" encoding="utf-8"?>
<ds:datastoreItem xmlns:ds="http://schemas.openxmlformats.org/officeDocument/2006/customXml" ds:itemID="{9479BED7-B02E-48C9-9F21-56A7B29B81DA}"/>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