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9" r:id="rId3"/>
    <p:sldId id="257" r:id="rId4"/>
    <p:sldId id="301" r:id="rId5"/>
    <p:sldId id="302" r:id="rId6"/>
    <p:sldId id="304" r:id="rId7"/>
    <p:sldId id="307" r:id="rId8"/>
    <p:sldId id="306" r:id="rId9"/>
    <p:sldId id="287" r:id="rId10"/>
    <p:sldId id="269" r:id="rId11"/>
    <p:sldId id="283" r:id="rId12"/>
    <p:sldId id="266" r:id="rId13"/>
    <p:sldId id="267" r:id="rId14"/>
    <p:sldId id="286" r:id="rId15"/>
    <p:sldId id="300" r:id="rId16"/>
    <p:sldId id="303" r:id="rId17"/>
    <p:sldId id="284" r:id="rId18"/>
    <p:sldId id="305" r:id="rId19"/>
    <p:sldId id="258" r:id="rId20"/>
    <p:sldId id="260" r:id="rId21"/>
    <p:sldId id="271" r:id="rId22"/>
    <p:sldId id="278" r:id="rId23"/>
    <p:sldId id="274" r:id="rId24"/>
    <p:sldId id="279" r:id="rId25"/>
    <p:sldId id="261" r:id="rId26"/>
    <p:sldId id="276" r:id="rId27"/>
    <p:sldId id="263" r:id="rId28"/>
    <p:sldId id="281" r:id="rId29"/>
    <p:sldId id="262" r:id="rId30"/>
    <p:sldId id="298" r:id="rId31"/>
    <p:sldId id="259" r:id="rId32"/>
    <p:sldId id="288" r:id="rId33"/>
    <p:sldId id="292" r:id="rId34"/>
    <p:sldId id="295"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4"/>
    <p:restoredTop sz="94726"/>
  </p:normalViewPr>
  <p:slideViewPr>
    <p:cSldViewPr>
      <p:cViewPr varScale="1">
        <p:scale>
          <a:sx n="120" d="100"/>
          <a:sy n="120" d="100"/>
        </p:scale>
        <p:origin x="37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2BA41-3776-419F-A3F4-8CACFFD46F98}" type="datetimeFigureOut">
              <a:rPr lang="en-US" smtClean="0"/>
              <a:t>10/2/24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2C238-14A1-46E2-874C-7A2651338C27}" type="slidenum">
              <a:rPr lang="en-US" smtClean="0"/>
              <a:t>‹#›</a:t>
            </a:fld>
            <a:endParaRPr lang="en-US"/>
          </a:p>
        </p:txBody>
      </p:sp>
    </p:spTree>
    <p:extLst>
      <p:ext uri="{BB962C8B-B14F-4D97-AF65-F5344CB8AC3E}">
        <p14:creationId xmlns:p14="http://schemas.microsoft.com/office/powerpoint/2010/main" val="402700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V1</a:t>
            </a:r>
            <a:r>
              <a:rPr lang="en-US" baseline="0" dirty="0"/>
              <a:t> volume</a:t>
            </a:r>
          </a:p>
          <a:p>
            <a:r>
              <a:rPr lang="en-US" baseline="0" dirty="0"/>
              <a:t>V2 tonicity</a:t>
            </a:r>
            <a:endParaRPr lang="en-US" dirty="0"/>
          </a:p>
        </p:txBody>
      </p:sp>
      <p:sp>
        <p:nvSpPr>
          <p:cNvPr id="4" name="Slide Number Placeholder 3"/>
          <p:cNvSpPr>
            <a:spLocks noGrp="1"/>
          </p:cNvSpPr>
          <p:nvPr>
            <p:ph type="sldNum" sz="quarter" idx="10"/>
          </p:nvPr>
        </p:nvSpPr>
        <p:spPr/>
        <p:txBody>
          <a:bodyPr/>
          <a:lstStyle/>
          <a:p>
            <a:fld id="{C072C238-14A1-46E2-874C-7A2651338C27}" type="slidenum">
              <a:rPr lang="en-US" smtClean="0"/>
              <a:t>10</a:t>
            </a:fld>
            <a:endParaRPr lang="en-US"/>
          </a:p>
        </p:txBody>
      </p:sp>
    </p:spTree>
    <p:extLst>
      <p:ext uri="{BB962C8B-B14F-4D97-AF65-F5344CB8AC3E}">
        <p14:creationId xmlns:p14="http://schemas.microsoft.com/office/powerpoint/2010/main" val="316188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cells</a:t>
            </a:r>
          </a:p>
          <a:p>
            <a:r>
              <a:rPr lang="en-US" dirty="0"/>
              <a:t>Apical</a:t>
            </a:r>
          </a:p>
          <a:p>
            <a:r>
              <a:rPr lang="en-US" dirty="0" err="1"/>
              <a:t>Basolateral</a:t>
            </a:r>
            <a:endParaRPr lang="en-US" dirty="0"/>
          </a:p>
        </p:txBody>
      </p:sp>
      <p:sp>
        <p:nvSpPr>
          <p:cNvPr id="4" name="Slide Number Placeholder 3"/>
          <p:cNvSpPr>
            <a:spLocks noGrp="1"/>
          </p:cNvSpPr>
          <p:nvPr>
            <p:ph type="sldNum" sz="quarter" idx="10"/>
          </p:nvPr>
        </p:nvSpPr>
        <p:spPr/>
        <p:txBody>
          <a:bodyPr/>
          <a:lstStyle/>
          <a:p>
            <a:fld id="{C072C238-14A1-46E2-874C-7A2651338C27}" type="slidenum">
              <a:rPr lang="en-US" smtClean="0"/>
              <a:t>11</a:t>
            </a:fld>
            <a:endParaRPr lang="en-US"/>
          </a:p>
        </p:txBody>
      </p:sp>
    </p:spTree>
    <p:extLst>
      <p:ext uri="{BB962C8B-B14F-4D97-AF65-F5344CB8AC3E}">
        <p14:creationId xmlns:p14="http://schemas.microsoft.com/office/powerpoint/2010/main" val="350697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Ddavp</a:t>
            </a:r>
            <a:r>
              <a:rPr lang="en-US" dirty="0"/>
              <a:t>.  Would</a:t>
            </a:r>
            <a:r>
              <a:rPr lang="en-US" baseline="0" dirty="0"/>
              <a:t> decrease to around 128.  Delta of 12.  </a:t>
            </a:r>
          </a:p>
          <a:p>
            <a:r>
              <a:rPr lang="en-US" baseline="0" dirty="0"/>
              <a:t>Water deficit equation-  70kg x 0.45= 37.5  and 140/128-1 x 37.5 = 3.1L without ongoing losses</a:t>
            </a:r>
          </a:p>
        </p:txBody>
      </p:sp>
      <p:sp>
        <p:nvSpPr>
          <p:cNvPr id="4" name="Slide Number Placeholder 3"/>
          <p:cNvSpPr>
            <a:spLocks noGrp="1"/>
          </p:cNvSpPr>
          <p:nvPr>
            <p:ph type="sldNum" sz="quarter" idx="10"/>
          </p:nvPr>
        </p:nvSpPr>
        <p:spPr/>
        <p:txBody>
          <a:bodyPr/>
          <a:lstStyle/>
          <a:p>
            <a:fld id="{C072C238-14A1-46E2-874C-7A2651338C27}" type="slidenum">
              <a:rPr lang="en-US" smtClean="0"/>
              <a:t>23</a:t>
            </a:fld>
            <a:endParaRPr lang="en-US"/>
          </a:p>
        </p:txBody>
      </p:sp>
    </p:spTree>
    <p:extLst>
      <p:ext uri="{BB962C8B-B14F-4D97-AF65-F5344CB8AC3E}">
        <p14:creationId xmlns:p14="http://schemas.microsoft.com/office/powerpoint/2010/main" val="235666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days</a:t>
            </a:r>
          </a:p>
          <a:p>
            <a:r>
              <a:rPr lang="en-US" dirty="0"/>
              <a:t>No</a:t>
            </a:r>
            <a:r>
              <a:rPr lang="en-US" baseline="0" dirty="0"/>
              <a:t> </a:t>
            </a:r>
            <a:r>
              <a:rPr lang="en-US" baseline="0" dirty="0" err="1"/>
              <a:t>pts</a:t>
            </a:r>
            <a:r>
              <a:rPr lang="en-US" baseline="0" dirty="0"/>
              <a:t> w/ liver disease</a:t>
            </a:r>
            <a:endParaRPr lang="en-US" dirty="0"/>
          </a:p>
        </p:txBody>
      </p:sp>
      <p:sp>
        <p:nvSpPr>
          <p:cNvPr id="4" name="Slide Number Placeholder 3"/>
          <p:cNvSpPr>
            <a:spLocks noGrp="1"/>
          </p:cNvSpPr>
          <p:nvPr>
            <p:ph type="sldNum" sz="quarter" idx="10"/>
          </p:nvPr>
        </p:nvSpPr>
        <p:spPr/>
        <p:txBody>
          <a:bodyPr/>
          <a:lstStyle/>
          <a:p>
            <a:fld id="{C072C238-14A1-46E2-874C-7A2651338C27}" type="slidenum">
              <a:rPr lang="en-US" smtClean="0"/>
              <a:t>31</a:t>
            </a:fld>
            <a:endParaRPr lang="en-US"/>
          </a:p>
        </p:txBody>
      </p:sp>
    </p:spTree>
    <p:extLst>
      <p:ext uri="{BB962C8B-B14F-4D97-AF65-F5344CB8AC3E}">
        <p14:creationId xmlns:p14="http://schemas.microsoft.com/office/powerpoint/2010/main" val="118453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85x0.5=42.5L</a:t>
            </a:r>
          </a:p>
          <a:p>
            <a:r>
              <a:rPr lang="en-US" dirty="0"/>
              <a:t>7.5L deficit</a:t>
            </a:r>
          </a:p>
          <a:p>
            <a:r>
              <a:rPr lang="en-US" dirty="0"/>
              <a:t>165</a:t>
            </a:r>
            <a:r>
              <a:rPr lang="en-US" dirty="0">
                <a:sym typeface="Wingdings"/>
              </a:rPr>
              <a:t>155?  3 L needed using 150 as numerator</a:t>
            </a:r>
            <a:endParaRPr lang="en-US" dirty="0"/>
          </a:p>
          <a:p>
            <a:endParaRPr lang="en-US" dirty="0"/>
          </a:p>
        </p:txBody>
      </p:sp>
      <p:sp>
        <p:nvSpPr>
          <p:cNvPr id="4" name="Slide Number Placeholder 3"/>
          <p:cNvSpPr>
            <a:spLocks noGrp="1"/>
          </p:cNvSpPr>
          <p:nvPr>
            <p:ph type="sldNum" sz="quarter" idx="10"/>
          </p:nvPr>
        </p:nvSpPr>
        <p:spPr/>
        <p:txBody>
          <a:bodyPr/>
          <a:lstStyle/>
          <a:p>
            <a:fld id="{C072C238-14A1-46E2-874C-7A2651338C27}" type="slidenum">
              <a:rPr lang="en-US" smtClean="0"/>
              <a:t>33</a:t>
            </a:fld>
            <a:endParaRPr lang="en-US"/>
          </a:p>
        </p:txBody>
      </p:sp>
    </p:spTree>
    <p:extLst>
      <p:ext uri="{BB962C8B-B14F-4D97-AF65-F5344CB8AC3E}">
        <p14:creationId xmlns:p14="http://schemas.microsoft.com/office/powerpoint/2010/main" val="358623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5CEB9A-B735-440D-89D4-BA6C81A5DA44}" type="datetimeFigureOut">
              <a:rPr lang="en-US" smtClean="0"/>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145601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5CEB9A-B735-440D-89D4-BA6C81A5DA44}" type="datetimeFigureOut">
              <a:rPr lang="en-US" smtClean="0"/>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340628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5CEB9A-B735-440D-89D4-BA6C81A5DA44}" type="datetimeFigureOut">
              <a:rPr lang="en-US" smtClean="0"/>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406620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5CEB9A-B735-440D-89D4-BA6C81A5DA44}" type="datetimeFigureOut">
              <a:rPr lang="en-US" smtClean="0"/>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212840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5CEB9A-B735-440D-89D4-BA6C81A5DA44}" type="datetimeFigureOut">
              <a:rPr lang="en-US" smtClean="0"/>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343100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5CEB9A-B735-440D-89D4-BA6C81A5DA44}" type="datetimeFigureOut">
              <a:rPr lang="en-US" smtClean="0"/>
              <a:t>10/2/24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110836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5CEB9A-B735-440D-89D4-BA6C81A5DA44}" type="datetimeFigureOut">
              <a:rPr lang="en-US" smtClean="0"/>
              <a:t>10/2/24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186309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5CEB9A-B735-440D-89D4-BA6C81A5DA44}" type="datetimeFigureOut">
              <a:rPr lang="en-US" smtClean="0"/>
              <a:t>10/2/24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71957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CEB9A-B735-440D-89D4-BA6C81A5DA44}" type="datetimeFigureOut">
              <a:rPr lang="en-US" smtClean="0"/>
              <a:t>10/2/24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17181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5CEB9A-B735-440D-89D4-BA6C81A5DA44}" type="datetimeFigureOut">
              <a:rPr lang="en-US" smtClean="0"/>
              <a:t>10/2/24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424410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5CEB9A-B735-440D-89D4-BA6C81A5DA44}" type="datetimeFigureOut">
              <a:rPr lang="en-US" smtClean="0"/>
              <a:t>10/2/24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8C50-D64C-4945-969F-10E2F69D8F5F}" type="slidenum">
              <a:rPr lang="en-US" smtClean="0"/>
              <a:t>‹#›</a:t>
            </a:fld>
            <a:endParaRPr lang="en-US"/>
          </a:p>
        </p:txBody>
      </p:sp>
    </p:spTree>
    <p:extLst>
      <p:ext uri="{BB962C8B-B14F-4D97-AF65-F5344CB8AC3E}">
        <p14:creationId xmlns:p14="http://schemas.microsoft.com/office/powerpoint/2010/main" val="312533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CEB9A-B735-440D-89D4-BA6C81A5DA44}" type="datetimeFigureOut">
              <a:rPr lang="en-US" smtClean="0"/>
              <a:t>10/2/24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18C50-D64C-4945-969F-10E2F69D8F5F}" type="slidenum">
              <a:rPr lang="en-US" smtClean="0"/>
              <a:t>‹#›</a:t>
            </a:fld>
            <a:endParaRPr lang="en-US"/>
          </a:p>
        </p:txBody>
      </p:sp>
    </p:spTree>
    <p:extLst>
      <p:ext uri="{BB962C8B-B14F-4D97-AF65-F5344CB8AC3E}">
        <p14:creationId xmlns:p14="http://schemas.microsoft.com/office/powerpoint/2010/main" val="318536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113175"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pexels.com/photo/clear-glass-pitcher-pouring-water-on-clear-drinking-glass-3500006/"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commons.wikimedia.org/wiki/Category:Salt_shakers" TargetMode="External"/><Relationship Id="rId7" Type="http://schemas.openxmlformats.org/officeDocument/2006/relationships/hyperlink" Target="http://www.pixnio.com/food-and-drink/glass-salt-shaker-that-is-half-filled-with-salt" TargetMode="External"/><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5.jpg"/><Relationship Id="rId11" Type="http://schemas.openxmlformats.org/officeDocument/2006/relationships/hyperlink" Target="https://www.publicdomainpictures.net/view-image.php?image=73559&amp;amp;picture=salt-and-pepper&amp;amp;large=1" TargetMode="External"/><Relationship Id="rId5" Type="http://schemas.openxmlformats.org/officeDocument/2006/relationships/hyperlink" Target="https://www.pikist.com/free-photo-vmgmn" TargetMode="External"/><Relationship Id="rId10" Type="http://schemas.openxmlformats.org/officeDocument/2006/relationships/image" Target="../media/image17.jpg"/><Relationship Id="rId4" Type="http://schemas.openxmlformats.org/officeDocument/2006/relationships/image" Target="../media/image14.jpg"/><Relationship Id="rId9" Type="http://schemas.openxmlformats.org/officeDocument/2006/relationships/hyperlink" Target="http://www.dpfinnie.com/2013/04/l-is-for-life.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uentesaludable.com/algunos-curiosos-trucos-faciles-con-la-sal-comun/" TargetMode="External"/><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hyperlink" Target="https://www.pexels.com/photo/clear-glass-pitcher-pouring-water-on-clear-drinking-glass-3500006/"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game-icons.net/1x1/delapouite/kidneys.html"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commons.wikimedia.org/wiki/file:glass-of-water.jpg" TargetMode="External"/><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hyperlink" Target="https://www.geeksvgs.com/id/232824" TargetMode="Externa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s/gr%C3%A1fico-n%C3%BAmeros-cambio-estad%C3%ADsticas-41423/"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066799"/>
          </a:xfrm>
        </p:spPr>
        <p:txBody>
          <a:bodyPr>
            <a:normAutofit fontScale="90000"/>
          </a:bodyPr>
          <a:lstStyle/>
          <a:p>
            <a:r>
              <a:rPr lang="en-US" dirty="0" err="1"/>
              <a:t>Dysnatremias</a:t>
            </a:r>
            <a:r>
              <a:rPr lang="en-US" dirty="0"/>
              <a:t>: </a:t>
            </a:r>
            <a:br>
              <a:rPr lang="en-US" dirty="0"/>
            </a:br>
            <a:r>
              <a:rPr lang="en-US" dirty="0"/>
              <a:t>Is it All About the Salt?</a:t>
            </a:r>
          </a:p>
        </p:txBody>
      </p:sp>
      <p:sp>
        <p:nvSpPr>
          <p:cNvPr id="3" name="Subtitle 2"/>
          <p:cNvSpPr>
            <a:spLocks noGrp="1"/>
          </p:cNvSpPr>
          <p:nvPr>
            <p:ph type="subTitle" idx="1"/>
          </p:nvPr>
        </p:nvSpPr>
        <p:spPr>
          <a:xfrm>
            <a:off x="1371600" y="2971800"/>
            <a:ext cx="6400800" cy="1676400"/>
          </a:xfrm>
        </p:spPr>
        <p:txBody>
          <a:bodyPr>
            <a:normAutofit fontScale="85000" lnSpcReduction="20000"/>
          </a:bodyPr>
          <a:lstStyle/>
          <a:p>
            <a:r>
              <a:rPr lang="en-US" dirty="0">
                <a:solidFill>
                  <a:schemeClr val="tx1"/>
                </a:solidFill>
              </a:rPr>
              <a:t>Dr. Bindu </a:t>
            </a:r>
          </a:p>
          <a:p>
            <a:r>
              <a:rPr lang="en-US" dirty="0" err="1">
                <a:solidFill>
                  <a:schemeClr val="tx1"/>
                </a:solidFill>
              </a:rPr>
              <a:t>Chaparalla</a:t>
            </a:r>
            <a:r>
              <a:rPr lang="en-US" dirty="0">
                <a:solidFill>
                  <a:schemeClr val="tx1"/>
                </a:solidFill>
              </a:rPr>
              <a:t> </a:t>
            </a:r>
          </a:p>
          <a:p>
            <a:r>
              <a:rPr lang="en-US" dirty="0">
                <a:solidFill>
                  <a:schemeClr val="tx1"/>
                </a:solidFill>
              </a:rPr>
              <a:t>SKI Nephrology</a:t>
            </a:r>
          </a:p>
          <a:p>
            <a:r>
              <a:rPr lang="en-US" dirty="0">
                <a:solidFill>
                  <a:schemeClr val="tx1"/>
                </a:solidFill>
              </a:rPr>
              <a:t>October 8, 2024</a:t>
            </a:r>
          </a:p>
        </p:txBody>
      </p:sp>
      <p:pic>
        <p:nvPicPr>
          <p:cNvPr id="8" name="Picture 7" descr="A salt shaker with a black top&#10;&#10;Description automatically generated">
            <a:extLst>
              <a:ext uri="{FF2B5EF4-FFF2-40B4-BE49-F238E27FC236}">
                <a16:creationId xmlns:a16="http://schemas.microsoft.com/office/drawing/2014/main" id="{C4668271-CD2A-0075-D705-8E7122BE53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3343" y="2514058"/>
            <a:ext cx="2620487" cy="2054207"/>
          </a:xfrm>
          <a:prstGeom prst="rect">
            <a:avLst/>
          </a:prstGeom>
        </p:spPr>
      </p:pic>
      <p:pic>
        <p:nvPicPr>
          <p:cNvPr id="10" name="Picture 9" descr="A hand pouring water into a glass&#10;&#10;Description automatically generated">
            <a:extLst>
              <a:ext uri="{FF2B5EF4-FFF2-40B4-BE49-F238E27FC236}">
                <a16:creationId xmlns:a16="http://schemas.microsoft.com/office/drawing/2014/main" id="{86D45661-C6BC-27AB-FBF7-48199E50428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46054" y="1940961"/>
            <a:ext cx="2133411" cy="3200400"/>
          </a:xfrm>
          <a:prstGeom prst="rect">
            <a:avLst/>
          </a:prstGeom>
        </p:spPr>
      </p:pic>
    </p:spTree>
    <p:extLst>
      <p:ext uri="{BB962C8B-B14F-4D97-AF65-F5344CB8AC3E}">
        <p14:creationId xmlns:p14="http://schemas.microsoft.com/office/powerpoint/2010/main" val="386021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Physiology of water regulation: </a:t>
            </a:r>
            <a:br>
              <a:rPr lang="en-US" dirty="0"/>
            </a:br>
            <a:r>
              <a:rPr lang="en-US" sz="2700" dirty="0"/>
              <a:t>Response to increase in plasma osmolality</a:t>
            </a:r>
          </a:p>
        </p:txBody>
      </p:sp>
      <p:sp>
        <p:nvSpPr>
          <p:cNvPr id="3" name="Content Placeholder 2"/>
          <p:cNvSpPr>
            <a:spLocks noGrp="1"/>
          </p:cNvSpPr>
          <p:nvPr>
            <p:ph idx="1"/>
          </p:nvPr>
        </p:nvSpPr>
        <p:spPr/>
        <p:txBody>
          <a:bodyPr/>
          <a:lstStyle/>
          <a:p>
            <a:pPr marL="971550" lvl="1" indent="-514350">
              <a:buFont typeface="+mj-lt"/>
              <a:buAutoNum type="arabicPeriod"/>
            </a:pPr>
            <a:endParaRPr lang="en-US" dirty="0"/>
          </a:p>
          <a:p>
            <a:pPr marL="971550" lvl="1" indent="-514350">
              <a:buFont typeface="+mj-lt"/>
              <a:buAutoNum type="arabicPeriod"/>
            </a:pPr>
            <a:r>
              <a:rPr lang="en-US" dirty="0"/>
              <a:t>Increase in ADH </a:t>
            </a:r>
          </a:p>
          <a:p>
            <a:pPr marL="971550" lvl="1" indent="-514350">
              <a:buFont typeface="+mj-lt"/>
              <a:buAutoNum type="arabicPeriod"/>
            </a:pPr>
            <a:r>
              <a:rPr lang="en-US" dirty="0"/>
              <a:t>Increased Thirst</a:t>
            </a:r>
          </a:p>
          <a:p>
            <a:pPr marL="971550" lvl="1" indent="-514350">
              <a:buFont typeface="+mj-lt"/>
              <a:buAutoNum type="arabicPeriod"/>
            </a:pPr>
            <a:r>
              <a:rPr lang="en-US" dirty="0"/>
              <a:t>Vasopressin receptor</a:t>
            </a:r>
          </a:p>
          <a:p>
            <a:pPr marL="914400" lvl="2" indent="0">
              <a:buNone/>
            </a:pPr>
            <a:r>
              <a:rPr lang="en-US" dirty="0"/>
              <a:t>A. V1</a:t>
            </a:r>
          </a:p>
          <a:p>
            <a:pPr marL="914400" lvl="2" indent="0">
              <a:buNone/>
            </a:pPr>
            <a:r>
              <a:rPr lang="en-US" dirty="0"/>
              <a:t>B. V2</a:t>
            </a:r>
          </a:p>
          <a:p>
            <a:pPr marL="971550" lvl="1" indent="-514350">
              <a:buFont typeface="+mj-lt"/>
              <a:buAutoNum type="arabicPeriod"/>
            </a:pPr>
            <a:r>
              <a:rPr lang="en-US" dirty="0"/>
              <a:t>Aquaporins open in collecting duct</a:t>
            </a:r>
          </a:p>
          <a:p>
            <a:pPr marL="971550" lvl="1" indent="-514350">
              <a:buFont typeface="+mj-lt"/>
              <a:buAutoNum type="arabicPeriod"/>
            </a:pPr>
            <a:r>
              <a:rPr lang="en-US" dirty="0"/>
              <a:t>Water moves down concentration gradient and urine becomes concentrated</a:t>
            </a:r>
          </a:p>
        </p:txBody>
      </p:sp>
    </p:spTree>
    <p:extLst>
      <p:ext uri="{BB962C8B-B14F-4D97-AF65-F5344CB8AC3E}">
        <p14:creationId xmlns:p14="http://schemas.microsoft.com/office/powerpoint/2010/main" val="263122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 physiology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76400"/>
            <a:ext cx="8231888" cy="4372347"/>
          </a:xfrm>
        </p:spPr>
      </p:pic>
    </p:spTree>
    <p:extLst>
      <p:ext uri="{BB962C8B-B14F-4D97-AF65-F5344CB8AC3E}">
        <p14:creationId xmlns:p14="http://schemas.microsoft.com/office/powerpoint/2010/main" val="202171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6548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863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565150"/>
            <a:ext cx="6578600" cy="572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850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Hyponatremia Develops in </a:t>
            </a:r>
            <a:br>
              <a:rPr lang="en-US" dirty="0"/>
            </a:br>
            <a:r>
              <a:rPr lang="en-US" dirty="0"/>
              <a:t>TWO situations</a:t>
            </a:r>
          </a:p>
        </p:txBody>
      </p:sp>
      <p:sp>
        <p:nvSpPr>
          <p:cNvPr id="3" name="Content Placeholder 2"/>
          <p:cNvSpPr>
            <a:spLocks noGrp="1"/>
          </p:cNvSpPr>
          <p:nvPr>
            <p:ph idx="1"/>
          </p:nvPr>
        </p:nvSpPr>
        <p:spPr/>
        <p:txBody>
          <a:bodyPr/>
          <a:lstStyle/>
          <a:p>
            <a:pPr marL="457200" lvl="1" indent="0">
              <a:buNone/>
            </a:pPr>
            <a:endParaRPr lang="en-US" dirty="0"/>
          </a:p>
          <a:p>
            <a:pPr marL="457200" lvl="1" indent="0">
              <a:buNone/>
            </a:pPr>
            <a:r>
              <a:rPr lang="en-US" dirty="0"/>
              <a:t>1. Water intake which overwhelms excretory capacity (rare, such as severe psychogenic </a:t>
            </a:r>
            <a:r>
              <a:rPr lang="en-US" dirty="0" err="1"/>
              <a:t>polydypsia</a:t>
            </a:r>
            <a:r>
              <a:rPr lang="en-US" dirty="0"/>
              <a:t>)</a:t>
            </a:r>
          </a:p>
          <a:p>
            <a:pPr marL="457200" lvl="1" indent="0">
              <a:buNone/>
            </a:pPr>
            <a:endParaRPr lang="en-US" dirty="0"/>
          </a:p>
          <a:p>
            <a:pPr marL="457200" lvl="1" indent="0">
              <a:buNone/>
            </a:pPr>
            <a:r>
              <a:rPr lang="en-US" dirty="0"/>
              <a:t>2. Intake of a water load which cannot be excreted due to low GFR or persistent effects of ADH</a:t>
            </a:r>
          </a:p>
        </p:txBody>
      </p:sp>
    </p:spTree>
    <p:extLst>
      <p:ext uri="{BB962C8B-B14F-4D97-AF65-F5344CB8AC3E}">
        <p14:creationId xmlns:p14="http://schemas.microsoft.com/office/powerpoint/2010/main" val="209141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26D5-150D-5251-AE6B-21EBCB351904}"/>
              </a:ext>
            </a:extLst>
          </p:cNvPr>
          <p:cNvSpPr>
            <a:spLocks noGrp="1"/>
          </p:cNvSpPr>
          <p:nvPr>
            <p:ph type="title"/>
          </p:nvPr>
        </p:nvSpPr>
        <p:spPr/>
        <p:txBody>
          <a:bodyPr/>
          <a:lstStyle/>
          <a:p>
            <a:pPr algn="l"/>
            <a:r>
              <a:rPr lang="en-US" dirty="0"/>
              <a:t>Case 2</a:t>
            </a:r>
          </a:p>
        </p:txBody>
      </p:sp>
      <p:sp>
        <p:nvSpPr>
          <p:cNvPr id="3" name="Content Placeholder 2">
            <a:extLst>
              <a:ext uri="{FF2B5EF4-FFF2-40B4-BE49-F238E27FC236}">
                <a16:creationId xmlns:a16="http://schemas.microsoft.com/office/drawing/2014/main" id="{9CBB154E-8505-E08D-6B65-8EBE7297C203}"/>
              </a:ext>
            </a:extLst>
          </p:cNvPr>
          <p:cNvSpPr>
            <a:spLocks noGrp="1"/>
          </p:cNvSpPr>
          <p:nvPr>
            <p:ph sz="half" idx="1"/>
          </p:nvPr>
        </p:nvSpPr>
        <p:spPr/>
        <p:txBody>
          <a:bodyPr>
            <a:normAutofit fontScale="55000" lnSpcReduction="20000"/>
          </a:bodyPr>
          <a:lstStyle/>
          <a:p>
            <a:pPr marL="0" indent="0">
              <a:buNone/>
            </a:pPr>
            <a:r>
              <a:rPr lang="en-US" dirty="0"/>
              <a:t>A 65-year-old man is evaluated for a 7-week history of increasing fatigue and poor appetite. Medical history is otherwise unremarkable. He takes no medications.</a:t>
            </a:r>
          </a:p>
          <a:p>
            <a:pPr marL="0" indent="0">
              <a:buNone/>
            </a:pPr>
            <a:endParaRPr lang="en-US" dirty="0"/>
          </a:p>
          <a:p>
            <a:pPr marL="0" indent="0">
              <a:buNone/>
            </a:pPr>
            <a:r>
              <a:rPr lang="en-US" dirty="0"/>
              <a:t>Physical examination findings, including vital signs, are normal.</a:t>
            </a:r>
          </a:p>
          <a:p>
            <a:pPr marL="0" indent="0">
              <a:buNone/>
            </a:pPr>
            <a:endParaRPr lang="en-US" dirty="0"/>
          </a:p>
          <a:p>
            <a:pPr marL="0" indent="0">
              <a:buNone/>
            </a:pPr>
            <a:r>
              <a:rPr lang="en-US" b="1" dirty="0"/>
              <a:t>Laboratory studies:</a:t>
            </a:r>
          </a:p>
          <a:p>
            <a:pPr marL="0" indent="0">
              <a:buNone/>
            </a:pPr>
            <a:r>
              <a:rPr lang="en-US" dirty="0"/>
              <a:t>Hematocrit: 28%</a:t>
            </a:r>
          </a:p>
          <a:p>
            <a:pPr marL="0" indent="0">
              <a:buNone/>
            </a:pPr>
            <a:r>
              <a:rPr lang="en-US" dirty="0"/>
              <a:t>Albumin 3.0 g/dL</a:t>
            </a:r>
          </a:p>
          <a:p>
            <a:pPr marL="0" indent="0">
              <a:buNone/>
            </a:pPr>
            <a:r>
              <a:rPr lang="en-US" dirty="0"/>
              <a:t>Calcium 10.4 mg/dL</a:t>
            </a:r>
          </a:p>
          <a:p>
            <a:pPr marL="0" indent="0">
              <a:buNone/>
            </a:pPr>
            <a:r>
              <a:rPr lang="en-US" dirty="0"/>
              <a:t>Creatinine 1.6 mg/dL</a:t>
            </a:r>
          </a:p>
          <a:p>
            <a:pPr marL="0" indent="0">
              <a:buNone/>
            </a:pPr>
            <a:r>
              <a:rPr lang="en-US" dirty="0"/>
              <a:t>Electrolytes: </a:t>
            </a:r>
          </a:p>
          <a:p>
            <a:pPr marL="0" indent="0">
              <a:buNone/>
            </a:pPr>
            <a:r>
              <a:rPr lang="en-US" dirty="0"/>
              <a:t>      Sodium 130 </a:t>
            </a:r>
            <a:r>
              <a:rPr lang="en-US" dirty="0" err="1"/>
              <a:t>mEq</a:t>
            </a:r>
            <a:r>
              <a:rPr lang="en-US" dirty="0"/>
              <a:t>/L</a:t>
            </a:r>
          </a:p>
          <a:p>
            <a:pPr marL="0" indent="0">
              <a:buNone/>
            </a:pPr>
            <a:r>
              <a:rPr lang="en-US" dirty="0"/>
              <a:t>      Potassium 3.6 </a:t>
            </a:r>
            <a:r>
              <a:rPr lang="en-US" dirty="0" err="1"/>
              <a:t>mEq</a:t>
            </a:r>
            <a:r>
              <a:rPr lang="en-US" dirty="0"/>
              <a:t>/L</a:t>
            </a:r>
          </a:p>
          <a:p>
            <a:pPr marL="0" indent="0">
              <a:buNone/>
            </a:pPr>
            <a:r>
              <a:rPr lang="en-US" dirty="0"/>
              <a:t>      Chloride 99 </a:t>
            </a:r>
            <a:r>
              <a:rPr lang="en-US" dirty="0" err="1"/>
              <a:t>mEq</a:t>
            </a:r>
            <a:r>
              <a:rPr lang="en-US" dirty="0"/>
              <a:t>/L</a:t>
            </a:r>
          </a:p>
          <a:p>
            <a:pPr marL="0" indent="0">
              <a:buNone/>
            </a:pPr>
            <a:r>
              <a:rPr lang="en-US" dirty="0"/>
              <a:t>      Bicarbonate: 23 </a:t>
            </a:r>
            <a:r>
              <a:rPr lang="en-US" dirty="0" err="1"/>
              <a:t>mEq</a:t>
            </a:r>
            <a:r>
              <a:rPr lang="en-US" dirty="0"/>
              <a:t>/L</a:t>
            </a:r>
          </a:p>
          <a:p>
            <a:pPr marL="0" indent="0">
              <a:buNone/>
            </a:pPr>
            <a:r>
              <a:rPr lang="en-US" dirty="0"/>
              <a:t>Osmolality: 290 </a:t>
            </a:r>
            <a:r>
              <a:rPr lang="en-US" dirty="0" err="1"/>
              <a:t>mOsm</a:t>
            </a:r>
            <a:r>
              <a:rPr lang="en-US" dirty="0"/>
              <a:t>/kg H20</a:t>
            </a:r>
          </a:p>
          <a:p>
            <a:pPr marL="0" indent="0">
              <a:buNone/>
            </a:pPr>
            <a:r>
              <a:rPr lang="en-US" dirty="0"/>
              <a:t>Total protein: 9.8 g/dL</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C2C4DB10-5660-D3B8-BD64-C12A5CED31EC}"/>
              </a:ext>
            </a:extLst>
          </p:cNvPr>
          <p:cNvSpPr txBox="1"/>
          <p:nvPr/>
        </p:nvSpPr>
        <p:spPr>
          <a:xfrm>
            <a:off x="4572000" y="1600200"/>
            <a:ext cx="3733800" cy="3293209"/>
          </a:xfrm>
          <a:prstGeom prst="rect">
            <a:avLst/>
          </a:prstGeom>
          <a:noFill/>
        </p:spPr>
        <p:txBody>
          <a:bodyPr wrap="square" rtlCol="0">
            <a:spAutoFit/>
          </a:bodyPr>
          <a:lstStyle/>
          <a:p>
            <a:r>
              <a:rPr lang="en-US" sz="1600" b="1" dirty="0"/>
              <a:t>Laboratory studies continued:</a:t>
            </a:r>
          </a:p>
          <a:p>
            <a:r>
              <a:rPr lang="en-US" sz="1600" dirty="0"/>
              <a:t>Urine osmolality: 240 </a:t>
            </a:r>
            <a:r>
              <a:rPr lang="en-US" sz="1600" dirty="0" err="1"/>
              <a:t>mOsm</a:t>
            </a:r>
            <a:r>
              <a:rPr lang="en-US" sz="1600" dirty="0"/>
              <a:t>/kg H20</a:t>
            </a:r>
          </a:p>
          <a:p>
            <a:r>
              <a:rPr lang="en-US" sz="1600" dirty="0"/>
              <a:t>Urine sodium: 45 </a:t>
            </a:r>
            <a:r>
              <a:rPr lang="en-US" sz="1600" dirty="0" err="1"/>
              <a:t>mEq</a:t>
            </a:r>
            <a:r>
              <a:rPr lang="en-US" sz="1600" dirty="0"/>
              <a:t>/L</a:t>
            </a:r>
          </a:p>
          <a:p>
            <a:endParaRPr lang="en-US" sz="1600" dirty="0"/>
          </a:p>
          <a:p>
            <a:r>
              <a:rPr lang="en-US" sz="1600" b="1" dirty="0">
                <a:solidFill>
                  <a:srgbClr val="FF0000"/>
                </a:solidFill>
              </a:rPr>
              <a:t>Which of the following is the most likely cause of this patient’s hyponatremia?</a:t>
            </a:r>
          </a:p>
          <a:p>
            <a:endParaRPr lang="en-US" sz="1600" dirty="0">
              <a:solidFill>
                <a:srgbClr val="FF0000"/>
              </a:solidFill>
            </a:endParaRPr>
          </a:p>
          <a:p>
            <a:pPr marL="342900" indent="-342900">
              <a:buAutoNum type="alphaUcPeriod"/>
            </a:pPr>
            <a:r>
              <a:rPr lang="en-US" sz="1600" dirty="0">
                <a:solidFill>
                  <a:srgbClr val="FF0000"/>
                </a:solidFill>
              </a:rPr>
              <a:t>Hypercalcemia</a:t>
            </a:r>
          </a:p>
          <a:p>
            <a:pPr marL="342900" indent="-342900">
              <a:buAutoNum type="alphaUcPeriod"/>
            </a:pPr>
            <a:r>
              <a:rPr lang="en-US" sz="1600" dirty="0">
                <a:solidFill>
                  <a:srgbClr val="FF0000"/>
                </a:solidFill>
              </a:rPr>
              <a:t>Multiple myeloma</a:t>
            </a:r>
          </a:p>
          <a:p>
            <a:pPr marL="342900" indent="-342900">
              <a:buAutoNum type="alphaUcPeriod"/>
            </a:pPr>
            <a:r>
              <a:rPr lang="en-US" sz="1600" dirty="0">
                <a:solidFill>
                  <a:srgbClr val="FF0000"/>
                </a:solidFill>
              </a:rPr>
              <a:t>Poor solute intake</a:t>
            </a:r>
          </a:p>
          <a:p>
            <a:pPr marL="342900" indent="-342900">
              <a:buAutoNum type="alphaUcPeriod"/>
            </a:pPr>
            <a:r>
              <a:rPr lang="en-US" sz="1600" dirty="0">
                <a:solidFill>
                  <a:srgbClr val="FF0000"/>
                </a:solidFill>
              </a:rPr>
              <a:t>Psychogenic polydipsia</a:t>
            </a:r>
          </a:p>
          <a:p>
            <a:pPr marL="342900" indent="-342900">
              <a:buAutoNum type="alphaUcPeriod"/>
            </a:pPr>
            <a:r>
              <a:rPr lang="en-US" sz="1600" dirty="0">
                <a:solidFill>
                  <a:srgbClr val="FF0000"/>
                </a:solidFill>
              </a:rPr>
              <a:t>Syndrome of Inappropriate Antidiuretic Hormone secretion</a:t>
            </a:r>
          </a:p>
        </p:txBody>
      </p:sp>
    </p:spTree>
    <p:extLst>
      <p:ext uri="{BB962C8B-B14F-4D97-AF65-F5344CB8AC3E}">
        <p14:creationId xmlns:p14="http://schemas.microsoft.com/office/powerpoint/2010/main" val="291313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patient's health&#10;&#10;Description automatically generated">
            <a:extLst>
              <a:ext uri="{FF2B5EF4-FFF2-40B4-BE49-F238E27FC236}">
                <a16:creationId xmlns:a16="http://schemas.microsoft.com/office/drawing/2014/main" id="{78921C9F-A1A8-DC88-6DE1-6188616EEE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4888" y="177209"/>
            <a:ext cx="2968305" cy="4610879"/>
          </a:xfrm>
        </p:spPr>
      </p:pic>
      <p:pic>
        <p:nvPicPr>
          <p:cNvPr id="8" name="Picture 7" descr="A table with text and images&#10;&#10;Description automatically generated with medium confidence">
            <a:extLst>
              <a:ext uri="{FF2B5EF4-FFF2-40B4-BE49-F238E27FC236}">
                <a16:creationId xmlns:a16="http://schemas.microsoft.com/office/drawing/2014/main" id="{50F47870-ED71-E972-F49B-E1F1A37B1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922837"/>
            <a:ext cx="6705600" cy="1757954"/>
          </a:xfrm>
          <a:prstGeom prst="rect">
            <a:avLst/>
          </a:prstGeom>
        </p:spPr>
      </p:pic>
      <p:sp>
        <p:nvSpPr>
          <p:cNvPr id="9" name="TextBox 8">
            <a:extLst>
              <a:ext uri="{FF2B5EF4-FFF2-40B4-BE49-F238E27FC236}">
                <a16:creationId xmlns:a16="http://schemas.microsoft.com/office/drawing/2014/main" id="{8A72F9F6-9D90-948D-01E8-093745517608}"/>
              </a:ext>
            </a:extLst>
          </p:cNvPr>
          <p:cNvSpPr txBox="1"/>
          <p:nvPr/>
        </p:nvSpPr>
        <p:spPr>
          <a:xfrm>
            <a:off x="4876800" y="838200"/>
            <a:ext cx="2971800" cy="3970318"/>
          </a:xfrm>
          <a:prstGeom prst="rect">
            <a:avLst/>
          </a:prstGeom>
          <a:noFill/>
        </p:spPr>
        <p:txBody>
          <a:bodyPr wrap="square" rtlCol="0">
            <a:spAutoFit/>
          </a:bodyPr>
          <a:lstStyle/>
          <a:p>
            <a:r>
              <a:rPr lang="en-US" dirty="0"/>
              <a:t>Most cases of hyponatremia are hypotonic (low serum </a:t>
            </a:r>
            <a:r>
              <a:rPr lang="en-US" dirty="0" err="1"/>
              <a:t>osmlolality</a:t>
            </a:r>
            <a:r>
              <a:rPr lang="en-US" dirty="0"/>
              <a:t>)</a:t>
            </a:r>
          </a:p>
          <a:p>
            <a:endParaRPr lang="en-US" dirty="0"/>
          </a:p>
          <a:p>
            <a:r>
              <a:rPr lang="en-US" dirty="0"/>
              <a:t>A serum osmolality is the FIRST step in determining the cause of the hyponatremia and the next steps in the evaluation.</a:t>
            </a:r>
          </a:p>
          <a:p>
            <a:endParaRPr lang="en-US" dirty="0"/>
          </a:p>
          <a:p>
            <a:r>
              <a:rPr lang="en-US" dirty="0"/>
              <a:t>A glucose &gt; 400 requires a different correction factor than a glucose &lt;400 (see below)</a:t>
            </a:r>
          </a:p>
        </p:txBody>
      </p:sp>
    </p:spTree>
    <p:extLst>
      <p:ext uri="{BB962C8B-B14F-4D97-AF65-F5344CB8AC3E}">
        <p14:creationId xmlns:p14="http://schemas.microsoft.com/office/powerpoint/2010/main" val="22367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Hypoosmotic Hyponatremia: </a:t>
            </a:r>
            <a:br>
              <a:rPr lang="en-US" dirty="0"/>
            </a:br>
            <a:r>
              <a:rPr lang="en-US" dirty="0"/>
              <a:t>Divide into Volume Status</a:t>
            </a:r>
          </a:p>
        </p:txBody>
      </p:sp>
      <p:sp>
        <p:nvSpPr>
          <p:cNvPr id="3" name="Content Placeholder 2"/>
          <p:cNvSpPr>
            <a:spLocks noGrp="1"/>
          </p:cNvSpPr>
          <p:nvPr>
            <p:ph sz="half" idx="1"/>
          </p:nvPr>
        </p:nvSpPr>
        <p:spPr/>
        <p:txBody>
          <a:bodyPr>
            <a:normAutofit fontScale="92500" lnSpcReduction="20000"/>
          </a:bodyPr>
          <a:lstStyle/>
          <a:p>
            <a:pPr marL="457200" lvl="1" indent="0">
              <a:buNone/>
            </a:pPr>
            <a:r>
              <a:rPr lang="en-US" dirty="0"/>
              <a:t>Hypovolemic hyponatremia</a:t>
            </a:r>
          </a:p>
          <a:p>
            <a:pPr marL="914400" lvl="2" indent="0">
              <a:buNone/>
            </a:pPr>
            <a:r>
              <a:rPr lang="en-US" dirty="0"/>
              <a:t>Total body water decreased</a:t>
            </a:r>
          </a:p>
          <a:p>
            <a:pPr marL="914400" lvl="2" indent="0">
              <a:buNone/>
            </a:pPr>
            <a:r>
              <a:rPr lang="en-US" dirty="0"/>
              <a:t>Volume (total body sodium) decreased MORE</a:t>
            </a:r>
          </a:p>
          <a:p>
            <a:pPr marL="457200" lvl="1" indent="0">
              <a:buNone/>
            </a:pPr>
            <a:endParaRPr lang="en-US" dirty="0"/>
          </a:p>
          <a:p>
            <a:pPr marL="457200" lvl="1" indent="0">
              <a:buNone/>
            </a:pPr>
            <a:r>
              <a:rPr lang="en-US" dirty="0"/>
              <a:t>Euvolemic hyponatremia</a:t>
            </a:r>
          </a:p>
          <a:p>
            <a:pPr marL="914400" lvl="2" indent="0">
              <a:buNone/>
            </a:pPr>
            <a:r>
              <a:rPr lang="en-US" dirty="0"/>
              <a:t>Total body water increased</a:t>
            </a:r>
          </a:p>
          <a:p>
            <a:pPr marL="914400" lvl="2" indent="0">
              <a:buNone/>
            </a:pPr>
            <a:r>
              <a:rPr lang="en-US" dirty="0"/>
              <a:t>Volume (total body sodium) no change</a:t>
            </a:r>
          </a:p>
          <a:p>
            <a:pPr marL="457200" lvl="1" indent="0">
              <a:buNone/>
            </a:pPr>
            <a:endParaRPr lang="en-US" dirty="0"/>
          </a:p>
          <a:p>
            <a:pPr marL="457200" lvl="1" indent="0">
              <a:buNone/>
            </a:pPr>
            <a:r>
              <a:rPr lang="en-US" dirty="0"/>
              <a:t>Hypervolemic hyponatremia</a:t>
            </a:r>
          </a:p>
          <a:p>
            <a:pPr marL="914400" lvl="2" indent="0">
              <a:buNone/>
            </a:pPr>
            <a:r>
              <a:rPr lang="en-US" dirty="0"/>
              <a:t>Total body water increased MORE</a:t>
            </a:r>
          </a:p>
          <a:p>
            <a:pPr marL="914400" lvl="2" indent="0">
              <a:buNone/>
            </a:pPr>
            <a:r>
              <a:rPr lang="en-US" dirty="0"/>
              <a:t>Volume (total body sodium) increased</a:t>
            </a:r>
          </a:p>
          <a:p>
            <a:endParaRPr lang="en-US" dirty="0"/>
          </a:p>
        </p:txBody>
      </p:sp>
      <p:pic>
        <p:nvPicPr>
          <p:cNvPr id="6" name="Content Placeholder 5" descr="A salt shaker on a table&#10;&#10;Description automatically generated">
            <a:extLst>
              <a:ext uri="{FF2B5EF4-FFF2-40B4-BE49-F238E27FC236}">
                <a16:creationId xmlns:a16="http://schemas.microsoft.com/office/drawing/2014/main" id="{052D25A4-D6BA-53DD-7416-196956D4740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934" r="25081"/>
          <a:stretch/>
        </p:blipFill>
        <p:spPr>
          <a:xfrm>
            <a:off x="6373800" y="1663373"/>
            <a:ext cx="1093800" cy="1192323"/>
          </a:xfrm>
        </p:spPr>
      </p:pic>
      <p:pic>
        <p:nvPicPr>
          <p:cNvPr id="9" name="Picture 8" descr="A row of glasses with water&#10;&#10;Description automatically generated">
            <a:extLst>
              <a:ext uri="{FF2B5EF4-FFF2-40B4-BE49-F238E27FC236}">
                <a16:creationId xmlns:a16="http://schemas.microsoft.com/office/drawing/2014/main" id="{376F94CA-E9D3-CE19-96BB-E064379E98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60651"/>
          <a:stretch/>
        </p:blipFill>
        <p:spPr>
          <a:xfrm>
            <a:off x="5181600" y="1649196"/>
            <a:ext cx="844550" cy="1206500"/>
          </a:xfrm>
          <a:prstGeom prst="rect">
            <a:avLst/>
          </a:prstGeom>
        </p:spPr>
      </p:pic>
      <p:pic>
        <p:nvPicPr>
          <p:cNvPr id="13" name="Picture 12" descr="A row of glasses with water&#10;&#10;Description automatically generated">
            <a:extLst>
              <a:ext uri="{FF2B5EF4-FFF2-40B4-BE49-F238E27FC236}">
                <a16:creationId xmlns:a16="http://schemas.microsoft.com/office/drawing/2014/main" id="{86ADD924-90A2-C1D2-93C0-1A3E0DC04C1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0651"/>
          <a:stretch/>
        </p:blipFill>
        <p:spPr>
          <a:xfrm>
            <a:off x="5176284" y="3087254"/>
            <a:ext cx="887036" cy="1267194"/>
          </a:xfrm>
          <a:prstGeom prst="rect">
            <a:avLst/>
          </a:prstGeom>
        </p:spPr>
      </p:pic>
      <p:pic>
        <p:nvPicPr>
          <p:cNvPr id="15" name="Picture 14" descr="A salt shaker with a silver cap&#10;&#10;Description automatically generated">
            <a:extLst>
              <a:ext uri="{FF2B5EF4-FFF2-40B4-BE49-F238E27FC236}">
                <a16:creationId xmlns:a16="http://schemas.microsoft.com/office/drawing/2014/main" id="{52150868-2945-2057-5B91-E0A2465B242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318" t="33402" r="11850" b="5884"/>
          <a:stretch/>
        </p:blipFill>
        <p:spPr>
          <a:xfrm>
            <a:off x="6477000" y="3072376"/>
            <a:ext cx="978195" cy="1282072"/>
          </a:xfrm>
          <a:prstGeom prst="rect">
            <a:avLst/>
          </a:prstGeom>
        </p:spPr>
      </p:pic>
      <p:pic>
        <p:nvPicPr>
          <p:cNvPr id="17" name="Picture 16" descr="A close-up of a glass of water&#10;&#10;Description automatically generated">
            <a:extLst>
              <a:ext uri="{FF2B5EF4-FFF2-40B4-BE49-F238E27FC236}">
                <a16:creationId xmlns:a16="http://schemas.microsoft.com/office/drawing/2014/main" id="{C3CCB90A-3510-5B4B-2DAC-95E8D13DB54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998199" y="4724400"/>
            <a:ext cx="1070437" cy="1134983"/>
          </a:xfrm>
          <a:prstGeom prst="rect">
            <a:avLst/>
          </a:prstGeom>
        </p:spPr>
      </p:pic>
      <p:pic>
        <p:nvPicPr>
          <p:cNvPr id="20" name="Picture 19" descr="Salt and pepper shakers with metal caps&#10;&#10;Description automatically generated">
            <a:extLst>
              <a:ext uri="{FF2B5EF4-FFF2-40B4-BE49-F238E27FC236}">
                <a16:creationId xmlns:a16="http://schemas.microsoft.com/office/drawing/2014/main" id="{4B394E0B-861F-B66A-8816-5EFFF28C7703}"/>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r="44200"/>
          <a:stretch/>
        </p:blipFill>
        <p:spPr>
          <a:xfrm>
            <a:off x="6477000" y="4626972"/>
            <a:ext cx="891248" cy="1506279"/>
          </a:xfrm>
          <a:prstGeom prst="rect">
            <a:avLst/>
          </a:prstGeom>
        </p:spPr>
      </p:pic>
    </p:spTree>
    <p:extLst>
      <p:ext uri="{BB962C8B-B14F-4D97-AF65-F5344CB8AC3E}">
        <p14:creationId xmlns:p14="http://schemas.microsoft.com/office/powerpoint/2010/main" val="16242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4C93-443B-64FC-17E9-E88E9EE4CF4B}"/>
              </a:ext>
            </a:extLst>
          </p:cNvPr>
          <p:cNvSpPr>
            <a:spLocks noGrp="1"/>
          </p:cNvSpPr>
          <p:nvPr>
            <p:ph type="title"/>
          </p:nvPr>
        </p:nvSpPr>
        <p:spPr/>
        <p:txBody>
          <a:bodyPr>
            <a:normAutofit fontScale="90000"/>
          </a:bodyPr>
          <a:lstStyle/>
          <a:p>
            <a:r>
              <a:rPr lang="en-US" dirty="0"/>
              <a:t>Differential Diagnosis </a:t>
            </a:r>
            <a:br>
              <a:rPr lang="en-US" dirty="0"/>
            </a:br>
            <a:r>
              <a:rPr lang="en-US" dirty="0"/>
              <a:t>Based on Volume Status</a:t>
            </a:r>
          </a:p>
        </p:txBody>
      </p:sp>
      <p:sp>
        <p:nvSpPr>
          <p:cNvPr id="3" name="Content Placeholder 2">
            <a:extLst>
              <a:ext uri="{FF2B5EF4-FFF2-40B4-BE49-F238E27FC236}">
                <a16:creationId xmlns:a16="http://schemas.microsoft.com/office/drawing/2014/main" id="{27FEC04C-8046-2C7A-AE63-C286CB7A09A8}"/>
              </a:ext>
            </a:extLst>
          </p:cNvPr>
          <p:cNvSpPr>
            <a:spLocks noGrp="1"/>
          </p:cNvSpPr>
          <p:nvPr>
            <p:ph sz="half" idx="1"/>
          </p:nvPr>
        </p:nvSpPr>
        <p:spPr/>
        <p:txBody>
          <a:bodyPr>
            <a:normAutofit fontScale="70000" lnSpcReduction="20000"/>
          </a:bodyPr>
          <a:lstStyle/>
          <a:p>
            <a:pPr marL="457200" lvl="1" indent="0">
              <a:buNone/>
            </a:pPr>
            <a:r>
              <a:rPr lang="en-US" sz="2300" dirty="0">
                <a:solidFill>
                  <a:srgbClr val="FF0000"/>
                </a:solidFill>
              </a:rPr>
              <a:t>Hypovolemic hyponatremia</a:t>
            </a:r>
          </a:p>
          <a:p>
            <a:pPr marL="914400" lvl="2" indent="0">
              <a:buNone/>
            </a:pPr>
            <a:r>
              <a:rPr lang="en-US" sz="2300" dirty="0"/>
              <a:t>Total body water decreased</a:t>
            </a:r>
          </a:p>
          <a:p>
            <a:pPr marL="914400" lvl="2" indent="0">
              <a:buNone/>
            </a:pPr>
            <a:r>
              <a:rPr lang="en-US" sz="2300" dirty="0"/>
              <a:t>Volume (total body sodium) decreased MORE</a:t>
            </a:r>
          </a:p>
          <a:p>
            <a:pPr marL="914400" lvl="2" indent="0">
              <a:buNone/>
            </a:pPr>
            <a:r>
              <a:rPr lang="en-US" sz="2300" dirty="0">
                <a:solidFill>
                  <a:srgbClr val="FF0000"/>
                </a:solidFill>
              </a:rPr>
              <a:t>DD: GI losses (N/V/D), small bowel obstruction, burns, diuretics, primary adrenal insufficiency, salt-losing nephropathy</a:t>
            </a:r>
          </a:p>
          <a:p>
            <a:endParaRPr lang="en-US" sz="2300" dirty="0"/>
          </a:p>
          <a:p>
            <a:pPr marL="457200" lvl="1" indent="0">
              <a:buNone/>
            </a:pPr>
            <a:endParaRPr lang="en-US" sz="2300" dirty="0"/>
          </a:p>
          <a:p>
            <a:pPr marL="457200" lvl="1" indent="0">
              <a:buNone/>
            </a:pPr>
            <a:r>
              <a:rPr lang="en-US" sz="2300" dirty="0">
                <a:solidFill>
                  <a:srgbClr val="FF0000"/>
                </a:solidFill>
              </a:rPr>
              <a:t>Euvolemic hyponatremia</a:t>
            </a:r>
          </a:p>
          <a:p>
            <a:pPr marL="914400" lvl="2" indent="0">
              <a:buNone/>
            </a:pPr>
            <a:r>
              <a:rPr lang="en-US" sz="2300" dirty="0"/>
              <a:t>Total body water increased</a:t>
            </a:r>
          </a:p>
          <a:p>
            <a:pPr marL="914400" lvl="2" indent="0">
              <a:buNone/>
            </a:pPr>
            <a:r>
              <a:rPr lang="en-US" sz="2300" dirty="0"/>
              <a:t>Volume (total body sodium) no change</a:t>
            </a:r>
          </a:p>
          <a:p>
            <a:pPr marL="914400" lvl="2" indent="0">
              <a:buNone/>
            </a:pPr>
            <a:r>
              <a:rPr lang="en-US" sz="2300" dirty="0">
                <a:solidFill>
                  <a:srgbClr val="FF0000"/>
                </a:solidFill>
              </a:rPr>
              <a:t>DD: Primary polydipsia, decreased solute intake, cortisol deficiency, hypothyroidism,  SIADH (drugs vs malignancy vs pulmonary or CNS process)  </a:t>
            </a:r>
          </a:p>
          <a:p>
            <a:pPr marL="914400" lvl="2" indent="0">
              <a:buNone/>
            </a:pPr>
            <a:r>
              <a:rPr lang="en-US" sz="2300" dirty="0">
                <a:solidFill>
                  <a:srgbClr val="FF0000"/>
                </a:solidFill>
              </a:rPr>
              <a:t>SIADH is diagnosis of EXCLUSION</a:t>
            </a:r>
          </a:p>
          <a:p>
            <a:endParaRPr lang="en-US" dirty="0"/>
          </a:p>
        </p:txBody>
      </p:sp>
      <p:sp>
        <p:nvSpPr>
          <p:cNvPr id="4" name="Content Placeholder 3">
            <a:extLst>
              <a:ext uri="{FF2B5EF4-FFF2-40B4-BE49-F238E27FC236}">
                <a16:creationId xmlns:a16="http://schemas.microsoft.com/office/drawing/2014/main" id="{59B75329-FA56-2756-EA52-3C9A13F27830}"/>
              </a:ext>
            </a:extLst>
          </p:cNvPr>
          <p:cNvSpPr>
            <a:spLocks noGrp="1"/>
          </p:cNvSpPr>
          <p:nvPr>
            <p:ph sz="half" idx="2"/>
          </p:nvPr>
        </p:nvSpPr>
        <p:spPr/>
        <p:txBody>
          <a:bodyPr>
            <a:normAutofit fontScale="70000" lnSpcReduction="20000"/>
          </a:bodyPr>
          <a:lstStyle/>
          <a:p>
            <a:pPr marL="457200" lvl="1" indent="0">
              <a:buNone/>
            </a:pPr>
            <a:r>
              <a:rPr lang="en-US" sz="2300" dirty="0">
                <a:solidFill>
                  <a:srgbClr val="FF0000"/>
                </a:solidFill>
              </a:rPr>
              <a:t>Hypervolemic hyponatremia</a:t>
            </a:r>
          </a:p>
          <a:p>
            <a:pPr marL="914400" lvl="2" indent="0">
              <a:buNone/>
            </a:pPr>
            <a:r>
              <a:rPr lang="en-US" sz="2300" dirty="0"/>
              <a:t>Total body water increased MORE</a:t>
            </a:r>
          </a:p>
          <a:p>
            <a:pPr marL="914400" lvl="2" indent="0">
              <a:buNone/>
            </a:pPr>
            <a:r>
              <a:rPr lang="en-US" sz="2300" dirty="0"/>
              <a:t>Volume (total body sodium) increased</a:t>
            </a:r>
          </a:p>
          <a:p>
            <a:pPr marL="914400" lvl="2" indent="0">
              <a:buNone/>
            </a:pPr>
            <a:r>
              <a:rPr lang="en-US" sz="2300" dirty="0">
                <a:solidFill>
                  <a:srgbClr val="FF0000"/>
                </a:solidFill>
              </a:rPr>
              <a:t>DD: Heart failure, renal failure, cirrhosis, nephrotic syndrome</a:t>
            </a:r>
          </a:p>
          <a:p>
            <a:endParaRPr lang="en-US" dirty="0"/>
          </a:p>
        </p:txBody>
      </p:sp>
      <p:pic>
        <p:nvPicPr>
          <p:cNvPr id="6" name="Picture 5" descr="A salt shaker with a metal top&#10;&#10;Description automatically generated">
            <a:extLst>
              <a:ext uri="{FF2B5EF4-FFF2-40B4-BE49-F238E27FC236}">
                <a16:creationId xmlns:a16="http://schemas.microsoft.com/office/drawing/2014/main" id="{64F31507-50E2-673C-E5A9-F89DE0236E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3000" y="3733800"/>
            <a:ext cx="1676400" cy="2235200"/>
          </a:xfrm>
          <a:prstGeom prst="rect">
            <a:avLst/>
          </a:prstGeom>
        </p:spPr>
      </p:pic>
      <p:pic>
        <p:nvPicPr>
          <p:cNvPr id="8" name="Picture 7">
            <a:extLst>
              <a:ext uri="{FF2B5EF4-FFF2-40B4-BE49-F238E27FC236}">
                <a16:creationId xmlns:a16="http://schemas.microsoft.com/office/drawing/2014/main" id="{C663965D-9E34-20F5-D1DE-11B3F558D8C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03065" y="3321493"/>
            <a:ext cx="1777843" cy="2667000"/>
          </a:xfrm>
          <a:prstGeom prst="rect">
            <a:avLst/>
          </a:prstGeom>
        </p:spPr>
      </p:pic>
    </p:spTree>
    <p:extLst>
      <p:ext uri="{BB962C8B-B14F-4D97-AF65-F5344CB8AC3E}">
        <p14:creationId xmlns:p14="http://schemas.microsoft.com/office/powerpoint/2010/main" val="229725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Hyponatremia</a:t>
            </a:r>
            <a:endParaRPr lang="en-US" dirty="0"/>
          </a:p>
        </p:txBody>
      </p:sp>
      <p:sp>
        <p:nvSpPr>
          <p:cNvPr id="3" name="Content Placeholder 2"/>
          <p:cNvSpPr>
            <a:spLocks noGrp="1"/>
          </p:cNvSpPr>
          <p:nvPr>
            <p:ph idx="1"/>
          </p:nvPr>
        </p:nvSpPr>
        <p:spPr/>
        <p:txBody>
          <a:bodyPr>
            <a:normAutofit fontScale="70000" lnSpcReduction="20000"/>
          </a:bodyPr>
          <a:lstStyle/>
          <a:p>
            <a:r>
              <a:rPr lang="en-US" dirty="0"/>
              <a:t>My steps in evaluating </a:t>
            </a:r>
            <a:r>
              <a:rPr lang="en-US" dirty="0" err="1"/>
              <a:t>hyponatremic</a:t>
            </a:r>
            <a:r>
              <a:rPr lang="en-US" dirty="0"/>
              <a:t> disorders…</a:t>
            </a:r>
          </a:p>
          <a:p>
            <a:pPr lvl="1"/>
            <a:r>
              <a:rPr lang="en-US" dirty="0"/>
              <a:t>How much time do I have-- </a:t>
            </a:r>
            <a:r>
              <a:rPr lang="en-US" dirty="0" err="1"/>
              <a:t>ie</a:t>
            </a:r>
            <a:r>
              <a:rPr lang="en-US" dirty="0"/>
              <a:t> is </a:t>
            </a:r>
            <a:r>
              <a:rPr lang="en-US" dirty="0" err="1"/>
              <a:t>pt</a:t>
            </a:r>
            <a:r>
              <a:rPr lang="en-US" dirty="0"/>
              <a:t> symptomatic?</a:t>
            </a:r>
          </a:p>
          <a:p>
            <a:pPr lvl="1"/>
            <a:r>
              <a:rPr lang="en-US" dirty="0"/>
              <a:t>Hypo-osmolar (</a:t>
            </a:r>
            <a:r>
              <a:rPr lang="en-US" dirty="0" err="1"/>
              <a:t>Osm</a:t>
            </a:r>
            <a:r>
              <a:rPr lang="en-US" dirty="0"/>
              <a:t> &lt;275)?  Rule out----</a:t>
            </a:r>
          </a:p>
          <a:p>
            <a:pPr lvl="2"/>
            <a:r>
              <a:rPr lang="en-US" dirty="0"/>
              <a:t>pseudohyponatremia  (hyperproteinemia/hyperlipidemia rare nowadays)</a:t>
            </a:r>
          </a:p>
          <a:p>
            <a:pPr lvl="2"/>
            <a:r>
              <a:rPr lang="en-US" dirty="0"/>
              <a:t>Hypertonic (hyperglycemia)</a:t>
            </a:r>
          </a:p>
          <a:p>
            <a:pPr lvl="2"/>
            <a:r>
              <a:rPr lang="en-US" dirty="0"/>
              <a:t>Isotonic (mannitol)</a:t>
            </a:r>
          </a:p>
          <a:p>
            <a:pPr lvl="1"/>
            <a:r>
              <a:rPr lang="en-US" dirty="0"/>
              <a:t>Volume status?</a:t>
            </a:r>
          </a:p>
          <a:p>
            <a:pPr lvl="2"/>
            <a:r>
              <a:rPr lang="en-US" dirty="0"/>
              <a:t>Signs of volume depletion?</a:t>
            </a:r>
          </a:p>
          <a:p>
            <a:pPr lvl="2"/>
            <a:r>
              <a:rPr lang="en-US" dirty="0"/>
              <a:t>Signs of volume excess?</a:t>
            </a:r>
          </a:p>
          <a:p>
            <a:pPr lvl="2"/>
            <a:r>
              <a:rPr lang="en-US" dirty="0"/>
              <a:t>If </a:t>
            </a:r>
            <a:r>
              <a:rPr lang="en-US" dirty="0" err="1"/>
              <a:t>euvolemic</a:t>
            </a:r>
            <a:r>
              <a:rPr lang="en-US" dirty="0"/>
              <a:t>, reason for SIADH?</a:t>
            </a:r>
          </a:p>
          <a:p>
            <a:pPr lvl="1"/>
            <a:r>
              <a:rPr lang="en-US" dirty="0"/>
              <a:t>Rule out thiazide diuretics, severe hypothyroidism, adrenal insufficiency</a:t>
            </a:r>
          </a:p>
          <a:p>
            <a:pPr lvl="1"/>
            <a:r>
              <a:rPr lang="en-US" dirty="0"/>
              <a:t>Rule out poor solute intake (“beer </a:t>
            </a:r>
            <a:r>
              <a:rPr lang="en-US" dirty="0" err="1"/>
              <a:t>potomania</a:t>
            </a:r>
            <a:r>
              <a:rPr lang="en-US" dirty="0"/>
              <a:t>” or “tea and toast diet”)</a:t>
            </a:r>
          </a:p>
          <a:p>
            <a:pPr lvl="1"/>
            <a:r>
              <a:rPr lang="en-US" dirty="0"/>
              <a:t>Working diagnosis</a:t>
            </a:r>
          </a:p>
          <a:p>
            <a:pPr lvl="1"/>
            <a:r>
              <a:rPr lang="en-US" dirty="0"/>
              <a:t>Treatment plan and monitoring frequency</a:t>
            </a:r>
          </a:p>
        </p:txBody>
      </p:sp>
    </p:spTree>
    <p:extLst>
      <p:ext uri="{BB962C8B-B14F-4D97-AF65-F5344CB8AC3E}">
        <p14:creationId xmlns:p14="http://schemas.microsoft.com/office/powerpoint/2010/main" val="25128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1C8A-F492-CA4B-ED88-146D26ACE96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1859AF3-584F-8A6A-3FDD-FD03954BFB1B}"/>
              </a:ext>
            </a:extLst>
          </p:cNvPr>
          <p:cNvSpPr>
            <a:spLocks noGrp="1"/>
          </p:cNvSpPr>
          <p:nvPr>
            <p:ph idx="1"/>
          </p:nvPr>
        </p:nvSpPr>
        <p:spPr/>
        <p:txBody>
          <a:bodyPr>
            <a:normAutofit fontScale="92500" lnSpcReduction="10000"/>
          </a:bodyPr>
          <a:lstStyle/>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Describe the evaluation and management of the patient who presents with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symptomatic</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severe hyponatremia.</a:t>
            </a:r>
          </a:p>
          <a:p>
            <a:pPr marL="342900" marR="0" lvl="0" indent="-342900">
              <a:spcBef>
                <a:spcPts val="0"/>
              </a:spcBef>
              <a:spcAft>
                <a:spcPts val="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Describe the evaluation of a patient who presents with asymptomatic hyponatremia of unknown duration. </a:t>
            </a:r>
          </a:p>
          <a:p>
            <a:pPr marL="342900" marR="0" lvl="0" indent="-342900">
              <a:spcBef>
                <a:spcPts val="0"/>
              </a:spcBef>
              <a:spcAft>
                <a:spcPts val="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Know the differential diagnosis for hyperosmotic hyponatremia, isosmotic hyponatremia, and hypoosmotic hyponatremia.</a:t>
            </a:r>
          </a:p>
          <a:p>
            <a:pPr marL="342900" marR="0" lvl="0" indent="-342900">
              <a:spcBef>
                <a:spcPts val="0"/>
              </a:spcBef>
              <a:spcAft>
                <a:spcPts val="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Describe the evaluation and management of a patient with hypervolemic hypoosmotic hyponatremia, euvolemic hypoosmotic hyponatremia, and hypovolemic hypoosmotic hyponatremia.</a:t>
            </a:r>
          </a:p>
          <a:p>
            <a:pPr marL="342900" marR="0" lvl="0" indent="-342900">
              <a:spcBef>
                <a:spcPts val="0"/>
              </a:spcBef>
              <a:spcAft>
                <a:spcPts val="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In a patient with hypernatremia, calculate a free water deficit, describe the type of fluid and rate of fluid per hour IV to correct the deficit. Know the safe parameters of correction to avoid complications such as osmotic demyelination.</a:t>
            </a:r>
          </a:p>
          <a:p>
            <a:pPr marL="0" indent="0">
              <a:buNone/>
            </a:pPr>
            <a:endParaRPr lang="en-US" dirty="0"/>
          </a:p>
        </p:txBody>
      </p:sp>
    </p:spTree>
    <p:extLst>
      <p:ext uri="{BB962C8B-B14F-4D97-AF65-F5344CB8AC3E}">
        <p14:creationId xmlns:p14="http://schemas.microsoft.com/office/powerpoint/2010/main" val="3557639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3</a:t>
            </a:r>
          </a:p>
        </p:txBody>
      </p:sp>
      <p:sp>
        <p:nvSpPr>
          <p:cNvPr id="3" name="Content Placeholder 2"/>
          <p:cNvSpPr>
            <a:spLocks noGrp="1"/>
          </p:cNvSpPr>
          <p:nvPr>
            <p:ph sz="half" idx="1"/>
          </p:nvPr>
        </p:nvSpPr>
        <p:spPr/>
        <p:txBody>
          <a:bodyPr>
            <a:normAutofit lnSpcReduction="10000"/>
          </a:bodyPr>
          <a:lstStyle/>
          <a:p>
            <a:pPr marL="0" indent="0">
              <a:buNone/>
            </a:pPr>
            <a:r>
              <a:rPr lang="en-US" sz="2200" dirty="0"/>
              <a:t>57-year-old woman with PMH of hypothyroidism presents w/ a 1 week history of upper resp symptoms along w/ n/v.  Very little intake other than trying to “hydrate.”  Brought to ER by family for progressive confusion.  The time is noon. The ED orders stat labs and gives the patient 2 liters of normal saline bolus.</a:t>
            </a:r>
          </a:p>
          <a:p>
            <a:endParaRPr lang="en-US" sz="2200" dirty="0"/>
          </a:p>
          <a:p>
            <a:pPr marL="0" indent="0">
              <a:buNone/>
            </a:pPr>
            <a:r>
              <a:rPr lang="en-US" sz="2200" dirty="0"/>
              <a:t>Weight 70 kg BP 100/54 HR 101, confused, no edema. </a:t>
            </a:r>
          </a:p>
          <a:p>
            <a:endParaRPr lang="en-US" dirty="0"/>
          </a:p>
        </p:txBody>
      </p:sp>
      <p:sp>
        <p:nvSpPr>
          <p:cNvPr id="5" name="TextBox 4">
            <a:extLst>
              <a:ext uri="{FF2B5EF4-FFF2-40B4-BE49-F238E27FC236}">
                <a16:creationId xmlns:a16="http://schemas.microsoft.com/office/drawing/2014/main" id="{5511BB3B-4DEE-B38E-1B2F-8452CC19DE72}"/>
              </a:ext>
            </a:extLst>
          </p:cNvPr>
          <p:cNvSpPr txBox="1"/>
          <p:nvPr/>
        </p:nvSpPr>
        <p:spPr>
          <a:xfrm>
            <a:off x="4800600" y="1676400"/>
            <a:ext cx="3505200" cy="4247317"/>
          </a:xfrm>
          <a:prstGeom prst="rect">
            <a:avLst/>
          </a:prstGeom>
          <a:noFill/>
        </p:spPr>
        <p:txBody>
          <a:bodyPr wrap="square" rtlCol="0">
            <a:spAutoFit/>
          </a:bodyPr>
          <a:lstStyle/>
          <a:p>
            <a:pPr marL="457200" lvl="1" indent="0">
              <a:buNone/>
            </a:pPr>
            <a:r>
              <a:rPr lang="en-US" sz="1800" dirty="0">
                <a:solidFill>
                  <a:srgbClr val="FF0000"/>
                </a:solidFill>
              </a:rPr>
              <a:t>NOON LABS:</a:t>
            </a:r>
          </a:p>
          <a:p>
            <a:pPr marL="457200" lvl="1" indent="0">
              <a:buNone/>
            </a:pPr>
            <a:r>
              <a:rPr lang="en-US" sz="1800" dirty="0">
                <a:solidFill>
                  <a:srgbClr val="FF0000"/>
                </a:solidFill>
              </a:rPr>
              <a:t>Na: 120 </a:t>
            </a:r>
            <a:r>
              <a:rPr lang="en-US" sz="1800" dirty="0" err="1">
                <a:solidFill>
                  <a:srgbClr val="FF0000"/>
                </a:solidFill>
              </a:rPr>
              <a:t>mEq</a:t>
            </a:r>
            <a:r>
              <a:rPr lang="en-US" sz="1800" dirty="0">
                <a:solidFill>
                  <a:srgbClr val="FF0000"/>
                </a:solidFill>
              </a:rPr>
              <a:t>/L</a:t>
            </a:r>
          </a:p>
          <a:p>
            <a:pPr marL="457200" lvl="1" indent="0">
              <a:buNone/>
            </a:pPr>
            <a:r>
              <a:rPr lang="en-US" sz="1800" dirty="0"/>
              <a:t>K: 3.4 </a:t>
            </a:r>
            <a:r>
              <a:rPr lang="en-US" sz="1800" dirty="0" err="1"/>
              <a:t>mEq</a:t>
            </a:r>
            <a:r>
              <a:rPr lang="en-US" sz="1800" dirty="0"/>
              <a:t>/L</a:t>
            </a:r>
          </a:p>
          <a:p>
            <a:pPr marL="457200" lvl="1" indent="0">
              <a:buNone/>
            </a:pPr>
            <a:r>
              <a:rPr lang="en-US" sz="1800" dirty="0"/>
              <a:t>BUN: 5 mg/dL</a:t>
            </a:r>
          </a:p>
          <a:p>
            <a:pPr marL="457200" lvl="1" indent="0">
              <a:buNone/>
            </a:pPr>
            <a:r>
              <a:rPr lang="en-US" sz="1800" dirty="0"/>
              <a:t>Creatinine: 0.4 mg/dL</a:t>
            </a:r>
          </a:p>
          <a:p>
            <a:pPr marL="457200" lvl="1" indent="0">
              <a:buNone/>
            </a:pPr>
            <a:r>
              <a:rPr lang="en-US" sz="1800" dirty="0">
                <a:solidFill>
                  <a:srgbClr val="FF0000"/>
                </a:solidFill>
              </a:rPr>
              <a:t>Serum </a:t>
            </a:r>
            <a:r>
              <a:rPr lang="en-US" sz="1800" dirty="0" err="1">
                <a:solidFill>
                  <a:srgbClr val="FF0000"/>
                </a:solidFill>
              </a:rPr>
              <a:t>Osm</a:t>
            </a:r>
            <a:r>
              <a:rPr lang="en-US" sz="1800" dirty="0">
                <a:solidFill>
                  <a:srgbClr val="FF0000"/>
                </a:solidFill>
              </a:rPr>
              <a:t>: 250 </a:t>
            </a:r>
          </a:p>
          <a:p>
            <a:pPr marL="457200" lvl="1" indent="0">
              <a:buNone/>
            </a:pPr>
            <a:r>
              <a:rPr lang="en-US" sz="1800" dirty="0"/>
              <a:t>Glucose: 130 mg/dL</a:t>
            </a:r>
          </a:p>
          <a:p>
            <a:pPr marL="457200" lvl="1" indent="0">
              <a:buNone/>
            </a:pPr>
            <a:r>
              <a:rPr lang="en-US" sz="1800" dirty="0"/>
              <a:t>TSH: normal </a:t>
            </a:r>
          </a:p>
          <a:p>
            <a:pPr lvl="1"/>
            <a:endParaRPr lang="en-US" sz="1800" dirty="0">
              <a:solidFill>
                <a:srgbClr val="FF0000"/>
              </a:solidFill>
            </a:endParaRPr>
          </a:p>
          <a:p>
            <a:pPr lvl="1"/>
            <a:r>
              <a:rPr lang="en-US" dirty="0">
                <a:solidFill>
                  <a:srgbClr val="FF0000"/>
                </a:solidFill>
              </a:rPr>
              <a:t>URINE LABS AT 6 PM:</a:t>
            </a:r>
            <a:endParaRPr lang="en-US" sz="1800" dirty="0">
              <a:solidFill>
                <a:srgbClr val="FF0000"/>
              </a:solidFill>
            </a:endParaRPr>
          </a:p>
          <a:p>
            <a:pPr marL="457200" lvl="1" indent="0">
              <a:buNone/>
            </a:pPr>
            <a:r>
              <a:rPr lang="en-US" sz="1800" dirty="0"/>
              <a:t>Urine </a:t>
            </a:r>
            <a:r>
              <a:rPr lang="en-US" sz="1800" dirty="0" err="1"/>
              <a:t>Osm</a:t>
            </a:r>
            <a:r>
              <a:rPr lang="en-US" sz="1800" dirty="0"/>
              <a:t>: 141 </a:t>
            </a:r>
          </a:p>
          <a:p>
            <a:pPr marL="457200" lvl="1" indent="0">
              <a:buNone/>
            </a:pPr>
            <a:r>
              <a:rPr lang="en-US" sz="1800" dirty="0"/>
              <a:t>Urine Na: 36</a:t>
            </a:r>
          </a:p>
          <a:p>
            <a:pPr marL="457200" lvl="1" indent="0">
              <a:buNone/>
            </a:pPr>
            <a:r>
              <a:rPr lang="en-US" sz="1800" dirty="0"/>
              <a:t>Urine SG: &lt;1.005 </a:t>
            </a:r>
          </a:p>
          <a:p>
            <a:pPr marL="457200" lvl="1" indent="0">
              <a:buNone/>
            </a:pPr>
            <a:endParaRPr lang="en-US" dirty="0"/>
          </a:p>
          <a:p>
            <a:endParaRPr lang="en-US" dirty="0"/>
          </a:p>
        </p:txBody>
      </p:sp>
    </p:spTree>
    <p:extLst>
      <p:ext uri="{BB962C8B-B14F-4D97-AF65-F5344CB8AC3E}">
        <p14:creationId xmlns:p14="http://schemas.microsoft.com/office/powerpoint/2010/main" val="382697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3</a:t>
            </a:r>
          </a:p>
        </p:txBody>
      </p:sp>
      <p:sp>
        <p:nvSpPr>
          <p:cNvPr id="3" name="Content Placeholder 2"/>
          <p:cNvSpPr>
            <a:spLocks noGrp="1"/>
          </p:cNvSpPr>
          <p:nvPr>
            <p:ph sz="half" idx="1"/>
          </p:nvPr>
        </p:nvSpPr>
        <p:spPr/>
        <p:txBody>
          <a:bodyPr>
            <a:normAutofit fontScale="85000" lnSpcReduction="10000"/>
          </a:bodyPr>
          <a:lstStyle/>
          <a:p>
            <a:r>
              <a:rPr lang="en-US" dirty="0"/>
              <a:t>She sits in the ED overnight because there are no beds the overnight hospitalists are “slammed.”</a:t>
            </a:r>
          </a:p>
          <a:p>
            <a:endParaRPr lang="en-US" dirty="0"/>
          </a:p>
          <a:p>
            <a:r>
              <a:rPr lang="en-US" dirty="0"/>
              <a:t>You are the hospitalist assigned to admit her at 6 am.</a:t>
            </a:r>
          </a:p>
          <a:p>
            <a:endParaRPr lang="en-US" dirty="0"/>
          </a:p>
          <a:p>
            <a:r>
              <a:rPr lang="en-US" dirty="0"/>
              <a:t>Her 4 am morning labs have returned and her sodium is now 140 </a:t>
            </a:r>
            <a:r>
              <a:rPr lang="en-US" dirty="0" err="1"/>
              <a:t>meq</a:t>
            </a:r>
            <a:r>
              <a:rPr lang="en-US" dirty="0"/>
              <a:t>/L.</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8F79F7C-A821-CBAA-57E9-8CDC70F84449}"/>
              </a:ext>
            </a:extLst>
          </p:cNvPr>
          <p:cNvSpPr>
            <a:spLocks noGrp="1"/>
          </p:cNvSpPr>
          <p:nvPr>
            <p:ph sz="half" idx="2"/>
          </p:nvPr>
        </p:nvSpPr>
        <p:spPr/>
        <p:txBody>
          <a:bodyPr>
            <a:normAutofit fontScale="85000" lnSpcReduction="10000"/>
          </a:bodyPr>
          <a:lstStyle/>
          <a:p>
            <a:r>
              <a:rPr lang="en-US" dirty="0"/>
              <a:t>The patient is awake and alert and feels “much better”.</a:t>
            </a:r>
          </a:p>
          <a:p>
            <a:endParaRPr lang="en-US" dirty="0"/>
          </a:p>
          <a:p>
            <a:pPr marL="0" indent="0">
              <a:buNone/>
            </a:pPr>
            <a:r>
              <a:rPr lang="en-US" dirty="0">
                <a:solidFill>
                  <a:srgbClr val="FF0000"/>
                </a:solidFill>
              </a:rPr>
              <a:t>Question:</a:t>
            </a:r>
          </a:p>
          <a:p>
            <a:pPr marL="0" indent="0">
              <a:buNone/>
            </a:pPr>
            <a:r>
              <a:rPr lang="en-US" dirty="0">
                <a:solidFill>
                  <a:srgbClr val="FF0000"/>
                </a:solidFill>
              </a:rPr>
              <a:t>What are you worried about?</a:t>
            </a:r>
          </a:p>
          <a:p>
            <a:pPr marL="0" indent="0">
              <a:buNone/>
            </a:pPr>
            <a:r>
              <a:rPr lang="en-US" dirty="0">
                <a:solidFill>
                  <a:srgbClr val="FF0000"/>
                </a:solidFill>
              </a:rPr>
              <a:t>What is your management of the patient at this time?</a:t>
            </a:r>
          </a:p>
          <a:p>
            <a:pPr marL="0" indent="0">
              <a:buNone/>
            </a:pPr>
            <a:r>
              <a:rPr lang="en-US" dirty="0">
                <a:solidFill>
                  <a:srgbClr val="FF0000"/>
                </a:solidFill>
              </a:rPr>
              <a:t>Can she be discharged?</a:t>
            </a:r>
          </a:p>
          <a:p>
            <a:endParaRPr lang="en-US" dirty="0"/>
          </a:p>
          <a:p>
            <a:endParaRPr lang="en-US" dirty="0"/>
          </a:p>
        </p:txBody>
      </p:sp>
    </p:spTree>
    <p:extLst>
      <p:ext uri="{BB962C8B-B14F-4D97-AF65-F5344CB8AC3E}">
        <p14:creationId xmlns:p14="http://schemas.microsoft.com/office/powerpoint/2010/main" val="179274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Osmotic demyelination syndrome</a:t>
            </a:r>
          </a:p>
        </p:txBody>
      </p:sp>
      <p:sp>
        <p:nvSpPr>
          <p:cNvPr id="3" name="Content Placeholder 2"/>
          <p:cNvSpPr>
            <a:spLocks noGrp="1"/>
          </p:cNvSpPr>
          <p:nvPr>
            <p:ph sz="half" idx="1"/>
          </p:nvPr>
        </p:nvSpPr>
        <p:spPr/>
        <p:txBody>
          <a:bodyPr>
            <a:normAutofit fontScale="92500" lnSpcReduction="10000"/>
          </a:bodyPr>
          <a:lstStyle/>
          <a:p>
            <a:r>
              <a:rPr lang="en-US" dirty="0"/>
              <a:t>Acute </a:t>
            </a:r>
            <a:r>
              <a:rPr lang="en-US" dirty="0" err="1"/>
              <a:t>hyponatremia</a:t>
            </a:r>
            <a:r>
              <a:rPr lang="en-US" dirty="0"/>
              <a:t> causes brain edema</a:t>
            </a:r>
          </a:p>
          <a:p>
            <a:endParaRPr lang="en-US" dirty="0"/>
          </a:p>
          <a:p>
            <a:r>
              <a:rPr lang="en-US" dirty="0"/>
              <a:t>Adaptation begins immediately and is complete around 48hrs</a:t>
            </a:r>
          </a:p>
          <a:p>
            <a:pPr lvl="1"/>
            <a:r>
              <a:rPr lang="en-US" dirty="0"/>
              <a:t>Loss of water, sodium, intracellular potassium, organic solutes</a:t>
            </a:r>
          </a:p>
        </p:txBody>
      </p:sp>
      <p:sp>
        <p:nvSpPr>
          <p:cNvPr id="4" name="Content Placeholder 3">
            <a:extLst>
              <a:ext uri="{FF2B5EF4-FFF2-40B4-BE49-F238E27FC236}">
                <a16:creationId xmlns:a16="http://schemas.microsoft.com/office/drawing/2014/main" id="{117BDC21-44BF-A74C-7E56-FC280FA74FF0}"/>
              </a:ext>
            </a:extLst>
          </p:cNvPr>
          <p:cNvSpPr>
            <a:spLocks noGrp="1"/>
          </p:cNvSpPr>
          <p:nvPr>
            <p:ph sz="half" idx="2"/>
          </p:nvPr>
        </p:nvSpPr>
        <p:spPr/>
        <p:txBody>
          <a:bodyPr>
            <a:normAutofit fontScale="92500" lnSpcReduction="10000"/>
          </a:bodyPr>
          <a:lstStyle/>
          <a:p>
            <a:r>
              <a:rPr lang="en-US" dirty="0"/>
              <a:t>Rapid correction can result in ODS</a:t>
            </a:r>
          </a:p>
          <a:p>
            <a:pPr lvl="1"/>
            <a:r>
              <a:rPr lang="en-US" dirty="0"/>
              <a:t>Usually in pts w/ serum sodium &lt;120 on presentation</a:t>
            </a:r>
          </a:p>
          <a:p>
            <a:pPr lvl="1"/>
            <a:r>
              <a:rPr lang="en-US" dirty="0"/>
              <a:t>At risk pts: cirrhosis, alcoholism, malnourished, </a:t>
            </a:r>
            <a:r>
              <a:rPr lang="en-US" dirty="0" err="1"/>
              <a:t>OLTx</a:t>
            </a:r>
            <a:endParaRPr lang="en-US" dirty="0"/>
          </a:p>
          <a:p>
            <a:r>
              <a:rPr lang="en-US" dirty="0"/>
              <a:t>Current rate of correction recommendations:</a:t>
            </a:r>
          </a:p>
          <a:p>
            <a:pPr lvl="1"/>
            <a:r>
              <a:rPr lang="en-US" dirty="0"/>
              <a:t>No more than 8 </a:t>
            </a:r>
            <a:r>
              <a:rPr lang="en-US" dirty="0" err="1"/>
              <a:t>mEq</a:t>
            </a:r>
            <a:r>
              <a:rPr lang="en-US" dirty="0"/>
              <a:t>/L in 1</a:t>
            </a:r>
            <a:r>
              <a:rPr lang="en-US" baseline="30000" dirty="0"/>
              <a:t>st</a:t>
            </a:r>
            <a:r>
              <a:rPr lang="en-US" dirty="0"/>
              <a:t> 24h and 16mEq/L in 1</a:t>
            </a:r>
            <a:r>
              <a:rPr lang="en-US" baseline="30000" dirty="0"/>
              <a:t>st</a:t>
            </a:r>
            <a:r>
              <a:rPr lang="en-US" dirty="0"/>
              <a:t> 48h</a:t>
            </a:r>
          </a:p>
          <a:p>
            <a:endParaRPr lang="en-US" dirty="0"/>
          </a:p>
        </p:txBody>
      </p:sp>
    </p:spTree>
    <p:extLst>
      <p:ext uri="{BB962C8B-B14F-4D97-AF65-F5344CB8AC3E}">
        <p14:creationId xmlns:p14="http://schemas.microsoft.com/office/powerpoint/2010/main" val="359561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3</a:t>
            </a:r>
          </a:p>
        </p:txBody>
      </p:sp>
      <p:sp>
        <p:nvSpPr>
          <p:cNvPr id="3" name="Content Placeholder 2"/>
          <p:cNvSpPr>
            <a:spLocks noGrp="1"/>
          </p:cNvSpPr>
          <p:nvPr>
            <p:ph sz="half" idx="1"/>
          </p:nvPr>
        </p:nvSpPr>
        <p:spPr>
          <a:xfrm>
            <a:off x="457200" y="1600201"/>
            <a:ext cx="4038600" cy="3124200"/>
          </a:xfrm>
        </p:spPr>
        <p:txBody>
          <a:bodyPr>
            <a:normAutofit fontScale="92500" lnSpcReduction="20000"/>
          </a:bodyPr>
          <a:lstStyle/>
          <a:p>
            <a:r>
              <a:rPr lang="en-US" dirty="0"/>
              <a:t>The sodium increased by 20 </a:t>
            </a:r>
            <a:r>
              <a:rPr lang="en-US" dirty="0" err="1"/>
              <a:t>meq</a:t>
            </a:r>
            <a:r>
              <a:rPr lang="en-US" dirty="0"/>
              <a:t> in 16 hours!</a:t>
            </a:r>
          </a:p>
          <a:p>
            <a:endParaRPr lang="en-US" dirty="0"/>
          </a:p>
          <a:p>
            <a:r>
              <a:rPr lang="en-US" dirty="0"/>
              <a:t>Goal increase: 8 </a:t>
            </a:r>
            <a:r>
              <a:rPr lang="en-US" dirty="0" err="1"/>
              <a:t>meq</a:t>
            </a:r>
            <a:r>
              <a:rPr lang="en-US" dirty="0"/>
              <a:t> in 24 hours</a:t>
            </a:r>
          </a:p>
          <a:p>
            <a:endParaRPr lang="en-US" dirty="0"/>
          </a:p>
          <a:p>
            <a:r>
              <a:rPr lang="en-US" dirty="0"/>
              <a:t>Free Water Deficit equation can be used</a:t>
            </a:r>
          </a:p>
          <a:p>
            <a:pPr lvl="2"/>
            <a:endParaRPr lang="en-US" dirty="0"/>
          </a:p>
        </p:txBody>
      </p:sp>
      <p:pic>
        <p:nvPicPr>
          <p:cNvPr id="6" name="Content Placeholder 5" descr="A white background with black text&#10;&#10;Description automatically generated">
            <a:extLst>
              <a:ext uri="{FF2B5EF4-FFF2-40B4-BE49-F238E27FC236}">
                <a16:creationId xmlns:a16="http://schemas.microsoft.com/office/drawing/2014/main" id="{218F12FE-8EB4-CC12-4EC1-BA5817CFF93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4064" y="5440362"/>
            <a:ext cx="8455872" cy="1143000"/>
          </a:xfrm>
        </p:spPr>
      </p:pic>
      <p:sp>
        <p:nvSpPr>
          <p:cNvPr id="9" name="TextBox 8">
            <a:extLst>
              <a:ext uri="{FF2B5EF4-FFF2-40B4-BE49-F238E27FC236}">
                <a16:creationId xmlns:a16="http://schemas.microsoft.com/office/drawing/2014/main" id="{D6C20604-6660-D469-F885-2F0FAD17ECD6}"/>
              </a:ext>
            </a:extLst>
          </p:cNvPr>
          <p:cNvSpPr txBox="1"/>
          <p:nvPr/>
        </p:nvSpPr>
        <p:spPr>
          <a:xfrm>
            <a:off x="4495800" y="1295400"/>
            <a:ext cx="4191000" cy="4370427"/>
          </a:xfrm>
          <a:prstGeom prst="rect">
            <a:avLst/>
          </a:prstGeom>
          <a:noFill/>
        </p:spPr>
        <p:txBody>
          <a:bodyPr wrap="square" rtlCol="0">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t>Weight x 0.5 (female) = TBW</a:t>
            </a:r>
          </a:p>
          <a:p>
            <a:pPr marL="285750" indent="-285750">
              <a:buFont typeface="Arial" panose="020B0604020202020204" pitchFamily="34" charset="0"/>
              <a:buChar char="•"/>
            </a:pPr>
            <a:r>
              <a:rPr lang="en-US" sz="2400" dirty="0"/>
              <a:t> 70 x 0.5 = 35 liters</a:t>
            </a:r>
          </a:p>
          <a:p>
            <a:pPr marL="285750" indent="-285750">
              <a:buFont typeface="Arial" panose="020B0604020202020204" pitchFamily="34" charset="0"/>
              <a:buChar char="•"/>
            </a:pPr>
            <a:r>
              <a:rPr lang="en-US" sz="2400" dirty="0"/>
              <a:t> TBW x ((Current sodium/Desired  sodium) – 1) = Free water deficit</a:t>
            </a:r>
          </a:p>
          <a:p>
            <a:pPr marL="285750" indent="-285750">
              <a:buFont typeface="Arial" panose="020B0604020202020204" pitchFamily="34" charset="0"/>
              <a:buChar char="•"/>
            </a:pPr>
            <a:r>
              <a:rPr lang="en-US" sz="2400" dirty="0"/>
              <a:t>35 x ((140/128) – 1) = </a:t>
            </a:r>
          </a:p>
          <a:p>
            <a:pPr marL="285750" indent="-285750">
              <a:buFont typeface="Arial" panose="020B0604020202020204" pitchFamily="34" charset="0"/>
              <a:buChar char="•"/>
            </a:pPr>
            <a:r>
              <a:rPr lang="en-US" sz="2400" dirty="0"/>
              <a:t>35 x .09375 = 3.28 liters</a:t>
            </a:r>
          </a:p>
          <a:p>
            <a:pPr marL="285750" indent="-285750">
              <a:buFont typeface="Arial" panose="020B0604020202020204" pitchFamily="34" charset="0"/>
              <a:buChar char="•"/>
            </a:pPr>
            <a:r>
              <a:rPr lang="en-US" sz="2400" dirty="0"/>
              <a:t>3280 cc free water / 48 hours</a:t>
            </a:r>
          </a:p>
          <a:p>
            <a:pPr marL="285750" indent="-285750">
              <a:buFont typeface="Arial" panose="020B0604020202020204" pitchFamily="34" charset="0"/>
              <a:buChar char="•"/>
            </a:pPr>
            <a:r>
              <a:rPr lang="en-US" sz="2400" dirty="0"/>
              <a:t>1640 cc  / 24 hours = 68 cc/hour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488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3</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30086"/>
            <a:ext cx="86106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830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4</a:t>
            </a:r>
          </a:p>
        </p:txBody>
      </p:sp>
      <p:sp>
        <p:nvSpPr>
          <p:cNvPr id="3" name="Content Placeholder 2"/>
          <p:cNvSpPr>
            <a:spLocks noGrp="1"/>
          </p:cNvSpPr>
          <p:nvPr>
            <p:ph sz="half" idx="1"/>
          </p:nvPr>
        </p:nvSpPr>
        <p:spPr/>
        <p:txBody>
          <a:bodyPr>
            <a:noAutofit/>
          </a:bodyPr>
          <a:lstStyle/>
          <a:p>
            <a:pPr marL="0" indent="0">
              <a:buNone/>
            </a:pPr>
            <a:r>
              <a:rPr lang="en-US" sz="2000" dirty="0"/>
              <a:t>A 48-year-old man with smoking history presents with confusion and drowsiness.  Meds include </a:t>
            </a:r>
            <a:r>
              <a:rPr lang="en-US" sz="2000" dirty="0" err="1"/>
              <a:t>combivent</a:t>
            </a:r>
            <a:r>
              <a:rPr lang="en-US" sz="2000" dirty="0"/>
              <a:t>.  </a:t>
            </a:r>
          </a:p>
          <a:p>
            <a:pPr marL="0" indent="0">
              <a:buNone/>
            </a:pPr>
            <a:endParaRPr lang="en-US" sz="2000" dirty="0"/>
          </a:p>
          <a:p>
            <a:pPr marL="0" indent="0">
              <a:buNone/>
            </a:pPr>
            <a:r>
              <a:rPr lang="en-US" sz="2000" dirty="0"/>
              <a:t>BP 130/84 HR 70, JVP 4cm, clear lungs, no edema.  </a:t>
            </a:r>
          </a:p>
          <a:p>
            <a:pPr marL="0" indent="0">
              <a:buNone/>
            </a:pPr>
            <a:endParaRPr lang="en-US" sz="2000" dirty="0"/>
          </a:p>
          <a:p>
            <a:pPr marL="0" indent="0">
              <a:buNone/>
            </a:pPr>
            <a:r>
              <a:rPr lang="en-US" sz="2000" dirty="0"/>
              <a:t>CXR shows COPD changes.  </a:t>
            </a:r>
          </a:p>
          <a:p>
            <a:pPr marL="0" indent="0">
              <a:buNone/>
            </a:pPr>
            <a:endParaRPr lang="en-US" sz="2000" dirty="0"/>
          </a:p>
          <a:p>
            <a:pPr marL="0" indent="0">
              <a:buNone/>
            </a:pPr>
            <a:r>
              <a:rPr lang="en-US" sz="2000" dirty="0"/>
              <a:t>The family is concerned that he “smokes and drinks beer all day” and eats very little.</a:t>
            </a:r>
          </a:p>
        </p:txBody>
      </p:sp>
      <p:sp>
        <p:nvSpPr>
          <p:cNvPr id="4" name="Content Placeholder 3">
            <a:extLst>
              <a:ext uri="{FF2B5EF4-FFF2-40B4-BE49-F238E27FC236}">
                <a16:creationId xmlns:a16="http://schemas.microsoft.com/office/drawing/2014/main" id="{376DF8B2-B5E7-B4E1-9152-9668977E80D9}"/>
              </a:ext>
            </a:extLst>
          </p:cNvPr>
          <p:cNvSpPr>
            <a:spLocks noGrp="1"/>
          </p:cNvSpPr>
          <p:nvPr>
            <p:ph sz="half" idx="2"/>
          </p:nvPr>
        </p:nvSpPr>
        <p:spPr/>
        <p:txBody>
          <a:bodyPr>
            <a:normAutofit fontScale="77500" lnSpcReduction="20000"/>
          </a:bodyPr>
          <a:lstStyle/>
          <a:p>
            <a:pPr marL="0" indent="0">
              <a:buNone/>
            </a:pPr>
            <a:r>
              <a:rPr lang="en-US" b="1" dirty="0"/>
              <a:t>Laboratory studies:</a:t>
            </a:r>
          </a:p>
          <a:p>
            <a:r>
              <a:rPr lang="en-US" dirty="0"/>
              <a:t>Sodium 117 </a:t>
            </a:r>
            <a:r>
              <a:rPr lang="en-US" dirty="0" err="1"/>
              <a:t>mEq</a:t>
            </a:r>
            <a:r>
              <a:rPr lang="en-US" dirty="0"/>
              <a:t>/L</a:t>
            </a:r>
          </a:p>
          <a:p>
            <a:r>
              <a:rPr lang="en-US" dirty="0"/>
              <a:t>Potassium 3.6 </a:t>
            </a:r>
            <a:r>
              <a:rPr lang="en-US" dirty="0" err="1"/>
              <a:t>mEq</a:t>
            </a:r>
            <a:r>
              <a:rPr lang="en-US" dirty="0"/>
              <a:t>/L</a:t>
            </a:r>
          </a:p>
          <a:p>
            <a:r>
              <a:rPr lang="en-US" dirty="0"/>
              <a:t>Serum </a:t>
            </a:r>
            <a:r>
              <a:rPr lang="en-US" dirty="0" err="1"/>
              <a:t>osm</a:t>
            </a:r>
            <a:r>
              <a:rPr lang="en-US" dirty="0"/>
              <a:t> 240 </a:t>
            </a:r>
            <a:r>
              <a:rPr lang="en-US" dirty="0" err="1"/>
              <a:t>mOsm</a:t>
            </a:r>
            <a:r>
              <a:rPr lang="en-US" dirty="0"/>
              <a:t>/kg H20</a:t>
            </a:r>
          </a:p>
          <a:p>
            <a:r>
              <a:rPr lang="en-US" dirty="0"/>
              <a:t>Urine sodium: 90</a:t>
            </a:r>
          </a:p>
          <a:p>
            <a:r>
              <a:rPr lang="en-US" dirty="0"/>
              <a:t>Urine </a:t>
            </a:r>
            <a:r>
              <a:rPr lang="en-US" dirty="0" err="1"/>
              <a:t>osm</a:t>
            </a:r>
            <a:r>
              <a:rPr lang="en-US" dirty="0"/>
              <a:t>: 662</a:t>
            </a:r>
          </a:p>
          <a:p>
            <a:endParaRPr lang="en-US" dirty="0"/>
          </a:p>
          <a:p>
            <a:pPr marL="0" indent="0">
              <a:buNone/>
            </a:pPr>
            <a:r>
              <a:rPr lang="en-US" dirty="0">
                <a:solidFill>
                  <a:srgbClr val="FF0000"/>
                </a:solidFill>
              </a:rPr>
              <a:t>Questions:</a:t>
            </a:r>
          </a:p>
          <a:p>
            <a:r>
              <a:rPr lang="en-US" dirty="0">
                <a:solidFill>
                  <a:srgbClr val="FF0000"/>
                </a:solidFill>
              </a:rPr>
              <a:t>Symptoms?</a:t>
            </a:r>
          </a:p>
          <a:p>
            <a:r>
              <a:rPr lang="en-US" dirty="0">
                <a:solidFill>
                  <a:srgbClr val="FF0000"/>
                </a:solidFill>
              </a:rPr>
              <a:t>Volume status?</a:t>
            </a:r>
          </a:p>
          <a:p>
            <a:r>
              <a:rPr lang="en-US" dirty="0">
                <a:solidFill>
                  <a:srgbClr val="FF0000"/>
                </a:solidFill>
              </a:rPr>
              <a:t>Differential diagnosis?</a:t>
            </a:r>
          </a:p>
          <a:p>
            <a:r>
              <a:rPr lang="en-US" dirty="0">
                <a:solidFill>
                  <a:srgbClr val="FF0000"/>
                </a:solidFill>
              </a:rPr>
              <a:t>What other labs or imaging would you order?</a:t>
            </a:r>
          </a:p>
          <a:p>
            <a:endParaRPr lang="en-US" dirty="0"/>
          </a:p>
        </p:txBody>
      </p:sp>
    </p:spTree>
    <p:extLst>
      <p:ext uri="{BB962C8B-B14F-4D97-AF65-F5344CB8AC3E}">
        <p14:creationId xmlns:p14="http://schemas.microsoft.com/office/powerpoint/2010/main" val="3257249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65" y="23019"/>
            <a:ext cx="8229600" cy="1143000"/>
          </a:xfrm>
        </p:spPr>
        <p:txBody>
          <a:bodyPr>
            <a:normAutofit fontScale="90000"/>
          </a:bodyPr>
          <a:lstStyle/>
          <a:p>
            <a:r>
              <a:rPr lang="en-US" dirty="0"/>
              <a:t>DDx for Hypoosmotic Euvolemic Hyponatremia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t="8173"/>
          <a:stretch/>
        </p:blipFill>
        <p:spPr bwMode="auto">
          <a:xfrm>
            <a:off x="478464" y="1295400"/>
            <a:ext cx="8055935" cy="5244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32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4</a:t>
            </a:r>
          </a:p>
        </p:txBody>
      </p:sp>
      <p:sp>
        <p:nvSpPr>
          <p:cNvPr id="5" name="Content Placeholder 4">
            <a:extLst>
              <a:ext uri="{FF2B5EF4-FFF2-40B4-BE49-F238E27FC236}">
                <a16:creationId xmlns:a16="http://schemas.microsoft.com/office/drawing/2014/main" id="{04E6857F-36B3-1549-93AA-7E369DE46A26}"/>
              </a:ext>
            </a:extLst>
          </p:cNvPr>
          <p:cNvSpPr>
            <a:spLocks noGrp="1"/>
          </p:cNvSpPr>
          <p:nvPr>
            <p:ph sz="half" idx="2"/>
          </p:nvPr>
        </p:nvSpPr>
        <p:spPr>
          <a:xfrm>
            <a:off x="4953000" y="1810014"/>
            <a:ext cx="4038600" cy="4525963"/>
          </a:xfrm>
        </p:spPr>
        <p:txBody>
          <a:bodyPr/>
          <a:lstStyle/>
          <a:p>
            <a:pPr marL="0" indent="0">
              <a:buNone/>
            </a:pPr>
            <a:r>
              <a:rPr lang="en-US" dirty="0">
                <a:solidFill>
                  <a:srgbClr val="FF0000"/>
                </a:solidFill>
              </a:rPr>
              <a:t>Question: </a:t>
            </a:r>
          </a:p>
          <a:p>
            <a:pPr marL="0" indent="0">
              <a:buNone/>
            </a:pPr>
            <a:r>
              <a:rPr lang="en-US" dirty="0">
                <a:solidFill>
                  <a:srgbClr val="FF0000"/>
                </a:solidFill>
              </a:rPr>
              <a:t>How would you treat this patient?</a:t>
            </a:r>
          </a:p>
          <a:p>
            <a:pPr marL="457200" lvl="1" indent="0">
              <a:buNone/>
            </a:pPr>
            <a:endParaRPr lang="en-US" dirty="0"/>
          </a:p>
          <a:p>
            <a:pPr marL="457200" lvl="1" indent="0">
              <a:buNone/>
            </a:pPr>
            <a:r>
              <a:rPr lang="en-US" dirty="0">
                <a:solidFill>
                  <a:srgbClr val="FF0000"/>
                </a:solidFill>
              </a:rPr>
              <a:t>A. 3% saline</a:t>
            </a:r>
          </a:p>
          <a:p>
            <a:pPr marL="457200" lvl="1" indent="0">
              <a:buNone/>
            </a:pPr>
            <a:r>
              <a:rPr lang="en-US" dirty="0">
                <a:solidFill>
                  <a:srgbClr val="FF0000"/>
                </a:solidFill>
              </a:rPr>
              <a:t>B. Fluid restriction</a:t>
            </a:r>
          </a:p>
          <a:p>
            <a:pPr marL="457200" lvl="1" indent="0">
              <a:buNone/>
            </a:pPr>
            <a:r>
              <a:rPr lang="en-US" dirty="0">
                <a:solidFill>
                  <a:srgbClr val="FF0000"/>
                </a:solidFill>
              </a:rPr>
              <a:t>C. Salt tabs and </a:t>
            </a:r>
            <a:r>
              <a:rPr lang="en-US" dirty="0" err="1">
                <a:solidFill>
                  <a:srgbClr val="FF0000"/>
                </a:solidFill>
              </a:rPr>
              <a:t>lasix</a:t>
            </a:r>
            <a:endParaRPr lang="en-US" dirty="0">
              <a:solidFill>
                <a:srgbClr val="FF0000"/>
              </a:solidFill>
            </a:endParaRPr>
          </a:p>
          <a:p>
            <a:pPr marL="457200" lvl="1" indent="0">
              <a:buNone/>
            </a:pPr>
            <a:r>
              <a:rPr lang="en-US" dirty="0">
                <a:solidFill>
                  <a:srgbClr val="FF0000"/>
                </a:solidFill>
              </a:rPr>
              <a:t>D. Tolvaptan</a:t>
            </a:r>
          </a:p>
          <a:p>
            <a:pPr marL="0" indent="0">
              <a:buNone/>
            </a:pPr>
            <a:endParaRPr lang="en-US" dirty="0">
              <a:solidFill>
                <a:srgbClr val="FF0000"/>
              </a:solidFill>
            </a:endParaRPr>
          </a:p>
        </p:txBody>
      </p:sp>
      <p:sp>
        <p:nvSpPr>
          <p:cNvPr id="3" name="TextBox 2">
            <a:extLst>
              <a:ext uri="{FF2B5EF4-FFF2-40B4-BE49-F238E27FC236}">
                <a16:creationId xmlns:a16="http://schemas.microsoft.com/office/drawing/2014/main" id="{CC147AFC-C242-0FBE-D333-483E95BFB0B8}"/>
              </a:ext>
            </a:extLst>
          </p:cNvPr>
          <p:cNvSpPr txBox="1"/>
          <p:nvPr/>
        </p:nvSpPr>
        <p:spPr>
          <a:xfrm>
            <a:off x="354419" y="1783433"/>
            <a:ext cx="4267200" cy="3477875"/>
          </a:xfrm>
          <a:prstGeom prst="rect">
            <a:avLst/>
          </a:prstGeom>
          <a:noFill/>
        </p:spPr>
        <p:txBody>
          <a:bodyPr wrap="square" rtlCol="0">
            <a:spAutoFit/>
          </a:bodyPr>
          <a:lstStyle/>
          <a:p>
            <a:pPr algn="ctr"/>
            <a:r>
              <a:rPr lang="en-US" sz="2000" b="1" dirty="0"/>
              <a:t>Diagnosis of SIADH:</a:t>
            </a:r>
          </a:p>
          <a:p>
            <a:pPr marL="342900" indent="-342900">
              <a:buFont typeface="Arial" panose="020B0604020202020204" pitchFamily="34" charset="0"/>
              <a:buChar char="•"/>
            </a:pPr>
            <a:r>
              <a:rPr lang="en-US" sz="2000" dirty="0"/>
              <a:t>Decreased serum osmolality (&lt; 275 </a:t>
            </a:r>
            <a:r>
              <a:rPr lang="en-US" sz="2000" dirty="0" err="1"/>
              <a:t>mOsm</a:t>
            </a:r>
            <a:r>
              <a:rPr lang="en-US" sz="2000" dirty="0"/>
              <a:t>/kg of water)</a:t>
            </a:r>
          </a:p>
          <a:p>
            <a:pPr marL="342900" indent="-342900">
              <a:buFont typeface="Arial" panose="020B0604020202020204" pitchFamily="34" charset="0"/>
              <a:buChar char="•"/>
            </a:pPr>
            <a:r>
              <a:rPr lang="en-US" sz="2000" dirty="0"/>
              <a:t>Urine osmolality &gt; 100 </a:t>
            </a:r>
            <a:r>
              <a:rPr lang="en-US" sz="2000" dirty="0" err="1"/>
              <a:t>mOsm</a:t>
            </a:r>
            <a:r>
              <a:rPr lang="en-US" sz="2000" dirty="0"/>
              <a:t>/kg during hypotonicity</a:t>
            </a:r>
          </a:p>
          <a:p>
            <a:pPr marL="342900" indent="-342900">
              <a:buFont typeface="Arial" panose="020B0604020202020204" pitchFamily="34" charset="0"/>
              <a:buChar char="•"/>
            </a:pPr>
            <a:r>
              <a:rPr lang="en-US" sz="2000" dirty="0"/>
              <a:t>Clinical euvolemia</a:t>
            </a:r>
          </a:p>
          <a:p>
            <a:pPr marL="342900" indent="-342900">
              <a:buFont typeface="Arial" panose="020B0604020202020204" pitchFamily="34" charset="0"/>
              <a:buChar char="•"/>
            </a:pPr>
            <a:r>
              <a:rPr lang="en-US" sz="2000" dirty="0"/>
              <a:t>Urine sodium &gt; 40 mmol/liter with normal dietary salt intake</a:t>
            </a:r>
          </a:p>
          <a:p>
            <a:pPr marL="342900" indent="-342900">
              <a:buFont typeface="Arial" panose="020B0604020202020204" pitchFamily="34" charset="0"/>
              <a:buChar char="•"/>
            </a:pPr>
            <a:r>
              <a:rPr lang="en-US" sz="2000" b="1" i="1" dirty="0"/>
              <a:t>Normal thyroid and adrenal function</a:t>
            </a:r>
          </a:p>
          <a:p>
            <a:pPr marL="342900" indent="-342900">
              <a:buFont typeface="Arial" panose="020B0604020202020204" pitchFamily="34" charset="0"/>
              <a:buChar char="•"/>
            </a:pPr>
            <a:r>
              <a:rPr lang="en-US" sz="2000" dirty="0"/>
              <a:t>No recent use of diuretic agents</a:t>
            </a:r>
          </a:p>
        </p:txBody>
      </p:sp>
    </p:spTree>
    <p:extLst>
      <p:ext uri="{BB962C8B-B14F-4D97-AF65-F5344CB8AC3E}">
        <p14:creationId xmlns:p14="http://schemas.microsoft.com/office/powerpoint/2010/main" val="382755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4</a:t>
            </a:r>
          </a:p>
        </p:txBody>
      </p:sp>
      <p:sp>
        <p:nvSpPr>
          <p:cNvPr id="3" name="Content Placeholder 2"/>
          <p:cNvSpPr>
            <a:spLocks noGrp="1"/>
          </p:cNvSpPr>
          <p:nvPr>
            <p:ph idx="1"/>
          </p:nvPr>
        </p:nvSpPr>
        <p:spPr/>
        <p:txBody>
          <a:bodyPr>
            <a:normAutofit fontScale="77500" lnSpcReduction="20000"/>
          </a:bodyPr>
          <a:lstStyle/>
          <a:p>
            <a:r>
              <a:rPr lang="en-US" dirty="0"/>
              <a:t>3% saline</a:t>
            </a:r>
          </a:p>
          <a:p>
            <a:pPr lvl="1"/>
            <a:r>
              <a:rPr lang="en-US" dirty="0"/>
              <a:t>Rate</a:t>
            </a:r>
          </a:p>
          <a:p>
            <a:pPr lvl="1"/>
            <a:endParaRPr lang="en-US" dirty="0"/>
          </a:p>
          <a:p>
            <a:pPr lvl="1"/>
            <a:endParaRPr lang="en-US" dirty="0"/>
          </a:p>
          <a:p>
            <a:pPr lvl="1"/>
            <a:endParaRPr lang="en-US" dirty="0"/>
          </a:p>
          <a:p>
            <a:pPr lvl="1"/>
            <a:endParaRPr lang="en-US" dirty="0"/>
          </a:p>
          <a:p>
            <a:pPr lvl="1"/>
            <a:endParaRPr lang="en-US" dirty="0"/>
          </a:p>
          <a:p>
            <a:pPr lvl="1"/>
            <a:r>
              <a:rPr lang="en-US" dirty="0"/>
              <a:t>To raise serum Na by 8 </a:t>
            </a:r>
            <a:r>
              <a:rPr lang="en-US" dirty="0" err="1"/>
              <a:t>meq</a:t>
            </a:r>
            <a:r>
              <a:rPr lang="en-US" dirty="0"/>
              <a:t>/L over 24h assuming </a:t>
            </a:r>
            <a:r>
              <a:rPr lang="en-US" dirty="0" err="1"/>
              <a:t>pt</a:t>
            </a:r>
            <a:r>
              <a:rPr lang="en-US" dirty="0"/>
              <a:t> is 70kg, TBW=42L</a:t>
            </a:r>
          </a:p>
          <a:p>
            <a:pPr lvl="1"/>
            <a:r>
              <a:rPr lang="en-US" dirty="0"/>
              <a:t>Na needed is 336meq.  Volume needed is around 650cc of 3% or a STARTING rate of 27cc/hr.</a:t>
            </a:r>
          </a:p>
          <a:p>
            <a:pPr lvl="1"/>
            <a:r>
              <a:rPr lang="en-US" dirty="0"/>
              <a:t>I would stop when pts symptoms ceased or when sodium &gt;124</a:t>
            </a:r>
          </a:p>
          <a:p>
            <a:pPr lvl="1"/>
            <a:r>
              <a:rPr lang="en-US" dirty="0"/>
              <a:t>Close monitoring is essential</a:t>
            </a:r>
          </a:p>
          <a:p>
            <a:pPr lvl="1"/>
            <a:endParaRPr lang="en-US" dirty="0"/>
          </a:p>
          <a:p>
            <a:pPr lvl="2"/>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304" y="2166257"/>
            <a:ext cx="7019925"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14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5</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400" dirty="0"/>
              <a:t>A 58-year-old woman with a history of ischemic cardiomyopathy admitted with pulmonary edema. </a:t>
            </a:r>
          </a:p>
          <a:p>
            <a:pPr marL="0" indent="0">
              <a:buNone/>
            </a:pPr>
            <a:endParaRPr lang="en-US" sz="2400" dirty="0"/>
          </a:p>
          <a:p>
            <a:pPr marL="0" indent="0">
              <a:buNone/>
            </a:pPr>
            <a:r>
              <a:rPr lang="en-US" sz="2400" dirty="0"/>
              <a:t> Meds include metoprolol, spironolactone, furosemide, lisinopril.</a:t>
            </a:r>
          </a:p>
          <a:p>
            <a:endParaRPr lang="en-US" sz="2400" dirty="0"/>
          </a:p>
          <a:p>
            <a:pPr marL="0" indent="0">
              <a:buNone/>
            </a:pPr>
            <a:r>
              <a:rPr lang="en-US" sz="2400" dirty="0"/>
              <a:t> BP 97/54 HR 85, alert and oriented, JVP 9cm, lungs w/ diffuse crackles, 1+ LE edema</a:t>
            </a:r>
          </a:p>
        </p:txBody>
      </p:sp>
      <p:sp>
        <p:nvSpPr>
          <p:cNvPr id="4" name="Content Placeholder 3">
            <a:extLst>
              <a:ext uri="{FF2B5EF4-FFF2-40B4-BE49-F238E27FC236}">
                <a16:creationId xmlns:a16="http://schemas.microsoft.com/office/drawing/2014/main" id="{05DAAEBA-673D-9593-56D5-A81965928073}"/>
              </a:ext>
            </a:extLst>
          </p:cNvPr>
          <p:cNvSpPr>
            <a:spLocks noGrp="1"/>
          </p:cNvSpPr>
          <p:nvPr>
            <p:ph sz="half" idx="2"/>
          </p:nvPr>
        </p:nvSpPr>
        <p:spPr/>
        <p:txBody>
          <a:bodyPr>
            <a:normAutofit fontScale="92500" lnSpcReduction="20000"/>
          </a:bodyPr>
          <a:lstStyle/>
          <a:p>
            <a:pPr marL="0" indent="0">
              <a:buNone/>
            </a:pPr>
            <a:r>
              <a:rPr lang="en-US" sz="2000" b="1" dirty="0"/>
              <a:t>Laboratory studies:</a:t>
            </a:r>
          </a:p>
          <a:p>
            <a:r>
              <a:rPr lang="en-US" sz="2000" dirty="0"/>
              <a:t>Sodium: 121 </a:t>
            </a:r>
            <a:r>
              <a:rPr lang="en-US" sz="2000" dirty="0" err="1"/>
              <a:t>mEq</a:t>
            </a:r>
            <a:r>
              <a:rPr lang="en-US" sz="2000" dirty="0"/>
              <a:t>/L</a:t>
            </a:r>
          </a:p>
          <a:p>
            <a:r>
              <a:rPr lang="en-US" sz="2000" dirty="0"/>
              <a:t>Potassium: 3.5 </a:t>
            </a:r>
            <a:r>
              <a:rPr lang="en-US" sz="2000" dirty="0" err="1"/>
              <a:t>mEq</a:t>
            </a:r>
            <a:r>
              <a:rPr lang="en-US" sz="2000" dirty="0"/>
              <a:t>/L</a:t>
            </a:r>
          </a:p>
          <a:p>
            <a:r>
              <a:rPr lang="en-US" sz="2000" dirty="0"/>
              <a:t>BUN 45 mg/dL</a:t>
            </a:r>
          </a:p>
          <a:p>
            <a:r>
              <a:rPr lang="en-US" sz="2000" dirty="0"/>
              <a:t>Creatinine 1.1 mg/dL</a:t>
            </a:r>
          </a:p>
          <a:p>
            <a:r>
              <a:rPr lang="en-US" sz="2000" dirty="0"/>
              <a:t>Urine Na: 15</a:t>
            </a:r>
          </a:p>
          <a:p>
            <a:r>
              <a:rPr lang="en-US" sz="2000" dirty="0"/>
              <a:t>Urine Cl: &lt; 5</a:t>
            </a:r>
          </a:p>
          <a:p>
            <a:r>
              <a:rPr lang="en-US" sz="2000" dirty="0"/>
              <a:t>Urine </a:t>
            </a:r>
            <a:r>
              <a:rPr lang="en-US" sz="2000" dirty="0" err="1"/>
              <a:t>Osm</a:t>
            </a:r>
            <a:r>
              <a:rPr lang="en-US" sz="2000" dirty="0"/>
              <a:t>:  210 (6 hours after the last diuretic dose)</a:t>
            </a:r>
          </a:p>
          <a:p>
            <a:endParaRPr lang="en-US" sz="2000" dirty="0"/>
          </a:p>
          <a:p>
            <a:pPr marL="0" indent="0">
              <a:buNone/>
            </a:pPr>
            <a:r>
              <a:rPr lang="en-US" sz="2000" dirty="0">
                <a:solidFill>
                  <a:srgbClr val="FF0000"/>
                </a:solidFill>
              </a:rPr>
              <a:t>Question:</a:t>
            </a:r>
          </a:p>
          <a:p>
            <a:r>
              <a:rPr lang="en-US" sz="2200" dirty="0">
                <a:solidFill>
                  <a:srgbClr val="FF0000"/>
                </a:solidFill>
              </a:rPr>
              <a:t>Symptoms?</a:t>
            </a:r>
          </a:p>
          <a:p>
            <a:r>
              <a:rPr lang="en-US" sz="2200" dirty="0">
                <a:solidFill>
                  <a:srgbClr val="FF0000"/>
                </a:solidFill>
              </a:rPr>
              <a:t>Volume?</a:t>
            </a:r>
          </a:p>
          <a:p>
            <a:r>
              <a:rPr lang="en-US" sz="2200" dirty="0">
                <a:solidFill>
                  <a:srgbClr val="FF0000"/>
                </a:solidFill>
              </a:rPr>
              <a:t>Other workup?</a:t>
            </a:r>
          </a:p>
          <a:p>
            <a:r>
              <a:rPr lang="en-US" sz="2200" dirty="0">
                <a:solidFill>
                  <a:srgbClr val="FF0000"/>
                </a:solidFill>
              </a:rPr>
              <a:t>Treatment options?</a:t>
            </a:r>
          </a:p>
          <a:p>
            <a:endParaRPr lang="en-US" sz="2000" dirty="0"/>
          </a:p>
        </p:txBody>
      </p:sp>
    </p:spTree>
    <p:extLst>
      <p:ext uri="{BB962C8B-B14F-4D97-AF65-F5344CB8AC3E}">
        <p14:creationId xmlns:p14="http://schemas.microsoft.com/office/powerpoint/2010/main" val="421657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Dysnatremias</a:t>
            </a:r>
            <a:r>
              <a:rPr lang="en-US" dirty="0"/>
              <a:t>: Key Principles</a:t>
            </a:r>
          </a:p>
        </p:txBody>
      </p:sp>
      <p:sp>
        <p:nvSpPr>
          <p:cNvPr id="3" name="Content Placeholder 2"/>
          <p:cNvSpPr>
            <a:spLocks noGrp="1"/>
          </p:cNvSpPr>
          <p:nvPr>
            <p:ph sz="half" idx="1"/>
          </p:nvPr>
        </p:nvSpPr>
        <p:spPr/>
        <p:txBody>
          <a:bodyPr>
            <a:normAutofit fontScale="85000" lnSpcReduction="10000"/>
          </a:bodyPr>
          <a:lstStyle/>
          <a:p>
            <a:r>
              <a:rPr lang="en-US" dirty="0"/>
              <a:t>In general, disorder of water balance, not sodium balance…</a:t>
            </a:r>
          </a:p>
          <a:p>
            <a:endParaRPr lang="en-US" dirty="0"/>
          </a:p>
          <a:p>
            <a:r>
              <a:rPr lang="en-US" b="1" dirty="0"/>
              <a:t>Volume status is tied to total body sodium content</a:t>
            </a:r>
          </a:p>
          <a:p>
            <a:endParaRPr lang="en-US" b="1" dirty="0"/>
          </a:p>
          <a:p>
            <a:r>
              <a:rPr lang="en-US" b="1" dirty="0"/>
              <a:t>Sodium concentration (</a:t>
            </a:r>
            <a:r>
              <a:rPr lang="en-US" b="1" dirty="0" err="1"/>
              <a:t>ie</a:t>
            </a:r>
            <a:r>
              <a:rPr lang="en-US" b="1" dirty="0"/>
              <a:t> hypo or hypernatremia) determined by proportion of total body sodium to water</a:t>
            </a:r>
          </a:p>
        </p:txBody>
      </p:sp>
      <p:sp>
        <p:nvSpPr>
          <p:cNvPr id="4" name="Content Placeholder 3">
            <a:extLst>
              <a:ext uri="{FF2B5EF4-FFF2-40B4-BE49-F238E27FC236}">
                <a16:creationId xmlns:a16="http://schemas.microsoft.com/office/drawing/2014/main" id="{F3B47410-3306-9D44-EAF5-B3E8192F2BD1}"/>
              </a:ext>
            </a:extLst>
          </p:cNvPr>
          <p:cNvSpPr>
            <a:spLocks noGrp="1"/>
          </p:cNvSpPr>
          <p:nvPr>
            <p:ph sz="half" idx="2"/>
          </p:nvPr>
        </p:nvSpPr>
        <p:spPr/>
        <p:txBody>
          <a:bodyPr>
            <a:normAutofit fontScale="85000" lnSpcReduction="10000"/>
          </a:bodyPr>
          <a:lstStyle/>
          <a:p>
            <a:r>
              <a:rPr lang="en-US" dirty="0"/>
              <a:t>The kidneys regulate sodium and water balance </a:t>
            </a:r>
            <a:r>
              <a:rPr lang="en-US" b="1" dirty="0"/>
              <a:t>independently</a:t>
            </a:r>
          </a:p>
          <a:p>
            <a:pPr marL="0" indent="0">
              <a:buNone/>
            </a:pPr>
            <a:endParaRPr lang="en-US" dirty="0"/>
          </a:p>
          <a:p>
            <a:pPr marL="0" indent="0">
              <a:buNone/>
            </a:pPr>
            <a:endParaRPr lang="en-US" dirty="0"/>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A504A7F4-8E07-D569-D767-203E572A4B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3000" y="2874963"/>
            <a:ext cx="3251200" cy="3251200"/>
          </a:xfrm>
          <a:prstGeom prst="rect">
            <a:avLst/>
          </a:prstGeom>
        </p:spPr>
      </p:pic>
    </p:spTree>
    <p:extLst>
      <p:ext uri="{BB962C8B-B14F-4D97-AF65-F5344CB8AC3E}">
        <p14:creationId xmlns:p14="http://schemas.microsoft.com/office/powerpoint/2010/main" val="25894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5A30-ED9A-0768-9E62-AE12757D18B6}"/>
              </a:ext>
            </a:extLst>
          </p:cNvPr>
          <p:cNvSpPr>
            <a:spLocks noGrp="1"/>
          </p:cNvSpPr>
          <p:nvPr>
            <p:ph type="title"/>
          </p:nvPr>
        </p:nvSpPr>
        <p:spPr/>
        <p:txBody>
          <a:bodyPr/>
          <a:lstStyle/>
          <a:p>
            <a:pPr algn="l"/>
            <a:r>
              <a:rPr lang="en-US" dirty="0"/>
              <a:t>Case 5</a:t>
            </a:r>
          </a:p>
        </p:txBody>
      </p:sp>
      <p:sp>
        <p:nvSpPr>
          <p:cNvPr id="3" name="Content Placeholder 2">
            <a:extLst>
              <a:ext uri="{FF2B5EF4-FFF2-40B4-BE49-F238E27FC236}">
                <a16:creationId xmlns:a16="http://schemas.microsoft.com/office/drawing/2014/main" id="{08BD0097-C7CD-1EC7-1719-B7E4E898B151}"/>
              </a:ext>
            </a:extLst>
          </p:cNvPr>
          <p:cNvSpPr>
            <a:spLocks noGrp="1"/>
          </p:cNvSpPr>
          <p:nvPr>
            <p:ph idx="1"/>
          </p:nvPr>
        </p:nvSpPr>
        <p:spPr/>
        <p:txBody>
          <a:bodyPr/>
          <a:lstStyle/>
          <a:p>
            <a:r>
              <a:rPr lang="en-US" dirty="0"/>
              <a:t>Treatment:</a:t>
            </a:r>
          </a:p>
          <a:p>
            <a:pPr lvl="1"/>
            <a:r>
              <a:rPr lang="en-US" dirty="0"/>
              <a:t>Fluid restriction</a:t>
            </a:r>
          </a:p>
          <a:p>
            <a:pPr lvl="1"/>
            <a:r>
              <a:rPr lang="en-US" dirty="0"/>
              <a:t>Fluid restriction</a:t>
            </a:r>
          </a:p>
          <a:p>
            <a:pPr lvl="1"/>
            <a:r>
              <a:rPr lang="en-US" dirty="0"/>
              <a:t>Fluid restriction</a:t>
            </a:r>
          </a:p>
          <a:p>
            <a:pPr lvl="1"/>
            <a:r>
              <a:rPr lang="en-US" dirty="0"/>
              <a:t>Diuretics</a:t>
            </a:r>
          </a:p>
          <a:p>
            <a:pPr lvl="1"/>
            <a:endParaRPr lang="en-US" dirty="0"/>
          </a:p>
          <a:p>
            <a:r>
              <a:rPr lang="en-US" dirty="0"/>
              <a:t>A word about cirrhotic patients</a:t>
            </a:r>
          </a:p>
        </p:txBody>
      </p:sp>
      <p:pic>
        <p:nvPicPr>
          <p:cNvPr id="5" name="Picture 4" descr="A glass of water on a table&#10;&#10;Description automatically generated">
            <a:extLst>
              <a:ext uri="{FF2B5EF4-FFF2-40B4-BE49-F238E27FC236}">
                <a16:creationId xmlns:a16="http://schemas.microsoft.com/office/drawing/2014/main" id="{BF8062D4-5907-DD08-6F35-648A1EF607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1752600"/>
            <a:ext cx="1810992" cy="2650288"/>
          </a:xfrm>
          <a:prstGeom prst="rect">
            <a:avLst/>
          </a:prstGeom>
        </p:spPr>
      </p:pic>
      <p:pic>
        <p:nvPicPr>
          <p:cNvPr id="8" name="Picture 7" descr="A red circle with a cross in it&#10;&#10;Description automatically generated">
            <a:extLst>
              <a:ext uri="{FF2B5EF4-FFF2-40B4-BE49-F238E27FC236}">
                <a16:creationId xmlns:a16="http://schemas.microsoft.com/office/drawing/2014/main" id="{D80D35DC-AB97-2AF4-DC1A-5CD5EB80C07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07496" y="1807744"/>
            <a:ext cx="2540000" cy="2540000"/>
          </a:xfrm>
          <a:prstGeom prst="rect">
            <a:avLst/>
          </a:prstGeom>
        </p:spPr>
      </p:pic>
    </p:spTree>
    <p:extLst>
      <p:ext uri="{BB962C8B-B14F-4D97-AF65-F5344CB8AC3E}">
        <p14:creationId xmlns:p14="http://schemas.microsoft.com/office/powerpoint/2010/main" val="3860861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Vasopressin receptor antagonists</a:t>
            </a:r>
          </a:p>
        </p:txBody>
      </p:sp>
      <p:sp>
        <p:nvSpPr>
          <p:cNvPr id="3" name="Content Placeholder 2"/>
          <p:cNvSpPr>
            <a:spLocks noGrp="1"/>
          </p:cNvSpPr>
          <p:nvPr>
            <p:ph sz="half" idx="1"/>
          </p:nvPr>
        </p:nvSpPr>
        <p:spPr>
          <a:xfrm>
            <a:off x="405921" y="2057399"/>
            <a:ext cx="4038600" cy="4525963"/>
          </a:xfrm>
        </p:spPr>
        <p:txBody>
          <a:bodyPr>
            <a:normAutofit fontScale="92500" lnSpcReduction="10000"/>
          </a:bodyPr>
          <a:lstStyle/>
          <a:p>
            <a:endParaRPr lang="en-US" dirty="0"/>
          </a:p>
          <a:p>
            <a:endParaRPr lang="en-US" dirty="0"/>
          </a:p>
          <a:p>
            <a:endParaRPr lang="en-US" dirty="0"/>
          </a:p>
          <a:p>
            <a:endParaRPr lang="en-US" dirty="0"/>
          </a:p>
          <a:p>
            <a:endParaRPr lang="en-US" dirty="0"/>
          </a:p>
          <a:p>
            <a:r>
              <a:rPr lang="en-US" dirty="0"/>
              <a:t>Advantages</a:t>
            </a:r>
          </a:p>
          <a:p>
            <a:pPr lvl="1"/>
            <a:r>
              <a:rPr lang="en-US" dirty="0"/>
              <a:t>Addresses underlying issue</a:t>
            </a:r>
          </a:p>
          <a:p>
            <a:pPr lvl="1"/>
            <a:r>
              <a:rPr lang="en-US" dirty="0"/>
              <a:t>Efficacy</a:t>
            </a:r>
          </a:p>
          <a:p>
            <a:pPr lvl="1"/>
            <a:r>
              <a:rPr lang="en-US" dirty="0"/>
              <a:t>Allows less strict fluid restriction</a:t>
            </a:r>
          </a:p>
        </p:txBody>
      </p:sp>
      <p:sp>
        <p:nvSpPr>
          <p:cNvPr id="4" name="Content Placeholder 3"/>
          <p:cNvSpPr>
            <a:spLocks noGrp="1"/>
          </p:cNvSpPr>
          <p:nvPr>
            <p:ph sz="half" idx="2"/>
          </p:nvPr>
        </p:nvSpPr>
        <p:spPr>
          <a:xfrm>
            <a:off x="4669467" y="1905000"/>
            <a:ext cx="4038600" cy="4525963"/>
          </a:xfrm>
        </p:spPr>
        <p:txBody>
          <a:bodyPr>
            <a:normAutofit fontScale="92500" lnSpcReduction="10000"/>
          </a:bodyPr>
          <a:lstStyle/>
          <a:p>
            <a:endParaRPr lang="en-US" dirty="0"/>
          </a:p>
          <a:p>
            <a:endParaRPr lang="en-US" dirty="0"/>
          </a:p>
          <a:p>
            <a:endParaRPr lang="en-US" dirty="0"/>
          </a:p>
          <a:p>
            <a:endParaRPr lang="en-US" dirty="0"/>
          </a:p>
          <a:p>
            <a:endParaRPr lang="en-US" dirty="0"/>
          </a:p>
          <a:p>
            <a:r>
              <a:rPr lang="en-US" dirty="0"/>
              <a:t>Disadvantages</a:t>
            </a:r>
          </a:p>
          <a:p>
            <a:pPr lvl="1"/>
            <a:r>
              <a:rPr lang="en-US" dirty="0"/>
              <a:t>Hospitalization</a:t>
            </a:r>
          </a:p>
          <a:p>
            <a:pPr lvl="1"/>
            <a:r>
              <a:rPr lang="en-US" dirty="0"/>
              <a:t>Cost</a:t>
            </a:r>
          </a:p>
          <a:p>
            <a:pPr lvl="1"/>
            <a:r>
              <a:rPr lang="en-US" dirty="0"/>
              <a:t>Rapid correction</a:t>
            </a:r>
          </a:p>
          <a:p>
            <a:pPr lvl="1"/>
            <a:r>
              <a:rPr lang="en-US" dirty="0"/>
              <a:t>Thirst</a:t>
            </a:r>
          </a:p>
          <a:p>
            <a:pPr lvl="1"/>
            <a:r>
              <a:rPr lang="en-US" dirty="0"/>
              <a:t>Black Box Warnings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600200"/>
            <a:ext cx="8782050" cy="2266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62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6</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t>A 35-year-old man has been in the surgical ICU for 3 weeks after a motorcycle accident.  You are asked to assume care after he is transferred to the floor.</a:t>
            </a:r>
          </a:p>
          <a:p>
            <a:endParaRPr lang="en-US" dirty="0"/>
          </a:p>
          <a:p>
            <a:pPr marL="0" indent="0">
              <a:buNone/>
            </a:pPr>
            <a:r>
              <a:rPr lang="en-US" dirty="0"/>
              <a:t>Hospital course:</a:t>
            </a:r>
          </a:p>
          <a:p>
            <a:pPr lvl="1"/>
            <a:r>
              <a:rPr lang="en-US" sz="2900" dirty="0"/>
              <a:t>Multiple trips to OR for orthopedic surgeries</a:t>
            </a:r>
          </a:p>
          <a:p>
            <a:pPr lvl="1"/>
            <a:r>
              <a:rPr lang="en-US" sz="2900" dirty="0"/>
              <a:t>Prolonged vent requirements</a:t>
            </a:r>
          </a:p>
          <a:p>
            <a:pPr lvl="1"/>
            <a:r>
              <a:rPr lang="en-US" sz="2900" dirty="0"/>
              <a:t>s/p VAP with sepsis</a:t>
            </a:r>
          </a:p>
          <a:p>
            <a:pPr lvl="1"/>
            <a:r>
              <a:rPr lang="en-US" sz="2900" dirty="0"/>
              <a:t>On several antibiotics mixed in saline</a:t>
            </a:r>
          </a:p>
          <a:p>
            <a:pPr lvl="1"/>
            <a:r>
              <a:rPr lang="en-US" sz="2900" dirty="0"/>
              <a:t>Receiving tube feeds with free water flushes 100 cc/ 4 hours</a:t>
            </a:r>
          </a:p>
          <a:p>
            <a:pPr marL="457200" lvl="1" indent="0">
              <a:buNone/>
            </a:pPr>
            <a:endParaRPr lang="en-US" dirty="0"/>
          </a:p>
        </p:txBody>
      </p:sp>
      <p:sp>
        <p:nvSpPr>
          <p:cNvPr id="4" name="Content Placeholder 3">
            <a:extLst>
              <a:ext uri="{FF2B5EF4-FFF2-40B4-BE49-F238E27FC236}">
                <a16:creationId xmlns:a16="http://schemas.microsoft.com/office/drawing/2014/main" id="{C5F669A1-8A76-CE40-3D26-FE89A845890A}"/>
              </a:ext>
            </a:extLst>
          </p:cNvPr>
          <p:cNvSpPr>
            <a:spLocks noGrp="1"/>
          </p:cNvSpPr>
          <p:nvPr>
            <p:ph sz="half" idx="2"/>
          </p:nvPr>
        </p:nvSpPr>
        <p:spPr/>
        <p:txBody>
          <a:bodyPr>
            <a:normAutofit fontScale="62500" lnSpcReduction="20000"/>
          </a:bodyPr>
          <a:lstStyle/>
          <a:p>
            <a:pPr marL="0" indent="0">
              <a:buNone/>
            </a:pPr>
            <a:r>
              <a:rPr lang="en-US" dirty="0"/>
              <a:t>On Exam:</a:t>
            </a:r>
          </a:p>
          <a:p>
            <a:pPr marL="0" indent="0">
              <a:buNone/>
            </a:pPr>
            <a:r>
              <a:rPr lang="en-US" dirty="0"/>
              <a:t>Normotensive, pulse 95,  decreased breath sounds, + anasarca.  External fixators present on lower extremities. </a:t>
            </a:r>
          </a:p>
          <a:p>
            <a:pPr marL="0" indent="0">
              <a:buNone/>
            </a:pPr>
            <a:r>
              <a:rPr lang="en-US" dirty="0"/>
              <a:t>Mucous membranes dry, patient complains of thirst</a:t>
            </a:r>
          </a:p>
          <a:p>
            <a:endParaRPr lang="en-US" dirty="0"/>
          </a:p>
          <a:p>
            <a:pPr marL="0" indent="0">
              <a:buNone/>
            </a:pPr>
            <a:r>
              <a:rPr lang="en-US" b="1" dirty="0"/>
              <a:t>Laboratory studies:</a:t>
            </a:r>
          </a:p>
          <a:p>
            <a:pPr marL="0" indent="0">
              <a:buNone/>
            </a:pPr>
            <a:r>
              <a:rPr lang="en-US" dirty="0"/>
              <a:t>Na 165 </a:t>
            </a:r>
            <a:r>
              <a:rPr lang="en-US" dirty="0" err="1"/>
              <a:t>mEq</a:t>
            </a:r>
            <a:r>
              <a:rPr lang="en-US" dirty="0"/>
              <a:t>/L</a:t>
            </a:r>
          </a:p>
          <a:p>
            <a:pPr marL="0" indent="0">
              <a:buNone/>
            </a:pPr>
            <a:r>
              <a:rPr lang="en-US" dirty="0"/>
              <a:t>Creatinine 1.2 mg/dL</a:t>
            </a:r>
          </a:p>
          <a:p>
            <a:pPr marL="0" indent="0">
              <a:buNone/>
            </a:pPr>
            <a:r>
              <a:rPr lang="en-US" dirty="0"/>
              <a:t>BUN 105 mg/dL</a:t>
            </a:r>
          </a:p>
          <a:p>
            <a:pPr marL="0" indent="0">
              <a:buNone/>
            </a:pPr>
            <a:endParaRPr lang="en-US" dirty="0"/>
          </a:p>
          <a:p>
            <a:pPr marL="0" indent="0">
              <a:buNone/>
            </a:pPr>
            <a:r>
              <a:rPr lang="en-US" dirty="0">
                <a:solidFill>
                  <a:srgbClr val="FF0000"/>
                </a:solidFill>
              </a:rPr>
              <a:t>Question:</a:t>
            </a:r>
          </a:p>
          <a:p>
            <a:pPr marL="0" indent="0">
              <a:buNone/>
            </a:pPr>
            <a:r>
              <a:rPr lang="en-US" dirty="0">
                <a:solidFill>
                  <a:srgbClr val="FF0000"/>
                </a:solidFill>
              </a:rPr>
              <a:t>What do you do next?</a:t>
            </a:r>
          </a:p>
          <a:p>
            <a:pPr marL="0" indent="0">
              <a:buNone/>
            </a:pPr>
            <a:r>
              <a:rPr lang="en-US" dirty="0">
                <a:solidFill>
                  <a:srgbClr val="FF0000"/>
                </a:solidFill>
              </a:rPr>
              <a:t>What is his volume status?</a:t>
            </a:r>
          </a:p>
          <a:p>
            <a:pPr marL="0" indent="0">
              <a:buNone/>
            </a:pPr>
            <a:r>
              <a:rPr lang="en-US" dirty="0">
                <a:solidFill>
                  <a:srgbClr val="FF0000"/>
                </a:solidFill>
              </a:rPr>
              <a:t>Does he have too much salt or too little water?</a:t>
            </a:r>
          </a:p>
          <a:p>
            <a:pPr marL="0" indent="0">
              <a:buNone/>
            </a:pPr>
            <a:endParaRPr lang="en-US" dirty="0"/>
          </a:p>
        </p:txBody>
      </p:sp>
    </p:spTree>
    <p:extLst>
      <p:ext uri="{BB962C8B-B14F-4D97-AF65-F5344CB8AC3E}">
        <p14:creationId xmlns:p14="http://schemas.microsoft.com/office/powerpoint/2010/main" val="3734479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6</a:t>
            </a:r>
          </a:p>
        </p:txBody>
      </p:sp>
      <p:sp>
        <p:nvSpPr>
          <p:cNvPr id="3" name="Content Placeholder 2"/>
          <p:cNvSpPr>
            <a:spLocks noGrp="1"/>
          </p:cNvSpPr>
          <p:nvPr>
            <p:ph sz="half" idx="1"/>
          </p:nvPr>
        </p:nvSpPr>
        <p:spPr/>
        <p:txBody>
          <a:bodyPr>
            <a:normAutofit fontScale="77500" lnSpcReduction="20000"/>
          </a:bodyPr>
          <a:lstStyle/>
          <a:p>
            <a:r>
              <a:rPr lang="en-US" dirty="0"/>
              <a:t>Free Water deficit calculation:</a:t>
            </a:r>
          </a:p>
          <a:p>
            <a:pPr lvl="1"/>
            <a:r>
              <a:rPr lang="en-US" dirty="0"/>
              <a:t>H2O deficit= TBW x (current Na/140  - 1)</a:t>
            </a:r>
          </a:p>
          <a:p>
            <a:pPr lvl="1"/>
            <a:endParaRPr lang="en-US" dirty="0"/>
          </a:p>
          <a:p>
            <a:pPr lvl="1"/>
            <a:r>
              <a:rPr lang="en-US" dirty="0"/>
              <a:t>TBW= 45-60% of lean body </a:t>
            </a:r>
            <a:r>
              <a:rPr lang="en-US" dirty="0" err="1"/>
              <a:t>wt</a:t>
            </a:r>
            <a:r>
              <a:rPr lang="en-US" dirty="0"/>
              <a:t> in kg (0.6 male, 0.5 female, decrease 0.05 for elderly)</a:t>
            </a:r>
          </a:p>
          <a:p>
            <a:pPr lvl="1"/>
            <a:endParaRPr lang="en-US" dirty="0"/>
          </a:p>
          <a:p>
            <a:pPr lvl="1"/>
            <a:r>
              <a:rPr lang="en-US" dirty="0"/>
              <a:t>Data: current </a:t>
            </a:r>
            <a:r>
              <a:rPr lang="en-US" dirty="0" err="1"/>
              <a:t>wt</a:t>
            </a:r>
            <a:r>
              <a:rPr lang="en-US" dirty="0"/>
              <a:t> 110kg IBW 85kg</a:t>
            </a:r>
          </a:p>
          <a:p>
            <a:endParaRPr lang="en-US" dirty="0"/>
          </a:p>
          <a:p>
            <a:r>
              <a:rPr lang="en-US" dirty="0"/>
              <a:t>Goal decrease in sodium</a:t>
            </a:r>
          </a:p>
          <a:p>
            <a:pPr lvl="1"/>
            <a:r>
              <a:rPr lang="en-US" dirty="0"/>
              <a:t>10meq/L in 1</a:t>
            </a:r>
            <a:r>
              <a:rPr lang="en-US" baseline="30000" dirty="0"/>
              <a:t>st</a:t>
            </a:r>
            <a:r>
              <a:rPr lang="en-US" dirty="0"/>
              <a:t> 24h max</a:t>
            </a:r>
          </a:p>
          <a:p>
            <a:pPr lvl="1"/>
            <a:r>
              <a:rPr lang="en-US" dirty="0"/>
              <a:t>16-18meq/L in 1</a:t>
            </a:r>
            <a:r>
              <a:rPr lang="en-US" baseline="30000" dirty="0"/>
              <a:t>st</a:t>
            </a:r>
            <a:r>
              <a:rPr lang="en-US" dirty="0"/>
              <a:t> 48h</a:t>
            </a:r>
          </a:p>
          <a:p>
            <a:pPr lvl="1"/>
            <a:endParaRPr lang="en-US" dirty="0"/>
          </a:p>
          <a:p>
            <a:pPr lvl="1"/>
            <a:endParaRPr lang="en-US" dirty="0"/>
          </a:p>
          <a:p>
            <a:pPr lvl="1"/>
            <a:endParaRPr lang="en-US" dirty="0"/>
          </a:p>
          <a:p>
            <a:endParaRPr lang="en-US" dirty="0"/>
          </a:p>
        </p:txBody>
      </p:sp>
      <p:sp>
        <p:nvSpPr>
          <p:cNvPr id="7" name="Content Placeholder 6">
            <a:extLst>
              <a:ext uri="{FF2B5EF4-FFF2-40B4-BE49-F238E27FC236}">
                <a16:creationId xmlns:a16="http://schemas.microsoft.com/office/drawing/2014/main" id="{59F6E8FD-2FA3-B24B-B546-20310A6BC942}"/>
              </a:ext>
            </a:extLst>
          </p:cNvPr>
          <p:cNvSpPr>
            <a:spLocks noGrp="1"/>
          </p:cNvSpPr>
          <p:nvPr>
            <p:ph sz="half" idx="2"/>
          </p:nvPr>
        </p:nvSpPr>
        <p:spPr/>
        <p:txBody>
          <a:bodyPr>
            <a:normAutofit fontScale="77500" lnSpcReduction="20000"/>
          </a:bodyPr>
          <a:lstStyle/>
          <a:p>
            <a:pPr marL="0" indent="0">
              <a:buNone/>
            </a:pPr>
            <a:r>
              <a:rPr lang="en-US" dirty="0">
                <a:solidFill>
                  <a:srgbClr val="FF0000"/>
                </a:solidFill>
              </a:rPr>
              <a:t>Question:</a:t>
            </a:r>
          </a:p>
          <a:p>
            <a:r>
              <a:rPr lang="en-US" dirty="0">
                <a:solidFill>
                  <a:srgbClr val="FF0000"/>
                </a:solidFill>
              </a:rPr>
              <a:t>How much free water needed?</a:t>
            </a:r>
          </a:p>
          <a:p>
            <a:r>
              <a:rPr lang="en-US" dirty="0">
                <a:solidFill>
                  <a:srgbClr val="FF0000"/>
                </a:solidFill>
              </a:rPr>
              <a:t>How would you administer it?</a:t>
            </a:r>
          </a:p>
          <a:p>
            <a:r>
              <a:rPr lang="en-US" dirty="0">
                <a:solidFill>
                  <a:srgbClr val="FF0000"/>
                </a:solidFill>
              </a:rPr>
              <a:t>What monitoring is needed?</a:t>
            </a:r>
          </a:p>
          <a:p>
            <a:endParaRPr lang="en-US" dirty="0"/>
          </a:p>
          <a:p>
            <a:r>
              <a:rPr lang="en-US" dirty="0"/>
              <a:t>You decide about 3 L is needed</a:t>
            </a:r>
          </a:p>
          <a:p>
            <a:pPr lvl="1"/>
            <a:r>
              <a:rPr lang="en-US" dirty="0"/>
              <a:t>Water flushes increased to 125cc/</a:t>
            </a:r>
            <a:r>
              <a:rPr lang="en-US" dirty="0" err="1"/>
              <a:t>hr</a:t>
            </a:r>
            <a:endParaRPr lang="en-US" dirty="0"/>
          </a:p>
          <a:p>
            <a:pPr lvl="1"/>
            <a:r>
              <a:rPr lang="en-US" dirty="0"/>
              <a:t>Call parameters given to RN</a:t>
            </a:r>
          </a:p>
          <a:p>
            <a:endParaRPr lang="en-US" dirty="0">
              <a:solidFill>
                <a:srgbClr val="FF0000"/>
              </a:solidFill>
            </a:endParaRPr>
          </a:p>
          <a:p>
            <a:r>
              <a:rPr lang="en-US" dirty="0">
                <a:solidFill>
                  <a:srgbClr val="FF0000"/>
                </a:solidFill>
              </a:rPr>
              <a:t>Next AM you open chart</a:t>
            </a:r>
          </a:p>
          <a:p>
            <a:pPr lvl="1"/>
            <a:r>
              <a:rPr lang="en-US" dirty="0">
                <a:solidFill>
                  <a:srgbClr val="FF0000"/>
                </a:solidFill>
              </a:rPr>
              <a:t>Serum sodium is 170</a:t>
            </a:r>
          </a:p>
          <a:p>
            <a:pPr lvl="1"/>
            <a:r>
              <a:rPr lang="en-US" dirty="0">
                <a:solidFill>
                  <a:srgbClr val="FF0000"/>
                </a:solidFill>
              </a:rPr>
              <a:t>What happened?</a:t>
            </a:r>
          </a:p>
          <a:p>
            <a:endParaRPr lang="en-US" dirty="0"/>
          </a:p>
        </p:txBody>
      </p:sp>
    </p:spTree>
    <p:extLst>
      <p:ext uri="{BB962C8B-B14F-4D97-AF65-F5344CB8AC3E}">
        <p14:creationId xmlns:p14="http://schemas.microsoft.com/office/powerpoint/2010/main" val="2733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6</a:t>
            </a:r>
          </a:p>
        </p:txBody>
      </p:sp>
      <p:sp>
        <p:nvSpPr>
          <p:cNvPr id="3" name="Content Placeholder 2"/>
          <p:cNvSpPr>
            <a:spLocks noGrp="1"/>
          </p:cNvSpPr>
          <p:nvPr>
            <p:ph sz="half" idx="1"/>
          </p:nvPr>
        </p:nvSpPr>
        <p:spPr/>
        <p:txBody>
          <a:bodyPr>
            <a:normAutofit lnSpcReduction="10000"/>
          </a:bodyPr>
          <a:lstStyle/>
          <a:p>
            <a:r>
              <a:rPr lang="en-US" dirty="0"/>
              <a:t>You study I/O and med list a bit further…</a:t>
            </a:r>
          </a:p>
          <a:p>
            <a:pPr lvl="1"/>
            <a:r>
              <a:rPr lang="en-US" dirty="0"/>
              <a:t>Cardiology has started </a:t>
            </a:r>
            <a:r>
              <a:rPr lang="en-US" dirty="0" err="1"/>
              <a:t>pt</a:t>
            </a:r>
            <a:r>
              <a:rPr lang="en-US" dirty="0"/>
              <a:t> on </a:t>
            </a:r>
            <a:r>
              <a:rPr lang="en-US" dirty="0" err="1"/>
              <a:t>lasix</a:t>
            </a:r>
            <a:r>
              <a:rPr lang="en-US" dirty="0"/>
              <a:t> (</a:t>
            </a:r>
            <a:r>
              <a:rPr lang="en-US" dirty="0" err="1"/>
              <a:t>polydoctoring</a:t>
            </a:r>
            <a:r>
              <a:rPr lang="en-US" dirty="0"/>
              <a:t>)</a:t>
            </a:r>
          </a:p>
          <a:p>
            <a:pPr lvl="1"/>
            <a:r>
              <a:rPr lang="en-US" dirty="0"/>
              <a:t>Intake was 4L, output was 6.5L (drains, urine output, diarrhea from TF)</a:t>
            </a:r>
          </a:p>
          <a:p>
            <a:endParaRPr lang="en-US" dirty="0"/>
          </a:p>
        </p:txBody>
      </p:sp>
      <p:sp>
        <p:nvSpPr>
          <p:cNvPr id="4" name="Content Placeholder 3">
            <a:extLst>
              <a:ext uri="{FF2B5EF4-FFF2-40B4-BE49-F238E27FC236}">
                <a16:creationId xmlns:a16="http://schemas.microsoft.com/office/drawing/2014/main" id="{5966F39D-F383-AB9F-4236-4925572B838E}"/>
              </a:ext>
            </a:extLst>
          </p:cNvPr>
          <p:cNvSpPr>
            <a:spLocks noGrp="1"/>
          </p:cNvSpPr>
          <p:nvPr>
            <p:ph sz="half" idx="2"/>
          </p:nvPr>
        </p:nvSpPr>
        <p:spPr/>
        <p:txBody>
          <a:bodyPr>
            <a:normAutofit lnSpcReduction="10000"/>
          </a:bodyPr>
          <a:lstStyle/>
          <a:p>
            <a:r>
              <a:rPr lang="en-US" b="1" i="1" dirty="0"/>
              <a:t>Ongoing adjustment</a:t>
            </a:r>
            <a:r>
              <a:rPr lang="en-US" dirty="0"/>
              <a:t> is needed to account for ongoing water losses.  Impossible to quantify in most cases</a:t>
            </a:r>
          </a:p>
          <a:p>
            <a:endParaRPr lang="en-US" dirty="0"/>
          </a:p>
          <a:p>
            <a:r>
              <a:rPr lang="en-US" dirty="0"/>
              <a:t>In general replacement rate will </a:t>
            </a:r>
            <a:r>
              <a:rPr lang="en-US" b="1" i="1" dirty="0"/>
              <a:t>underestimate</a:t>
            </a:r>
            <a:r>
              <a:rPr lang="en-US" dirty="0"/>
              <a:t> amount of water needed (</a:t>
            </a:r>
            <a:r>
              <a:rPr lang="en-US" dirty="0" err="1"/>
              <a:t>ie</a:t>
            </a:r>
            <a:r>
              <a:rPr lang="en-US" dirty="0"/>
              <a:t> will see </a:t>
            </a:r>
            <a:r>
              <a:rPr lang="en-US" dirty="0" err="1"/>
              <a:t>undercorrection</a:t>
            </a:r>
            <a:r>
              <a:rPr lang="en-US" dirty="0"/>
              <a:t>)</a:t>
            </a:r>
          </a:p>
          <a:p>
            <a:endParaRPr lang="en-US" dirty="0"/>
          </a:p>
        </p:txBody>
      </p:sp>
      <p:pic>
        <p:nvPicPr>
          <p:cNvPr id="6" name="Picture 5" descr="A graph with a line drawn on it&#10;&#10;Description automatically generated">
            <a:extLst>
              <a:ext uri="{FF2B5EF4-FFF2-40B4-BE49-F238E27FC236}">
                <a16:creationId xmlns:a16="http://schemas.microsoft.com/office/drawing/2014/main" id="{ABBAF71A-C800-E54B-EC78-1154A3B01E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8800" y="4495800"/>
            <a:ext cx="2127250" cy="1938759"/>
          </a:xfrm>
          <a:prstGeom prst="rect">
            <a:avLst/>
          </a:prstGeom>
        </p:spPr>
      </p:pic>
    </p:spTree>
    <p:extLst>
      <p:ext uri="{BB962C8B-B14F-4D97-AF65-F5344CB8AC3E}">
        <p14:creationId xmlns:p14="http://schemas.microsoft.com/office/powerpoint/2010/main" val="274729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err="1"/>
              <a:t>Dysnatremias</a:t>
            </a:r>
            <a:endParaRPr lang="en-US" dirty="0"/>
          </a:p>
        </p:txBody>
      </p:sp>
      <p:sp>
        <p:nvSpPr>
          <p:cNvPr id="3" name="Content Placeholder 2"/>
          <p:cNvSpPr>
            <a:spLocks noGrp="1"/>
          </p:cNvSpPr>
          <p:nvPr>
            <p:ph idx="1"/>
          </p:nvPr>
        </p:nvSpPr>
        <p:spPr>
          <a:xfrm>
            <a:off x="381000" y="1524000"/>
            <a:ext cx="8229600" cy="4525963"/>
          </a:xfrm>
        </p:spPr>
        <p:txBody>
          <a:bodyPr>
            <a:noAutofit/>
          </a:bodyPr>
          <a:lstStyle/>
          <a:p>
            <a:r>
              <a:rPr lang="en-US" sz="2400" dirty="0"/>
              <a:t>In general, disorder of water balance, not sodium balance…</a:t>
            </a:r>
          </a:p>
          <a:p>
            <a:pPr marL="0" indent="0">
              <a:buNone/>
            </a:pPr>
            <a:endParaRPr lang="en-US" sz="2400" b="1" dirty="0"/>
          </a:p>
          <a:p>
            <a:r>
              <a:rPr lang="en-US" sz="2400" b="1" dirty="0"/>
              <a:t>Volume status is tied to total body sodium content</a:t>
            </a:r>
          </a:p>
          <a:p>
            <a:endParaRPr lang="en-US" sz="2400" b="1" dirty="0"/>
          </a:p>
          <a:p>
            <a:r>
              <a:rPr lang="en-US" sz="2400" b="1" dirty="0"/>
              <a:t>Sodium concentration (</a:t>
            </a:r>
            <a:r>
              <a:rPr lang="en-US" sz="2400" b="1" dirty="0" err="1"/>
              <a:t>ie</a:t>
            </a:r>
            <a:r>
              <a:rPr lang="en-US" sz="2400" b="1" dirty="0"/>
              <a:t> hypo or hypernatremia) determined by proportion of total body sodium to water</a:t>
            </a:r>
          </a:p>
          <a:p>
            <a:endParaRPr lang="en-US" sz="2400" dirty="0"/>
          </a:p>
          <a:p>
            <a:r>
              <a:rPr lang="en-US" sz="2400" dirty="0"/>
              <a:t>The kidneys regulate sodium and water balance </a:t>
            </a:r>
            <a:r>
              <a:rPr lang="en-US" sz="2400" b="1" dirty="0"/>
              <a:t>independently</a:t>
            </a:r>
          </a:p>
        </p:txBody>
      </p:sp>
    </p:spTree>
    <p:extLst>
      <p:ext uri="{BB962C8B-B14F-4D97-AF65-F5344CB8AC3E}">
        <p14:creationId xmlns:p14="http://schemas.microsoft.com/office/powerpoint/2010/main" val="190375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0872-8221-5976-B19C-665D1D7BF252}"/>
              </a:ext>
            </a:extLst>
          </p:cNvPr>
          <p:cNvSpPr>
            <a:spLocks noGrp="1"/>
          </p:cNvSpPr>
          <p:nvPr>
            <p:ph type="title"/>
          </p:nvPr>
        </p:nvSpPr>
        <p:spPr/>
        <p:txBody>
          <a:bodyPr/>
          <a:lstStyle/>
          <a:p>
            <a:pPr algn="l"/>
            <a:r>
              <a:rPr lang="en-US" dirty="0"/>
              <a:t>Case 1</a:t>
            </a:r>
          </a:p>
        </p:txBody>
      </p:sp>
      <p:sp>
        <p:nvSpPr>
          <p:cNvPr id="3" name="Content Placeholder 2">
            <a:extLst>
              <a:ext uri="{FF2B5EF4-FFF2-40B4-BE49-F238E27FC236}">
                <a16:creationId xmlns:a16="http://schemas.microsoft.com/office/drawing/2014/main" id="{2C3B5AA8-B2E8-5C71-D7A6-E3A0D2145E85}"/>
              </a:ext>
            </a:extLst>
          </p:cNvPr>
          <p:cNvSpPr>
            <a:spLocks noGrp="1"/>
          </p:cNvSpPr>
          <p:nvPr>
            <p:ph sz="half" idx="1"/>
          </p:nvPr>
        </p:nvSpPr>
        <p:spPr/>
        <p:txBody>
          <a:bodyPr>
            <a:normAutofit fontScale="92500" lnSpcReduction="10000"/>
          </a:bodyPr>
          <a:lstStyle/>
          <a:p>
            <a:pPr marL="0" indent="0" algn="l">
              <a:buNone/>
            </a:pPr>
            <a:r>
              <a:rPr lang="en-US" sz="2100" b="0" i="0" dirty="0">
                <a:solidFill>
                  <a:srgbClr val="181D23"/>
                </a:solidFill>
                <a:effectLst/>
                <a:latin typeface="Open Sans" panose="020B0606030504020204" pitchFamily="34" charset="0"/>
              </a:rPr>
              <a:t>A 46-year-old man is evaluated in the emergency department because of a 1-day history of nausea, vomiting, and confusion. He has depression, for which fluoxetine was initiated 17 days ago. He weighs 70 kg.</a:t>
            </a:r>
          </a:p>
          <a:p>
            <a:pPr algn="l"/>
            <a:endParaRPr lang="en-US" sz="2100" b="0" i="0" dirty="0">
              <a:solidFill>
                <a:srgbClr val="181D23"/>
              </a:solidFill>
              <a:effectLst/>
              <a:latin typeface="Open Sans" panose="020B0606030504020204" pitchFamily="34" charset="0"/>
            </a:endParaRPr>
          </a:p>
          <a:p>
            <a:pPr marL="0" indent="0" algn="l">
              <a:buNone/>
            </a:pPr>
            <a:r>
              <a:rPr lang="en-US" sz="2100" b="0" i="0" dirty="0">
                <a:solidFill>
                  <a:srgbClr val="181D23"/>
                </a:solidFill>
                <a:effectLst/>
                <a:latin typeface="Open Sans" panose="020B0606030504020204" pitchFamily="34" charset="0"/>
              </a:rPr>
              <a:t>On physical examination, blood pressure is 138/78 mm Hg without orthostatic changes. Other than confusion, the remainder of the physical examination is normal. While you are seeing him, he has a generalized tonic-</a:t>
            </a:r>
            <a:r>
              <a:rPr lang="en-US" sz="2100" b="0" i="0" dirty="0" err="1">
                <a:solidFill>
                  <a:srgbClr val="181D23"/>
                </a:solidFill>
                <a:effectLst/>
                <a:latin typeface="Open Sans" panose="020B0606030504020204" pitchFamily="34" charset="0"/>
              </a:rPr>
              <a:t>clonic</a:t>
            </a:r>
            <a:r>
              <a:rPr lang="en-US" sz="2100" b="0" i="0" dirty="0">
                <a:solidFill>
                  <a:srgbClr val="181D23"/>
                </a:solidFill>
                <a:effectLst/>
                <a:latin typeface="Open Sans" panose="020B0606030504020204" pitchFamily="34" charset="0"/>
              </a:rPr>
              <a:t> seizure.</a:t>
            </a:r>
          </a:p>
          <a:p>
            <a:pPr marL="0" indent="0">
              <a:buNone/>
            </a:pPr>
            <a:endParaRPr lang="en-US" dirty="0"/>
          </a:p>
        </p:txBody>
      </p:sp>
      <p:sp>
        <p:nvSpPr>
          <p:cNvPr id="4" name="Content Placeholder 3">
            <a:extLst>
              <a:ext uri="{FF2B5EF4-FFF2-40B4-BE49-F238E27FC236}">
                <a16:creationId xmlns:a16="http://schemas.microsoft.com/office/drawing/2014/main" id="{44907B60-D627-5509-9BDC-72447B70C746}"/>
              </a:ext>
            </a:extLst>
          </p:cNvPr>
          <p:cNvSpPr>
            <a:spLocks noGrp="1"/>
          </p:cNvSpPr>
          <p:nvPr>
            <p:ph sz="half" idx="2"/>
          </p:nvPr>
        </p:nvSpPr>
        <p:spPr/>
        <p:txBody>
          <a:bodyPr>
            <a:noAutofit/>
          </a:bodyPr>
          <a:lstStyle/>
          <a:p>
            <a:pPr marL="0" indent="0" algn="l">
              <a:buNone/>
            </a:pPr>
            <a:r>
              <a:rPr lang="en-US" sz="1600" b="1" i="0" dirty="0">
                <a:solidFill>
                  <a:srgbClr val="181D23"/>
                </a:solidFill>
                <a:effectLst/>
                <a:latin typeface="Open Sans" panose="020B0606030504020204" pitchFamily="34" charset="0"/>
              </a:rPr>
              <a:t>Laboratory studies:</a:t>
            </a:r>
          </a:p>
          <a:p>
            <a:pPr marL="0" indent="0" algn="l">
              <a:buNone/>
            </a:pPr>
            <a:r>
              <a:rPr lang="en-US" sz="1600" dirty="0">
                <a:solidFill>
                  <a:srgbClr val="181D23"/>
                </a:solidFill>
                <a:latin typeface="Open Sans" panose="020B0606030504020204" pitchFamily="34" charset="0"/>
              </a:rPr>
              <a:t>Creatinine: 1.0 mg/dL</a:t>
            </a:r>
          </a:p>
          <a:p>
            <a:pPr marL="0" indent="0" algn="l">
              <a:buNone/>
            </a:pPr>
            <a:r>
              <a:rPr lang="en-US" sz="1600" b="0" i="0" dirty="0">
                <a:solidFill>
                  <a:srgbClr val="181D23"/>
                </a:solidFill>
                <a:effectLst/>
                <a:latin typeface="Open Sans" panose="020B0606030504020204" pitchFamily="34" charset="0"/>
              </a:rPr>
              <a:t>Sodium: 123 </a:t>
            </a:r>
            <a:r>
              <a:rPr lang="en-US" sz="1600" b="0" i="0" dirty="0" err="1">
                <a:solidFill>
                  <a:srgbClr val="181D23"/>
                </a:solidFill>
                <a:effectLst/>
                <a:latin typeface="Open Sans" panose="020B0606030504020204" pitchFamily="34" charset="0"/>
              </a:rPr>
              <a:t>mEq</a:t>
            </a:r>
            <a:r>
              <a:rPr lang="en-US" sz="1600" b="0" i="0" dirty="0">
                <a:solidFill>
                  <a:srgbClr val="181D23"/>
                </a:solidFill>
                <a:effectLst/>
                <a:latin typeface="Open Sans" panose="020B0606030504020204" pitchFamily="34" charset="0"/>
              </a:rPr>
              <a:t>/dL</a:t>
            </a:r>
          </a:p>
          <a:p>
            <a:pPr marL="0" indent="0" algn="l">
              <a:buNone/>
            </a:pPr>
            <a:r>
              <a:rPr lang="en-US" sz="1600" b="0" i="0" dirty="0">
                <a:solidFill>
                  <a:srgbClr val="181D23"/>
                </a:solidFill>
                <a:effectLst/>
                <a:latin typeface="Open Sans" panose="020B0606030504020204" pitchFamily="34" charset="0"/>
              </a:rPr>
              <a:t>BUN: 9 m</a:t>
            </a:r>
            <a:r>
              <a:rPr lang="en-US" sz="1600" dirty="0">
                <a:solidFill>
                  <a:srgbClr val="181D23"/>
                </a:solidFill>
                <a:latin typeface="Open Sans" panose="020B0606030504020204" pitchFamily="34" charset="0"/>
              </a:rPr>
              <a:t>g/dl</a:t>
            </a:r>
          </a:p>
          <a:p>
            <a:pPr marL="0" indent="0" algn="l">
              <a:buNone/>
            </a:pPr>
            <a:r>
              <a:rPr lang="en-US" sz="1600" dirty="0">
                <a:solidFill>
                  <a:srgbClr val="181D23"/>
                </a:solidFill>
                <a:latin typeface="Open Sans" panose="020B0606030504020204" pitchFamily="34" charset="0"/>
              </a:rPr>
              <a:t>Glucose: 85 mg/dL</a:t>
            </a:r>
          </a:p>
          <a:p>
            <a:pPr marL="0" indent="0">
              <a:buNone/>
            </a:pPr>
            <a:endParaRPr lang="en-US" sz="1600" dirty="0"/>
          </a:p>
          <a:p>
            <a:pPr marL="0" indent="0">
              <a:buNone/>
            </a:pPr>
            <a:r>
              <a:rPr lang="en-US" sz="1800" b="1" dirty="0">
                <a:solidFill>
                  <a:srgbClr val="FF0000"/>
                </a:solidFill>
              </a:rPr>
              <a:t>Which of the following is the most appropriate next step?</a:t>
            </a:r>
          </a:p>
          <a:p>
            <a:pPr marL="0" indent="0">
              <a:buNone/>
            </a:pPr>
            <a:endParaRPr lang="en-US" sz="1600" dirty="0">
              <a:solidFill>
                <a:srgbClr val="FF0000"/>
              </a:solidFill>
            </a:endParaRPr>
          </a:p>
          <a:p>
            <a:pPr marL="514350" indent="-514350">
              <a:buAutoNum type="alphaUcPeriod"/>
            </a:pPr>
            <a:r>
              <a:rPr lang="en-US" sz="1600" dirty="0">
                <a:solidFill>
                  <a:srgbClr val="FF0000"/>
                </a:solidFill>
              </a:rPr>
              <a:t>Serum osmolality stat</a:t>
            </a:r>
          </a:p>
          <a:p>
            <a:pPr marL="514350" indent="-514350">
              <a:buAutoNum type="alphaUcPeriod"/>
            </a:pPr>
            <a:r>
              <a:rPr lang="en-US" sz="1600" dirty="0">
                <a:solidFill>
                  <a:srgbClr val="FF0000"/>
                </a:solidFill>
              </a:rPr>
              <a:t>100 cc of 3% saline stat</a:t>
            </a:r>
          </a:p>
          <a:p>
            <a:pPr marL="514350" indent="-514350">
              <a:buAutoNum type="alphaUcPeriod"/>
            </a:pPr>
            <a:r>
              <a:rPr lang="en-US" sz="1600" dirty="0">
                <a:solidFill>
                  <a:srgbClr val="FF0000"/>
                </a:solidFill>
              </a:rPr>
              <a:t>1 amp sodium bicarbonate stat</a:t>
            </a:r>
          </a:p>
          <a:p>
            <a:pPr marL="514350" indent="-514350">
              <a:buAutoNum type="alphaUcPeriod"/>
            </a:pPr>
            <a:r>
              <a:rPr lang="en-US" sz="1600" dirty="0">
                <a:solidFill>
                  <a:srgbClr val="FF0000"/>
                </a:solidFill>
              </a:rPr>
              <a:t>1 liter normal saline IV bolus stat</a:t>
            </a:r>
          </a:p>
          <a:p>
            <a:pPr marL="514350" indent="-514350">
              <a:buAutoNum type="alphaUcPeriod"/>
            </a:pPr>
            <a:r>
              <a:rPr lang="en-US" sz="1600" dirty="0">
                <a:solidFill>
                  <a:srgbClr val="FF0000"/>
                </a:solidFill>
              </a:rPr>
              <a:t>Ativan 2 mg IV stat</a:t>
            </a:r>
          </a:p>
          <a:p>
            <a:pPr marL="514350" indent="-514350">
              <a:buAutoNum type="alphaUcPeriod"/>
            </a:pPr>
            <a:r>
              <a:rPr lang="en-US" sz="1600" dirty="0">
                <a:solidFill>
                  <a:srgbClr val="FF0000"/>
                </a:solidFill>
              </a:rPr>
              <a:t>B or C</a:t>
            </a:r>
          </a:p>
        </p:txBody>
      </p:sp>
    </p:spTree>
    <p:extLst>
      <p:ext uri="{BB962C8B-B14F-4D97-AF65-F5344CB8AC3E}">
        <p14:creationId xmlns:p14="http://schemas.microsoft.com/office/powerpoint/2010/main" val="267967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FCC0-2EBF-AEAC-08EE-A4698754F87A}"/>
              </a:ext>
            </a:extLst>
          </p:cNvPr>
          <p:cNvSpPr>
            <a:spLocks noGrp="1"/>
          </p:cNvSpPr>
          <p:nvPr>
            <p:ph type="title"/>
          </p:nvPr>
        </p:nvSpPr>
        <p:spPr/>
        <p:txBody>
          <a:bodyPr/>
          <a:lstStyle/>
          <a:p>
            <a:r>
              <a:rPr lang="en-US" dirty="0"/>
              <a:t>Symptoms of Hyponatremia</a:t>
            </a:r>
          </a:p>
        </p:txBody>
      </p:sp>
      <p:sp>
        <p:nvSpPr>
          <p:cNvPr id="3" name="Content Placeholder 2">
            <a:extLst>
              <a:ext uri="{FF2B5EF4-FFF2-40B4-BE49-F238E27FC236}">
                <a16:creationId xmlns:a16="http://schemas.microsoft.com/office/drawing/2014/main" id="{E631CF59-7B50-1AF9-56F3-CC6BB06FFD98}"/>
              </a:ext>
            </a:extLst>
          </p:cNvPr>
          <p:cNvSpPr>
            <a:spLocks noGrp="1"/>
          </p:cNvSpPr>
          <p:nvPr>
            <p:ph sz="half" idx="1"/>
          </p:nvPr>
        </p:nvSpPr>
        <p:spPr/>
        <p:txBody>
          <a:bodyPr>
            <a:normAutofit fontScale="55000" lnSpcReduction="20000"/>
          </a:bodyPr>
          <a:lstStyle/>
          <a:p>
            <a:r>
              <a:rPr lang="en-US" sz="3200" dirty="0"/>
              <a:t> Mild</a:t>
            </a:r>
          </a:p>
          <a:p>
            <a:pPr lvl="1"/>
            <a:r>
              <a:rPr lang="en-US" sz="3200" dirty="0"/>
              <a:t>Nausea/Vomiting</a:t>
            </a:r>
          </a:p>
          <a:p>
            <a:pPr lvl="1"/>
            <a:r>
              <a:rPr lang="en-US" sz="3200" dirty="0"/>
              <a:t>Weakness</a:t>
            </a:r>
          </a:p>
          <a:p>
            <a:pPr lvl="1"/>
            <a:r>
              <a:rPr lang="en-US" sz="3200" dirty="0"/>
              <a:t>Headache</a:t>
            </a:r>
          </a:p>
          <a:p>
            <a:pPr lvl="1"/>
            <a:r>
              <a:rPr lang="en-US" sz="3200" dirty="0"/>
              <a:t>Mild neurocognitive deficits</a:t>
            </a:r>
          </a:p>
          <a:p>
            <a:endParaRPr lang="en-US" sz="3200" dirty="0"/>
          </a:p>
          <a:p>
            <a:r>
              <a:rPr lang="en-US" sz="3200" dirty="0"/>
              <a:t>Moderate/Severe</a:t>
            </a:r>
          </a:p>
          <a:p>
            <a:pPr lvl="1"/>
            <a:r>
              <a:rPr lang="en-US" sz="3200" dirty="0"/>
              <a:t>Delerium</a:t>
            </a:r>
          </a:p>
          <a:p>
            <a:pPr lvl="1"/>
            <a:r>
              <a:rPr lang="en-US" sz="3200" dirty="0"/>
              <a:t>Confusion</a:t>
            </a:r>
          </a:p>
          <a:p>
            <a:pPr lvl="1"/>
            <a:r>
              <a:rPr lang="en-US" sz="3200" dirty="0"/>
              <a:t>Impaired consciousness</a:t>
            </a:r>
          </a:p>
          <a:p>
            <a:pPr lvl="1"/>
            <a:r>
              <a:rPr lang="en-US" sz="3200" dirty="0"/>
              <a:t>Ataxia</a:t>
            </a:r>
          </a:p>
          <a:p>
            <a:pPr lvl="1"/>
            <a:r>
              <a:rPr lang="en-US" sz="3200" dirty="0"/>
              <a:t>Seizures</a:t>
            </a:r>
          </a:p>
          <a:p>
            <a:pPr lvl="1"/>
            <a:r>
              <a:rPr lang="en-US" sz="3200" dirty="0"/>
              <a:t>Brain herniation/death</a:t>
            </a:r>
          </a:p>
          <a:p>
            <a:pPr marL="0" indent="0">
              <a:buNone/>
            </a:pPr>
            <a:endParaRPr lang="en-US" dirty="0"/>
          </a:p>
        </p:txBody>
      </p:sp>
      <p:sp>
        <p:nvSpPr>
          <p:cNvPr id="4" name="Content Placeholder 3">
            <a:extLst>
              <a:ext uri="{FF2B5EF4-FFF2-40B4-BE49-F238E27FC236}">
                <a16:creationId xmlns:a16="http://schemas.microsoft.com/office/drawing/2014/main" id="{10B6DFFD-385A-36FB-B59E-2F1A0015CA2F}"/>
              </a:ext>
            </a:extLst>
          </p:cNvPr>
          <p:cNvSpPr>
            <a:spLocks noGrp="1"/>
          </p:cNvSpPr>
          <p:nvPr>
            <p:ph sz="half" idx="2"/>
          </p:nvPr>
        </p:nvSpPr>
        <p:spPr/>
        <p:txBody>
          <a:bodyPr>
            <a:normAutofit fontScale="55000" lnSpcReduction="20000"/>
          </a:bodyPr>
          <a:lstStyle/>
          <a:p>
            <a:r>
              <a:rPr lang="en-US" sz="3200" dirty="0"/>
              <a:t>Acute symptomatic hyponatremia requires urgent treatment to correct the sodium by 4-6 </a:t>
            </a:r>
            <a:r>
              <a:rPr lang="en-US" sz="3200" dirty="0" err="1"/>
              <a:t>mEq</a:t>
            </a:r>
            <a:r>
              <a:rPr lang="en-US" sz="3200" dirty="0"/>
              <a:t>/L in the first couple of hours</a:t>
            </a:r>
          </a:p>
          <a:p>
            <a:endParaRPr lang="en-US" sz="3200" dirty="0"/>
          </a:p>
          <a:p>
            <a:r>
              <a:rPr lang="en-US" sz="3200" dirty="0"/>
              <a:t>Treatment should not be delayed while pursuing a diagnostic etiology</a:t>
            </a:r>
          </a:p>
          <a:p>
            <a:endParaRPr lang="en-US" sz="3200" dirty="0"/>
          </a:p>
          <a:p>
            <a:r>
              <a:rPr lang="en-US" sz="3200" dirty="0"/>
              <a:t>3% saline requires pharmacy preparation- an alternative is giving an amp of sodium bicarbonate which is available on the code carts (1 amp bicarb = 100 cc/3% saline)</a:t>
            </a:r>
          </a:p>
          <a:p>
            <a:endParaRPr lang="en-US" sz="3200" dirty="0"/>
          </a:p>
          <a:p>
            <a:r>
              <a:rPr lang="en-US" sz="3200" dirty="0"/>
              <a:t>Goal to increase sodium by 4-6 </a:t>
            </a:r>
            <a:r>
              <a:rPr lang="en-US" sz="3200" dirty="0" err="1"/>
              <a:t>meq</a:t>
            </a:r>
            <a:r>
              <a:rPr lang="en-US" sz="3200" dirty="0"/>
              <a:t> in 2-4 hours</a:t>
            </a:r>
          </a:p>
          <a:p>
            <a:endParaRPr lang="en-US" dirty="0"/>
          </a:p>
          <a:p>
            <a:endParaRPr lang="en-US" dirty="0"/>
          </a:p>
        </p:txBody>
      </p:sp>
    </p:spTree>
    <p:extLst>
      <p:ext uri="{BB962C8B-B14F-4D97-AF65-F5344CB8AC3E}">
        <p14:creationId xmlns:p14="http://schemas.microsoft.com/office/powerpoint/2010/main" val="260420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atient's flowchart&#10;&#10;Description automatically generated">
            <a:extLst>
              <a:ext uri="{FF2B5EF4-FFF2-40B4-BE49-F238E27FC236}">
                <a16:creationId xmlns:a16="http://schemas.microsoft.com/office/drawing/2014/main" id="{63656666-08B2-4688-4ABC-4F9894954DCF}"/>
              </a:ext>
            </a:extLst>
          </p:cNvPr>
          <p:cNvPicPr>
            <a:picLocks noChangeAspect="1"/>
          </p:cNvPicPr>
          <p:nvPr/>
        </p:nvPicPr>
        <p:blipFill rotWithShape="1">
          <a:blip r:embed="rId2">
            <a:extLst>
              <a:ext uri="{28A0092B-C50C-407E-A947-70E740481C1C}">
                <a14:useLocalDpi xmlns:a14="http://schemas.microsoft.com/office/drawing/2010/main" val="0"/>
              </a:ext>
            </a:extLst>
          </a:blip>
          <a:srcRect t="9090" b="11364"/>
          <a:stretch/>
        </p:blipFill>
        <p:spPr>
          <a:xfrm>
            <a:off x="2057400" y="210967"/>
            <a:ext cx="5562600" cy="6436066"/>
          </a:xfrm>
          <a:prstGeom prst="rect">
            <a:avLst/>
          </a:prstGeom>
        </p:spPr>
      </p:pic>
    </p:spTree>
    <p:extLst>
      <p:ext uri="{BB962C8B-B14F-4D97-AF65-F5344CB8AC3E}">
        <p14:creationId xmlns:p14="http://schemas.microsoft.com/office/powerpoint/2010/main" val="126471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art&#10;&#10;Description automatically generated">
            <a:extLst>
              <a:ext uri="{FF2B5EF4-FFF2-40B4-BE49-F238E27FC236}">
                <a16:creationId xmlns:a16="http://schemas.microsoft.com/office/drawing/2014/main" id="{05E6C760-9345-2785-CB05-8FE330BB1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3400"/>
            <a:ext cx="7772400" cy="1935125"/>
          </a:xfrm>
          <a:prstGeom prst="rect">
            <a:avLst/>
          </a:prstGeom>
        </p:spPr>
      </p:pic>
      <p:sp>
        <p:nvSpPr>
          <p:cNvPr id="4" name="TextBox 3">
            <a:extLst>
              <a:ext uri="{FF2B5EF4-FFF2-40B4-BE49-F238E27FC236}">
                <a16:creationId xmlns:a16="http://schemas.microsoft.com/office/drawing/2014/main" id="{23344826-1478-6D17-11EB-294A6DC4A1B6}"/>
              </a:ext>
            </a:extLst>
          </p:cNvPr>
          <p:cNvSpPr txBox="1"/>
          <p:nvPr/>
        </p:nvSpPr>
        <p:spPr>
          <a:xfrm>
            <a:off x="457200" y="2819400"/>
            <a:ext cx="8001000" cy="4524315"/>
          </a:xfrm>
          <a:prstGeom prst="rect">
            <a:avLst/>
          </a:prstGeom>
          <a:noFill/>
        </p:spPr>
        <p:txBody>
          <a:bodyPr wrap="square" rtlCol="0">
            <a:spAutoFit/>
          </a:bodyPr>
          <a:lstStyle/>
          <a:p>
            <a:r>
              <a:rPr lang="en-US" b="1" dirty="0"/>
              <a:t>Sodium deficit:</a:t>
            </a:r>
          </a:p>
          <a:p>
            <a:r>
              <a:rPr lang="en-US" dirty="0"/>
              <a:t>Male patient</a:t>
            </a:r>
          </a:p>
          <a:p>
            <a:r>
              <a:rPr lang="en-US" dirty="0"/>
              <a:t>Normal weight 70 kg</a:t>
            </a:r>
          </a:p>
          <a:p>
            <a:r>
              <a:rPr lang="en-US" dirty="0"/>
              <a:t>Current sodium 123 </a:t>
            </a:r>
            <a:r>
              <a:rPr lang="en-US" dirty="0" err="1"/>
              <a:t>mEq</a:t>
            </a:r>
            <a:r>
              <a:rPr lang="en-US" dirty="0"/>
              <a:t>/L; Desired sodium 140 </a:t>
            </a:r>
            <a:r>
              <a:rPr lang="en-US" dirty="0" err="1"/>
              <a:t>mEq</a:t>
            </a:r>
            <a:r>
              <a:rPr lang="en-US" dirty="0"/>
              <a:t>/L</a:t>
            </a:r>
          </a:p>
          <a:p>
            <a:r>
              <a:rPr lang="en-US" dirty="0"/>
              <a:t>Sodium deficit: 714 </a:t>
            </a:r>
            <a:r>
              <a:rPr lang="en-US" dirty="0" err="1"/>
              <a:t>mEq</a:t>
            </a:r>
            <a:endParaRPr lang="en-US" dirty="0"/>
          </a:p>
          <a:p>
            <a:endParaRPr lang="en-US" dirty="0"/>
          </a:p>
          <a:p>
            <a:r>
              <a:rPr lang="en-US" b="1" dirty="0"/>
              <a:t>Infusion rate of </a:t>
            </a:r>
            <a:r>
              <a:rPr lang="en-US" b="1" dirty="0">
                <a:solidFill>
                  <a:srgbClr val="FF0000"/>
                </a:solidFill>
              </a:rPr>
              <a:t>3% saline </a:t>
            </a:r>
            <a:r>
              <a:rPr lang="en-US" b="1" dirty="0"/>
              <a:t>:</a:t>
            </a:r>
          </a:p>
          <a:p>
            <a:r>
              <a:rPr lang="en-US" dirty="0"/>
              <a:t>Increase by 1 </a:t>
            </a:r>
            <a:r>
              <a:rPr lang="en-US" dirty="0" err="1"/>
              <a:t>mEq</a:t>
            </a:r>
            <a:r>
              <a:rPr lang="en-US" dirty="0"/>
              <a:t>/ hour in first 3 hours (123 </a:t>
            </a:r>
            <a:r>
              <a:rPr lang="en-US" dirty="0" err="1"/>
              <a:t>mEq</a:t>
            </a:r>
            <a:r>
              <a:rPr lang="en-US" dirty="0"/>
              <a:t>/L to 126 </a:t>
            </a:r>
            <a:r>
              <a:rPr lang="en-US" dirty="0" err="1"/>
              <a:t>mEq</a:t>
            </a:r>
            <a:r>
              <a:rPr lang="en-US" dirty="0"/>
              <a:t>/L)</a:t>
            </a:r>
          </a:p>
          <a:p>
            <a:r>
              <a:rPr lang="en-US" dirty="0"/>
              <a:t>Male</a:t>
            </a:r>
          </a:p>
          <a:p>
            <a:r>
              <a:rPr lang="en-US" dirty="0"/>
              <a:t>Adult</a:t>
            </a:r>
          </a:p>
          <a:p>
            <a:r>
              <a:rPr lang="en-US" dirty="0"/>
              <a:t>Normal weight 70 kg</a:t>
            </a:r>
          </a:p>
          <a:p>
            <a:r>
              <a:rPr lang="en-US" dirty="0">
                <a:solidFill>
                  <a:srgbClr val="FF0000"/>
                </a:solidFill>
              </a:rPr>
              <a:t>Rate: 110 cc/hour </a:t>
            </a:r>
          </a:p>
          <a:p>
            <a:endParaRPr lang="en-US" dirty="0"/>
          </a:p>
          <a:p>
            <a:endParaRPr lang="en-US" dirty="0"/>
          </a:p>
          <a:p>
            <a:r>
              <a:rPr lang="en-US" dirty="0"/>
              <a:t>:</a:t>
            </a:r>
          </a:p>
          <a:p>
            <a:endParaRPr lang="en-US" dirty="0"/>
          </a:p>
        </p:txBody>
      </p:sp>
      <p:pic>
        <p:nvPicPr>
          <p:cNvPr id="7" name="Picture 6" descr="A green and white sign with white text&#10;&#10;Description automatically generated">
            <a:extLst>
              <a:ext uri="{FF2B5EF4-FFF2-40B4-BE49-F238E27FC236}">
                <a16:creationId xmlns:a16="http://schemas.microsoft.com/office/drawing/2014/main" id="{049F1DC8-01D7-4AB9-8D58-3C5BCA458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5245100"/>
            <a:ext cx="2514600" cy="1397000"/>
          </a:xfrm>
          <a:prstGeom prst="rect">
            <a:avLst/>
          </a:prstGeom>
        </p:spPr>
      </p:pic>
    </p:spTree>
    <p:extLst>
      <p:ext uri="{BB962C8B-B14F-4D97-AF65-F5344CB8AC3E}">
        <p14:creationId xmlns:p14="http://schemas.microsoft.com/office/powerpoint/2010/main" val="19406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769F09F-64DC-97F2-26B0-1FC81C99F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AEF2F-1554-CE3F-0CAD-BC5229391334}"/>
              </a:ext>
            </a:extLst>
          </p:cNvPr>
          <p:cNvSpPr>
            <a:spLocks noGrp="1"/>
          </p:cNvSpPr>
          <p:nvPr>
            <p:ph type="title"/>
          </p:nvPr>
        </p:nvSpPr>
        <p:spPr/>
        <p:txBody>
          <a:bodyPr/>
          <a:lstStyle/>
          <a:p>
            <a:pPr algn="l"/>
            <a:r>
              <a:rPr lang="en-US" dirty="0"/>
              <a:t>Case 1</a:t>
            </a:r>
          </a:p>
        </p:txBody>
      </p:sp>
      <p:sp>
        <p:nvSpPr>
          <p:cNvPr id="3" name="Content Placeholder 2">
            <a:extLst>
              <a:ext uri="{FF2B5EF4-FFF2-40B4-BE49-F238E27FC236}">
                <a16:creationId xmlns:a16="http://schemas.microsoft.com/office/drawing/2014/main" id="{E00EE040-CB66-2CB9-15D5-E8B3AF491738}"/>
              </a:ext>
            </a:extLst>
          </p:cNvPr>
          <p:cNvSpPr>
            <a:spLocks noGrp="1"/>
          </p:cNvSpPr>
          <p:nvPr>
            <p:ph idx="1"/>
          </p:nvPr>
        </p:nvSpPr>
        <p:spPr/>
        <p:txBody>
          <a:bodyPr>
            <a:normAutofit fontScale="62500" lnSpcReduction="20000"/>
          </a:bodyPr>
          <a:lstStyle/>
          <a:p>
            <a:r>
              <a:rPr lang="en-US" dirty="0"/>
              <a:t>Calculation of 3% saline</a:t>
            </a:r>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To raise serum Na by 8 </a:t>
            </a:r>
            <a:r>
              <a:rPr lang="en-US" dirty="0" err="1"/>
              <a:t>meq</a:t>
            </a:r>
            <a:r>
              <a:rPr lang="en-US" dirty="0"/>
              <a:t>/L over 24h assuming pt is 70kg, TBW=42L</a:t>
            </a:r>
          </a:p>
          <a:p>
            <a:pPr marL="514350" indent="-457200"/>
            <a:endParaRPr lang="en-US" dirty="0"/>
          </a:p>
          <a:p>
            <a:pPr marL="514350" indent="-457200"/>
            <a:r>
              <a:rPr lang="en-US" dirty="0"/>
              <a:t>Na needed is 336meq.  Volume needed is around 650cc of 3% or a STARTING rate of 27cc/hr.</a:t>
            </a:r>
          </a:p>
          <a:p>
            <a:pPr marL="514350" indent="-457200"/>
            <a:endParaRPr lang="en-US" dirty="0"/>
          </a:p>
          <a:p>
            <a:pPr marL="514350" indent="-457200"/>
            <a:r>
              <a:rPr lang="en-US" dirty="0"/>
              <a:t>I would stop when pts symptoms ceased or when sodium &gt;124</a:t>
            </a:r>
          </a:p>
          <a:p>
            <a:pPr marL="457200" lvl="1" indent="0">
              <a:buNone/>
            </a:pPr>
            <a:endParaRPr lang="en-US" dirty="0"/>
          </a:p>
          <a:p>
            <a:pPr marL="514350" indent="-457200"/>
            <a:r>
              <a:rPr lang="en-US" dirty="0"/>
              <a:t>Close monitoring is essential</a:t>
            </a:r>
          </a:p>
          <a:p>
            <a:pPr lvl="1"/>
            <a:endParaRPr lang="en-US" dirty="0"/>
          </a:p>
          <a:p>
            <a:pPr lvl="2"/>
            <a:endParaRPr lang="en-US" dirty="0"/>
          </a:p>
        </p:txBody>
      </p:sp>
      <p:pic>
        <p:nvPicPr>
          <p:cNvPr id="3074" name="Picture 2">
            <a:extLst>
              <a:ext uri="{FF2B5EF4-FFF2-40B4-BE49-F238E27FC236}">
                <a16:creationId xmlns:a16="http://schemas.microsoft.com/office/drawing/2014/main" id="{35D1EE72-F6FC-4CCB-DBCE-98C815436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7019925"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04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Normal Physiologic Water Losses</a:t>
            </a:r>
            <a:br>
              <a:rPr lang="en-US" dirty="0"/>
            </a:b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Obvious Fluid Losses</a:t>
            </a:r>
          </a:p>
          <a:p>
            <a:pPr lvl="1"/>
            <a:r>
              <a:rPr lang="en-US" b="1" dirty="0"/>
              <a:t>Stool</a:t>
            </a:r>
          </a:p>
          <a:p>
            <a:pPr lvl="2"/>
            <a:r>
              <a:rPr lang="en-US" dirty="0"/>
              <a:t>200cc/day</a:t>
            </a:r>
          </a:p>
          <a:p>
            <a:pPr lvl="1"/>
            <a:r>
              <a:rPr lang="en-US" b="1" dirty="0"/>
              <a:t>Urine losses</a:t>
            </a:r>
          </a:p>
          <a:p>
            <a:pPr lvl="2"/>
            <a:r>
              <a:rPr lang="en-US" dirty="0"/>
              <a:t>500cc/ day (electrolyte free water loss)</a:t>
            </a:r>
          </a:p>
          <a:p>
            <a:pPr lvl="1"/>
            <a:endParaRPr lang="en-US" dirty="0"/>
          </a:p>
          <a:p>
            <a:r>
              <a:rPr lang="en-US" dirty="0"/>
              <a:t>Insensible losses</a:t>
            </a:r>
          </a:p>
          <a:p>
            <a:pPr lvl="1"/>
            <a:r>
              <a:rPr lang="en-US" b="1" dirty="0"/>
              <a:t>Skin</a:t>
            </a:r>
          </a:p>
          <a:p>
            <a:pPr lvl="2"/>
            <a:r>
              <a:rPr lang="en-US" dirty="0"/>
              <a:t>500cc/ day (possibly more in hospitalized patients)</a:t>
            </a:r>
          </a:p>
          <a:p>
            <a:pPr lvl="1"/>
            <a:r>
              <a:rPr lang="en-US" b="1" dirty="0"/>
              <a:t>Respiratory</a:t>
            </a:r>
          </a:p>
          <a:p>
            <a:pPr lvl="2"/>
            <a:r>
              <a:rPr lang="en-US" dirty="0"/>
              <a:t>400cc/ day (more in hospitalized patients)</a:t>
            </a:r>
          </a:p>
          <a:p>
            <a:endParaRPr lang="en-US" dirty="0"/>
          </a:p>
        </p:txBody>
      </p:sp>
      <p:sp>
        <p:nvSpPr>
          <p:cNvPr id="4" name="Content Placeholder 3">
            <a:extLst>
              <a:ext uri="{FF2B5EF4-FFF2-40B4-BE49-F238E27FC236}">
                <a16:creationId xmlns:a16="http://schemas.microsoft.com/office/drawing/2014/main" id="{9AA70425-0B6A-52D1-0CD0-05FAA4CE6E1F}"/>
              </a:ext>
            </a:extLst>
          </p:cNvPr>
          <p:cNvSpPr>
            <a:spLocks noGrp="1"/>
          </p:cNvSpPr>
          <p:nvPr>
            <p:ph sz="half" idx="2"/>
          </p:nvPr>
        </p:nvSpPr>
        <p:spPr/>
        <p:txBody>
          <a:bodyPr>
            <a:normAutofit fontScale="92500" lnSpcReduction="20000"/>
          </a:bodyPr>
          <a:lstStyle/>
          <a:p>
            <a:endParaRPr lang="en-US" dirty="0"/>
          </a:p>
          <a:p>
            <a:endParaRPr lang="en-US" dirty="0"/>
          </a:p>
          <a:p>
            <a:r>
              <a:rPr lang="en-US" dirty="0"/>
              <a:t>All water losses result in </a:t>
            </a:r>
            <a:r>
              <a:rPr lang="en-US" i="1" dirty="0"/>
              <a:t>increase</a:t>
            </a:r>
            <a:r>
              <a:rPr lang="en-US" dirty="0"/>
              <a:t> in plasma osmolality</a:t>
            </a:r>
          </a:p>
          <a:p>
            <a:endParaRPr lang="en-US" dirty="0">
              <a:solidFill>
                <a:srgbClr val="FF0000"/>
              </a:solidFill>
            </a:endParaRPr>
          </a:p>
          <a:p>
            <a:pPr marL="0" indent="0">
              <a:buNone/>
            </a:pPr>
            <a:r>
              <a:rPr lang="en-US" i="1" dirty="0">
                <a:solidFill>
                  <a:srgbClr val="FF0000"/>
                </a:solidFill>
              </a:rPr>
              <a:t>Question:</a:t>
            </a:r>
          </a:p>
          <a:p>
            <a:pPr marL="0" indent="0">
              <a:buNone/>
            </a:pPr>
            <a:r>
              <a:rPr lang="en-US" i="1" dirty="0">
                <a:solidFill>
                  <a:srgbClr val="FF0000"/>
                </a:solidFill>
              </a:rPr>
              <a:t>How does being on the ventilator affect respiratory fluid losses?</a:t>
            </a:r>
          </a:p>
          <a:p>
            <a:endParaRPr lang="en-US" dirty="0"/>
          </a:p>
          <a:p>
            <a:endParaRPr lang="en-US" dirty="0"/>
          </a:p>
        </p:txBody>
      </p:sp>
    </p:spTree>
    <p:extLst>
      <p:ext uri="{BB962C8B-B14F-4D97-AF65-F5344CB8AC3E}">
        <p14:creationId xmlns:p14="http://schemas.microsoft.com/office/powerpoint/2010/main" val="54232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7338</TotalTime>
  <Words>2419</Words>
  <Application>Microsoft Macintosh PowerPoint</Application>
  <PresentationFormat>On-screen Show (4:3)</PresentationFormat>
  <Paragraphs>431</Paragraphs>
  <Slides>35</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Arial</vt:lpstr>
      <vt:lpstr>Calibri</vt:lpstr>
      <vt:lpstr>Open Sans</vt:lpstr>
      <vt:lpstr>Wingdings</vt:lpstr>
      <vt:lpstr>Office Theme</vt:lpstr>
      <vt:lpstr>Dysnatremias:  Is it All About the Salt?</vt:lpstr>
      <vt:lpstr>Learning Objectives</vt:lpstr>
      <vt:lpstr>Dysnatremias: Key Principles</vt:lpstr>
      <vt:lpstr>Case 1</vt:lpstr>
      <vt:lpstr>Symptoms of Hyponatremia</vt:lpstr>
      <vt:lpstr>PowerPoint Presentation</vt:lpstr>
      <vt:lpstr>PowerPoint Presentation</vt:lpstr>
      <vt:lpstr>Case 1</vt:lpstr>
      <vt:lpstr> Normal Physiologic Water Losses </vt:lpstr>
      <vt:lpstr>Physiology of water regulation:  Response to increase in plasma osmolality</vt:lpstr>
      <vt:lpstr>ADH physiology</vt:lpstr>
      <vt:lpstr>PowerPoint Presentation</vt:lpstr>
      <vt:lpstr>PowerPoint Presentation</vt:lpstr>
      <vt:lpstr>Hyponatremia Develops in  TWO situations</vt:lpstr>
      <vt:lpstr>Case 2</vt:lpstr>
      <vt:lpstr>PowerPoint Presentation</vt:lpstr>
      <vt:lpstr>Hypoosmotic Hyponatremia:  Divide into Volume Status</vt:lpstr>
      <vt:lpstr>Differential Diagnosis  Based on Volume Status</vt:lpstr>
      <vt:lpstr>Hyponatremia</vt:lpstr>
      <vt:lpstr>Case 3</vt:lpstr>
      <vt:lpstr>Case 3</vt:lpstr>
      <vt:lpstr>Osmotic demyelination syndrome</vt:lpstr>
      <vt:lpstr>Case 3</vt:lpstr>
      <vt:lpstr>Case 3</vt:lpstr>
      <vt:lpstr>Case 4</vt:lpstr>
      <vt:lpstr>DDx for Hypoosmotic Euvolemic Hyponatremia</vt:lpstr>
      <vt:lpstr>Case 4</vt:lpstr>
      <vt:lpstr>Case 4</vt:lpstr>
      <vt:lpstr>Case 5</vt:lpstr>
      <vt:lpstr>Case 5</vt:lpstr>
      <vt:lpstr>Vasopressin receptor antagonists</vt:lpstr>
      <vt:lpstr>Case 6</vt:lpstr>
      <vt:lpstr>Case 6</vt:lpstr>
      <vt:lpstr>Case 6</vt:lpstr>
      <vt:lpstr>Summary: Dysnatremias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Hyponatremia</dc:title>
  <dc:creator>Stephen Schinker, MD</dc:creator>
  <cp:lastModifiedBy>Ron Shinar</cp:lastModifiedBy>
  <cp:revision>104</cp:revision>
  <dcterms:created xsi:type="dcterms:W3CDTF">2013-01-20T16:56:50Z</dcterms:created>
  <dcterms:modified xsi:type="dcterms:W3CDTF">2024-10-02T23:44:44Z</dcterms:modified>
</cp:coreProperties>
</file>