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 id="2147483682" r:id="rId3"/>
  </p:sldMasterIdLst>
  <p:sldIdLst>
    <p:sldId id="256" r:id="rId4"/>
    <p:sldId id="259" r:id="rId5"/>
    <p:sldId id="257"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6" autoAdjust="0"/>
    <p:restoredTop sz="94660"/>
  </p:normalViewPr>
  <p:slideViewPr>
    <p:cSldViewPr snapToGrid="0">
      <p:cViewPr varScale="1">
        <p:scale>
          <a:sx n="92" d="100"/>
          <a:sy n="92" d="100"/>
        </p:scale>
        <p:origin x="76" y="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a:noFill/>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9AAC0D-879C-4314-981F-FF02050AD5E8}" type="datetimeFigureOut">
              <a:rPr lang="en-US" smtClean="0"/>
              <a:t>4/3/2024</a:t>
            </a:fld>
            <a:endParaRPr lang="en-US"/>
          </a:p>
        </p:txBody>
      </p:sp>
      <p:sp>
        <p:nvSpPr>
          <p:cNvPr id="6" name="Slide Number Placeholder 5"/>
          <p:cNvSpPr>
            <a:spLocks noGrp="1"/>
          </p:cNvSpPr>
          <p:nvPr>
            <p:ph type="sldNum" sz="quarter" idx="12"/>
          </p:nvPr>
        </p:nvSpPr>
        <p:spPr/>
        <p:txBody>
          <a:bodyPr/>
          <a:lstStyle/>
          <a:p>
            <a:fld id="{909DA869-6341-4B97-9734-DDB3D080B459}" type="slidenum">
              <a:rPr lang="en-US" smtClean="0"/>
              <a:t>‹#›</a:t>
            </a:fld>
            <a:endParaRPr lang="en-US"/>
          </a:p>
        </p:txBody>
      </p:sp>
    </p:spTree>
    <p:extLst>
      <p:ext uri="{BB962C8B-B14F-4D97-AF65-F5344CB8AC3E}">
        <p14:creationId xmlns:p14="http://schemas.microsoft.com/office/powerpoint/2010/main" val="3988728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9FF075-52DD-5A4A-9F13-9F519AC2F673}"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B8FF6-8385-444D-A8E9-7334857412DE}" type="slidenum">
              <a:rPr lang="en-US" smtClean="0"/>
              <a:t>‹#›</a:t>
            </a:fld>
            <a:endParaRPr lang="en-US"/>
          </a:p>
        </p:txBody>
      </p:sp>
    </p:spTree>
    <p:extLst>
      <p:ext uri="{BB962C8B-B14F-4D97-AF65-F5344CB8AC3E}">
        <p14:creationId xmlns:p14="http://schemas.microsoft.com/office/powerpoint/2010/main" val="3975070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9FF075-52DD-5A4A-9F13-9F519AC2F673}"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B8FF6-8385-444D-A8E9-7334857412DE}" type="slidenum">
              <a:rPr lang="en-US" smtClean="0"/>
              <a:t>‹#›</a:t>
            </a:fld>
            <a:endParaRPr lang="en-US"/>
          </a:p>
        </p:txBody>
      </p:sp>
    </p:spTree>
    <p:extLst>
      <p:ext uri="{BB962C8B-B14F-4D97-AF65-F5344CB8AC3E}">
        <p14:creationId xmlns:p14="http://schemas.microsoft.com/office/powerpoint/2010/main" val="3193024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9FF075-52DD-5A4A-9F13-9F519AC2F673}"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B8FF6-8385-444D-A8E9-7334857412DE}" type="slidenum">
              <a:rPr lang="en-US" smtClean="0"/>
              <a:t>‹#›</a:t>
            </a:fld>
            <a:endParaRPr lang="en-US"/>
          </a:p>
        </p:txBody>
      </p:sp>
    </p:spTree>
    <p:extLst>
      <p:ext uri="{BB962C8B-B14F-4D97-AF65-F5344CB8AC3E}">
        <p14:creationId xmlns:p14="http://schemas.microsoft.com/office/powerpoint/2010/main" val="2216247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9FF075-52DD-5A4A-9F13-9F519AC2F673}"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B8FF6-8385-444D-A8E9-7334857412DE}" type="slidenum">
              <a:rPr lang="en-US" smtClean="0"/>
              <a:t>‹#›</a:t>
            </a:fld>
            <a:endParaRPr lang="en-US"/>
          </a:p>
        </p:txBody>
      </p:sp>
    </p:spTree>
    <p:extLst>
      <p:ext uri="{BB962C8B-B14F-4D97-AF65-F5344CB8AC3E}">
        <p14:creationId xmlns:p14="http://schemas.microsoft.com/office/powerpoint/2010/main" val="3245584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9FF075-52DD-5A4A-9F13-9F519AC2F673}" type="datetimeFigureOut">
              <a:rPr lang="en-US" smtClean="0"/>
              <a:t>4/3/2024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EB8FF6-8385-444D-A8E9-7334857412DE}" type="slidenum">
              <a:rPr lang="en-US" smtClean="0"/>
              <a:t>‹#›</a:t>
            </a:fld>
            <a:endParaRPr lang="en-US"/>
          </a:p>
        </p:txBody>
      </p:sp>
    </p:spTree>
    <p:extLst>
      <p:ext uri="{BB962C8B-B14F-4D97-AF65-F5344CB8AC3E}">
        <p14:creationId xmlns:p14="http://schemas.microsoft.com/office/powerpoint/2010/main" val="2585839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9FF075-52DD-5A4A-9F13-9F519AC2F673}" type="datetimeFigureOut">
              <a:rPr lang="en-US" smtClean="0"/>
              <a:t>4/3/2024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EB8FF6-8385-444D-A8E9-7334857412DE}" type="slidenum">
              <a:rPr lang="en-US" smtClean="0"/>
              <a:t>‹#›</a:t>
            </a:fld>
            <a:endParaRPr lang="en-US"/>
          </a:p>
        </p:txBody>
      </p:sp>
    </p:spTree>
    <p:extLst>
      <p:ext uri="{BB962C8B-B14F-4D97-AF65-F5344CB8AC3E}">
        <p14:creationId xmlns:p14="http://schemas.microsoft.com/office/powerpoint/2010/main" val="1133976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FF075-52DD-5A4A-9F13-9F519AC2F673}" type="datetimeFigureOut">
              <a:rPr lang="en-US" smtClean="0"/>
              <a:t>4/3/2024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EB8FF6-8385-444D-A8E9-7334857412DE}" type="slidenum">
              <a:rPr lang="en-US" smtClean="0"/>
              <a:t>‹#›</a:t>
            </a:fld>
            <a:endParaRPr lang="en-US"/>
          </a:p>
        </p:txBody>
      </p:sp>
    </p:spTree>
    <p:extLst>
      <p:ext uri="{BB962C8B-B14F-4D97-AF65-F5344CB8AC3E}">
        <p14:creationId xmlns:p14="http://schemas.microsoft.com/office/powerpoint/2010/main" val="18747200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9FF075-52DD-5A4A-9F13-9F519AC2F673}"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B8FF6-8385-444D-A8E9-7334857412DE}" type="slidenum">
              <a:rPr lang="en-US" smtClean="0"/>
              <a:t>‹#›</a:t>
            </a:fld>
            <a:endParaRPr lang="en-US"/>
          </a:p>
        </p:txBody>
      </p:sp>
    </p:spTree>
    <p:extLst>
      <p:ext uri="{BB962C8B-B14F-4D97-AF65-F5344CB8AC3E}">
        <p14:creationId xmlns:p14="http://schemas.microsoft.com/office/powerpoint/2010/main" val="14628598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9FF075-52DD-5A4A-9F13-9F519AC2F673}"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B8FF6-8385-444D-A8E9-7334857412DE}" type="slidenum">
              <a:rPr lang="en-US" smtClean="0"/>
              <a:t>‹#›</a:t>
            </a:fld>
            <a:endParaRPr lang="en-US"/>
          </a:p>
        </p:txBody>
      </p:sp>
    </p:spTree>
    <p:extLst>
      <p:ext uri="{BB962C8B-B14F-4D97-AF65-F5344CB8AC3E}">
        <p14:creationId xmlns:p14="http://schemas.microsoft.com/office/powerpoint/2010/main" val="32222267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9FF075-52DD-5A4A-9F13-9F519AC2F673}"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B8FF6-8385-444D-A8E9-7334857412DE}" type="slidenum">
              <a:rPr lang="en-US" smtClean="0"/>
              <a:t>‹#›</a:t>
            </a:fld>
            <a:endParaRPr lang="en-US"/>
          </a:p>
        </p:txBody>
      </p:sp>
    </p:spTree>
    <p:extLst>
      <p:ext uri="{BB962C8B-B14F-4D97-AF65-F5344CB8AC3E}">
        <p14:creationId xmlns:p14="http://schemas.microsoft.com/office/powerpoint/2010/main" val="193868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9AAC0D-879C-4314-981F-FF02050AD5E8}" type="datetimeFigureOut">
              <a:rPr lang="en-US" smtClean="0"/>
              <a:t>4/3/2024</a:t>
            </a:fld>
            <a:endParaRPr lang="en-US"/>
          </a:p>
        </p:txBody>
      </p:sp>
      <p:sp>
        <p:nvSpPr>
          <p:cNvPr id="6" name="Slide Number Placeholder 5"/>
          <p:cNvSpPr>
            <a:spLocks noGrp="1"/>
          </p:cNvSpPr>
          <p:nvPr>
            <p:ph type="sldNum" sz="quarter" idx="12"/>
          </p:nvPr>
        </p:nvSpPr>
        <p:spPr/>
        <p:txBody>
          <a:bodyPr/>
          <a:lstStyle/>
          <a:p>
            <a:fld id="{909DA869-6341-4B97-9734-DDB3D080B459}" type="slidenum">
              <a:rPr lang="en-US" smtClean="0"/>
              <a:t>‹#›</a:t>
            </a:fld>
            <a:endParaRPr lang="en-US"/>
          </a:p>
        </p:txBody>
      </p:sp>
    </p:spTree>
    <p:extLst>
      <p:ext uri="{BB962C8B-B14F-4D97-AF65-F5344CB8AC3E}">
        <p14:creationId xmlns:p14="http://schemas.microsoft.com/office/powerpoint/2010/main" val="9676641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9FF075-52DD-5A4A-9F13-9F519AC2F673}"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B8FF6-8385-444D-A8E9-7334857412DE}" type="slidenum">
              <a:rPr lang="en-US" smtClean="0"/>
              <a:t>‹#›</a:t>
            </a:fld>
            <a:endParaRPr lang="en-US"/>
          </a:p>
        </p:txBody>
      </p:sp>
    </p:spTree>
    <p:extLst>
      <p:ext uri="{BB962C8B-B14F-4D97-AF65-F5344CB8AC3E}">
        <p14:creationId xmlns:p14="http://schemas.microsoft.com/office/powerpoint/2010/main" val="36695309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9FF075-52DD-5A4A-9F13-9F519AC2F673}"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B8FF6-8385-444D-A8E9-7334857412DE}" type="slidenum">
              <a:rPr lang="en-US" smtClean="0"/>
              <a:t>‹#›</a:t>
            </a:fld>
            <a:endParaRPr lang="en-US"/>
          </a:p>
        </p:txBody>
      </p:sp>
    </p:spTree>
    <p:extLst>
      <p:ext uri="{BB962C8B-B14F-4D97-AF65-F5344CB8AC3E}">
        <p14:creationId xmlns:p14="http://schemas.microsoft.com/office/powerpoint/2010/main" val="6829859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9FF075-52DD-5A4A-9F13-9F519AC2F673}"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B8FF6-8385-444D-A8E9-7334857412DE}" type="slidenum">
              <a:rPr lang="en-US" smtClean="0"/>
              <a:t>‹#›</a:t>
            </a:fld>
            <a:endParaRPr lang="en-US"/>
          </a:p>
        </p:txBody>
      </p:sp>
    </p:spTree>
    <p:extLst>
      <p:ext uri="{BB962C8B-B14F-4D97-AF65-F5344CB8AC3E}">
        <p14:creationId xmlns:p14="http://schemas.microsoft.com/office/powerpoint/2010/main" val="1312361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9FF075-52DD-5A4A-9F13-9F519AC2F673}"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B8FF6-8385-444D-A8E9-7334857412DE}" type="slidenum">
              <a:rPr lang="en-US" smtClean="0"/>
              <a:t>‹#›</a:t>
            </a:fld>
            <a:endParaRPr lang="en-US"/>
          </a:p>
        </p:txBody>
      </p:sp>
    </p:spTree>
    <p:extLst>
      <p:ext uri="{BB962C8B-B14F-4D97-AF65-F5344CB8AC3E}">
        <p14:creationId xmlns:p14="http://schemas.microsoft.com/office/powerpoint/2010/main" val="2357267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9FF075-52DD-5A4A-9F13-9F519AC2F673}"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B8FF6-8385-444D-A8E9-7334857412DE}" type="slidenum">
              <a:rPr lang="en-US" smtClean="0"/>
              <a:t>‹#›</a:t>
            </a:fld>
            <a:endParaRPr lang="en-US"/>
          </a:p>
        </p:txBody>
      </p:sp>
    </p:spTree>
    <p:extLst>
      <p:ext uri="{BB962C8B-B14F-4D97-AF65-F5344CB8AC3E}">
        <p14:creationId xmlns:p14="http://schemas.microsoft.com/office/powerpoint/2010/main" val="27620579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9FF075-52DD-5A4A-9F13-9F519AC2F673}" type="datetimeFigureOut">
              <a:rPr lang="en-US" smtClean="0"/>
              <a:t>4/3/2024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EB8FF6-8385-444D-A8E9-7334857412DE}" type="slidenum">
              <a:rPr lang="en-US" smtClean="0"/>
              <a:t>‹#›</a:t>
            </a:fld>
            <a:endParaRPr lang="en-US"/>
          </a:p>
        </p:txBody>
      </p:sp>
    </p:spTree>
    <p:extLst>
      <p:ext uri="{BB962C8B-B14F-4D97-AF65-F5344CB8AC3E}">
        <p14:creationId xmlns:p14="http://schemas.microsoft.com/office/powerpoint/2010/main" val="6361159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9FF075-52DD-5A4A-9F13-9F519AC2F673}" type="datetimeFigureOut">
              <a:rPr lang="en-US" smtClean="0"/>
              <a:t>4/3/2024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EB8FF6-8385-444D-A8E9-7334857412DE}" type="slidenum">
              <a:rPr lang="en-US" smtClean="0"/>
              <a:t>‹#›</a:t>
            </a:fld>
            <a:endParaRPr lang="en-US"/>
          </a:p>
        </p:txBody>
      </p:sp>
    </p:spTree>
    <p:extLst>
      <p:ext uri="{BB962C8B-B14F-4D97-AF65-F5344CB8AC3E}">
        <p14:creationId xmlns:p14="http://schemas.microsoft.com/office/powerpoint/2010/main" val="33732128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FF075-52DD-5A4A-9F13-9F519AC2F673}" type="datetimeFigureOut">
              <a:rPr lang="en-US" smtClean="0"/>
              <a:t>4/3/2024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EB8FF6-8385-444D-A8E9-7334857412DE}" type="slidenum">
              <a:rPr lang="en-US" smtClean="0"/>
              <a:t>‹#›</a:t>
            </a:fld>
            <a:endParaRPr lang="en-US"/>
          </a:p>
        </p:txBody>
      </p:sp>
    </p:spTree>
    <p:extLst>
      <p:ext uri="{BB962C8B-B14F-4D97-AF65-F5344CB8AC3E}">
        <p14:creationId xmlns:p14="http://schemas.microsoft.com/office/powerpoint/2010/main" val="40766617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9FF075-52DD-5A4A-9F13-9F519AC2F673}"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B8FF6-8385-444D-A8E9-7334857412DE}" type="slidenum">
              <a:rPr lang="en-US" smtClean="0"/>
              <a:t>‹#›</a:t>
            </a:fld>
            <a:endParaRPr lang="en-US"/>
          </a:p>
        </p:txBody>
      </p:sp>
    </p:spTree>
    <p:extLst>
      <p:ext uri="{BB962C8B-B14F-4D97-AF65-F5344CB8AC3E}">
        <p14:creationId xmlns:p14="http://schemas.microsoft.com/office/powerpoint/2010/main" val="3879041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9FF075-52DD-5A4A-9F13-9F519AC2F673}"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B8FF6-8385-444D-A8E9-7334857412DE}" type="slidenum">
              <a:rPr lang="en-US" smtClean="0"/>
              <a:t>‹#›</a:t>
            </a:fld>
            <a:endParaRPr lang="en-US"/>
          </a:p>
        </p:txBody>
      </p:sp>
    </p:spTree>
    <p:extLst>
      <p:ext uri="{BB962C8B-B14F-4D97-AF65-F5344CB8AC3E}">
        <p14:creationId xmlns:p14="http://schemas.microsoft.com/office/powerpoint/2010/main" val="3489541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9AAC0D-879C-4314-981F-FF02050AD5E8}" type="datetimeFigureOut">
              <a:rPr lang="en-US" smtClean="0"/>
              <a:t>4/3/2024</a:t>
            </a:fld>
            <a:endParaRPr lang="en-US"/>
          </a:p>
        </p:txBody>
      </p:sp>
      <p:sp>
        <p:nvSpPr>
          <p:cNvPr id="6" name="Slide Number Placeholder 5"/>
          <p:cNvSpPr>
            <a:spLocks noGrp="1"/>
          </p:cNvSpPr>
          <p:nvPr>
            <p:ph type="sldNum" sz="quarter" idx="12"/>
          </p:nvPr>
        </p:nvSpPr>
        <p:spPr/>
        <p:txBody>
          <a:bodyPr/>
          <a:lstStyle/>
          <a:p>
            <a:fld id="{909DA869-6341-4B97-9734-DDB3D080B459}" type="slidenum">
              <a:rPr lang="en-US" smtClean="0"/>
              <a:t>‹#›</a:t>
            </a:fld>
            <a:endParaRPr lang="en-US"/>
          </a:p>
        </p:txBody>
      </p:sp>
    </p:spTree>
    <p:extLst>
      <p:ext uri="{BB962C8B-B14F-4D97-AF65-F5344CB8AC3E}">
        <p14:creationId xmlns:p14="http://schemas.microsoft.com/office/powerpoint/2010/main" val="11109058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9FF075-52DD-5A4A-9F13-9F519AC2F673}"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B8FF6-8385-444D-A8E9-7334857412DE}" type="slidenum">
              <a:rPr lang="en-US" smtClean="0"/>
              <a:t>‹#›</a:t>
            </a:fld>
            <a:endParaRPr lang="en-US"/>
          </a:p>
        </p:txBody>
      </p:sp>
    </p:spTree>
    <p:extLst>
      <p:ext uri="{BB962C8B-B14F-4D97-AF65-F5344CB8AC3E}">
        <p14:creationId xmlns:p14="http://schemas.microsoft.com/office/powerpoint/2010/main" val="27458454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9FF075-52DD-5A4A-9F13-9F519AC2F673}"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B8FF6-8385-444D-A8E9-7334857412DE}" type="slidenum">
              <a:rPr lang="en-US" smtClean="0"/>
              <a:t>‹#›</a:t>
            </a:fld>
            <a:endParaRPr lang="en-US"/>
          </a:p>
        </p:txBody>
      </p:sp>
    </p:spTree>
    <p:extLst>
      <p:ext uri="{BB962C8B-B14F-4D97-AF65-F5344CB8AC3E}">
        <p14:creationId xmlns:p14="http://schemas.microsoft.com/office/powerpoint/2010/main" val="2272869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9AAC0D-879C-4314-981F-FF02050AD5E8}" type="datetimeFigureOut">
              <a:rPr lang="en-US" smtClean="0"/>
              <a:t>4/3/2024</a:t>
            </a:fld>
            <a:endParaRPr lang="en-US"/>
          </a:p>
        </p:txBody>
      </p:sp>
      <p:sp>
        <p:nvSpPr>
          <p:cNvPr id="7" name="Slide Number Placeholder 6"/>
          <p:cNvSpPr>
            <a:spLocks noGrp="1"/>
          </p:cNvSpPr>
          <p:nvPr>
            <p:ph type="sldNum" sz="quarter" idx="12"/>
          </p:nvPr>
        </p:nvSpPr>
        <p:spPr/>
        <p:txBody>
          <a:bodyPr/>
          <a:lstStyle/>
          <a:p>
            <a:fld id="{909DA869-6341-4B97-9734-DDB3D080B459}" type="slidenum">
              <a:rPr lang="en-US" smtClean="0"/>
              <a:t>‹#›</a:t>
            </a:fld>
            <a:endParaRPr lang="en-US"/>
          </a:p>
        </p:txBody>
      </p:sp>
    </p:spTree>
    <p:extLst>
      <p:ext uri="{BB962C8B-B14F-4D97-AF65-F5344CB8AC3E}">
        <p14:creationId xmlns:p14="http://schemas.microsoft.com/office/powerpoint/2010/main" val="3332296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9AAC0D-879C-4314-981F-FF02050AD5E8}" type="datetimeFigureOut">
              <a:rPr lang="en-US" smtClean="0"/>
              <a:t>4/3/2024</a:t>
            </a:fld>
            <a:endParaRPr lang="en-US"/>
          </a:p>
        </p:txBody>
      </p:sp>
      <p:sp>
        <p:nvSpPr>
          <p:cNvPr id="9" name="Slide Number Placeholder 8"/>
          <p:cNvSpPr>
            <a:spLocks noGrp="1"/>
          </p:cNvSpPr>
          <p:nvPr>
            <p:ph type="sldNum" sz="quarter" idx="12"/>
          </p:nvPr>
        </p:nvSpPr>
        <p:spPr/>
        <p:txBody>
          <a:bodyPr/>
          <a:lstStyle/>
          <a:p>
            <a:fld id="{909DA869-6341-4B97-9734-DDB3D080B459}" type="slidenum">
              <a:rPr lang="en-US" smtClean="0"/>
              <a:t>‹#›</a:t>
            </a:fld>
            <a:endParaRPr lang="en-US"/>
          </a:p>
        </p:txBody>
      </p:sp>
    </p:spTree>
    <p:extLst>
      <p:ext uri="{BB962C8B-B14F-4D97-AF65-F5344CB8AC3E}">
        <p14:creationId xmlns:p14="http://schemas.microsoft.com/office/powerpoint/2010/main" val="3030395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9AAC0D-879C-4314-981F-FF02050AD5E8}" type="datetimeFigureOut">
              <a:rPr lang="en-US" smtClean="0"/>
              <a:t>4/3/2024</a:t>
            </a:fld>
            <a:endParaRPr lang="en-US"/>
          </a:p>
        </p:txBody>
      </p:sp>
      <p:sp>
        <p:nvSpPr>
          <p:cNvPr id="5" name="Slide Number Placeholder 4"/>
          <p:cNvSpPr>
            <a:spLocks noGrp="1"/>
          </p:cNvSpPr>
          <p:nvPr>
            <p:ph type="sldNum" sz="quarter" idx="12"/>
          </p:nvPr>
        </p:nvSpPr>
        <p:spPr/>
        <p:txBody>
          <a:bodyPr/>
          <a:lstStyle/>
          <a:p>
            <a:fld id="{909DA869-6341-4B97-9734-DDB3D080B459}" type="slidenum">
              <a:rPr lang="en-US" smtClean="0"/>
              <a:t>‹#›</a:t>
            </a:fld>
            <a:endParaRPr lang="en-US"/>
          </a:p>
        </p:txBody>
      </p:sp>
    </p:spTree>
    <p:extLst>
      <p:ext uri="{BB962C8B-B14F-4D97-AF65-F5344CB8AC3E}">
        <p14:creationId xmlns:p14="http://schemas.microsoft.com/office/powerpoint/2010/main" val="2952699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9AAC0D-879C-4314-981F-FF02050AD5E8}" type="datetimeFigureOut">
              <a:rPr lang="en-US" smtClean="0"/>
              <a:t>4/3/2024</a:t>
            </a:fld>
            <a:endParaRPr lang="en-US"/>
          </a:p>
        </p:txBody>
      </p:sp>
      <p:sp>
        <p:nvSpPr>
          <p:cNvPr id="4" name="Slide Number Placeholder 3"/>
          <p:cNvSpPr>
            <a:spLocks noGrp="1"/>
          </p:cNvSpPr>
          <p:nvPr>
            <p:ph type="sldNum" sz="quarter" idx="12"/>
          </p:nvPr>
        </p:nvSpPr>
        <p:spPr/>
        <p:txBody>
          <a:bodyPr/>
          <a:lstStyle/>
          <a:p>
            <a:fld id="{909DA869-6341-4B97-9734-DDB3D080B459}" type="slidenum">
              <a:rPr lang="en-US" smtClean="0"/>
              <a:t>‹#›</a:t>
            </a:fld>
            <a:endParaRPr lang="en-US"/>
          </a:p>
        </p:txBody>
      </p:sp>
    </p:spTree>
    <p:extLst>
      <p:ext uri="{BB962C8B-B14F-4D97-AF65-F5344CB8AC3E}">
        <p14:creationId xmlns:p14="http://schemas.microsoft.com/office/powerpoint/2010/main" val="393530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1025611"/>
            <a:ext cx="6815667" cy="510055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9AAC0D-879C-4314-981F-FF02050AD5E8}" type="datetimeFigureOut">
              <a:rPr lang="en-US" smtClean="0"/>
              <a:t>4/3/2024</a:t>
            </a:fld>
            <a:endParaRPr lang="en-US"/>
          </a:p>
        </p:txBody>
      </p:sp>
      <p:sp>
        <p:nvSpPr>
          <p:cNvPr id="7" name="Slide Number Placeholder 6"/>
          <p:cNvSpPr>
            <a:spLocks noGrp="1"/>
          </p:cNvSpPr>
          <p:nvPr>
            <p:ph type="sldNum" sz="quarter" idx="12"/>
          </p:nvPr>
        </p:nvSpPr>
        <p:spPr/>
        <p:txBody>
          <a:bodyPr/>
          <a:lstStyle/>
          <a:p>
            <a:fld id="{909DA869-6341-4B97-9734-DDB3D080B459}" type="slidenum">
              <a:rPr lang="en-US" smtClean="0"/>
              <a:t>‹#›</a:t>
            </a:fld>
            <a:endParaRPr lang="en-US"/>
          </a:p>
        </p:txBody>
      </p:sp>
    </p:spTree>
    <p:extLst>
      <p:ext uri="{BB962C8B-B14F-4D97-AF65-F5344CB8AC3E}">
        <p14:creationId xmlns:p14="http://schemas.microsoft.com/office/powerpoint/2010/main" val="2805362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9AAC0D-879C-4314-981F-FF02050AD5E8}" type="datetimeFigureOut">
              <a:rPr lang="en-US" smtClean="0"/>
              <a:t>4/3/2024</a:t>
            </a:fld>
            <a:endParaRPr lang="en-US"/>
          </a:p>
        </p:txBody>
      </p:sp>
      <p:sp>
        <p:nvSpPr>
          <p:cNvPr id="7" name="Slide Number Placeholder 6"/>
          <p:cNvSpPr>
            <a:spLocks noGrp="1"/>
          </p:cNvSpPr>
          <p:nvPr>
            <p:ph type="sldNum" sz="quarter" idx="12"/>
          </p:nvPr>
        </p:nvSpPr>
        <p:spPr/>
        <p:txBody>
          <a:bodyPr/>
          <a:lstStyle/>
          <a:p>
            <a:fld id="{909DA869-6341-4B97-9734-DDB3D080B459}" type="slidenum">
              <a:rPr lang="en-US" smtClean="0"/>
              <a:t>‹#›</a:t>
            </a:fld>
            <a:endParaRPr lang="en-US"/>
          </a:p>
        </p:txBody>
      </p:sp>
    </p:spTree>
    <p:extLst>
      <p:ext uri="{BB962C8B-B14F-4D97-AF65-F5344CB8AC3E}">
        <p14:creationId xmlns:p14="http://schemas.microsoft.com/office/powerpoint/2010/main" val="3545328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t="-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37610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9AAC0D-879C-4314-981F-FF02050AD5E8}" type="datetimeFigureOut">
              <a:rPr lang="en-US" smtClean="0"/>
              <a:t>4/3/2024</a:t>
            </a:fld>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9DA869-6341-4B97-9734-DDB3D080B459}" type="slidenum">
              <a:rPr lang="en-US" smtClean="0"/>
              <a:t>‹#›</a:t>
            </a:fld>
            <a:endParaRPr lang="en-US"/>
          </a:p>
        </p:txBody>
      </p:sp>
    </p:spTree>
    <p:extLst>
      <p:ext uri="{BB962C8B-B14F-4D97-AF65-F5344CB8AC3E}">
        <p14:creationId xmlns:p14="http://schemas.microsoft.com/office/powerpoint/2010/main" val="3146423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FF075-52DD-5A4A-9F13-9F519AC2F673}" type="datetimeFigureOut">
              <a:rPr lang="en-US" smtClean="0"/>
              <a:t>4/3/2024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EB8FF6-8385-444D-A8E9-7334857412DE}" type="slidenum">
              <a:rPr lang="en-US" smtClean="0"/>
              <a:t>‹#›</a:t>
            </a:fld>
            <a:endParaRPr lang="en-US"/>
          </a:p>
        </p:txBody>
      </p:sp>
    </p:spTree>
    <p:extLst>
      <p:ext uri="{BB962C8B-B14F-4D97-AF65-F5344CB8AC3E}">
        <p14:creationId xmlns:p14="http://schemas.microsoft.com/office/powerpoint/2010/main" val="1162784138"/>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FF075-52DD-5A4A-9F13-9F519AC2F673}" type="datetimeFigureOut">
              <a:rPr lang="en-US" smtClean="0"/>
              <a:t>4/3/2024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EB8FF6-8385-444D-A8E9-7334857412DE}" type="slidenum">
              <a:rPr lang="en-US" smtClean="0"/>
              <a:t>‹#›</a:t>
            </a:fld>
            <a:endParaRPr lang="en-US"/>
          </a:p>
        </p:txBody>
      </p:sp>
    </p:spTree>
    <p:extLst>
      <p:ext uri="{BB962C8B-B14F-4D97-AF65-F5344CB8AC3E}">
        <p14:creationId xmlns:p14="http://schemas.microsoft.com/office/powerpoint/2010/main" val="276633268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3D23CBD-DB70-6BE2-5125-31A6D8214B43}"/>
              </a:ext>
            </a:extLst>
          </p:cNvPr>
          <p:cNvSpPr>
            <a:spLocks noGrp="1"/>
          </p:cNvSpPr>
          <p:nvPr>
            <p:ph type="title"/>
          </p:nvPr>
        </p:nvSpPr>
        <p:spPr>
          <a:xfrm>
            <a:off x="578427" y="288494"/>
            <a:ext cx="11035145" cy="1143000"/>
          </a:xfrm>
        </p:spPr>
        <p:txBody>
          <a:bodyPr anchor="ctr">
            <a:normAutofit fontScale="90000"/>
          </a:bodyPr>
          <a:lstStyle/>
          <a:p>
            <a:r>
              <a:rPr lang="en-US" dirty="0">
                <a:highlight>
                  <a:srgbClr val="FFFF00"/>
                </a:highlight>
              </a:rPr>
              <a:t>Sub-Internship</a:t>
            </a:r>
            <a:r>
              <a:rPr lang="en-US" dirty="0"/>
              <a:t> Expectations on Teach/Orange Teams</a:t>
            </a:r>
          </a:p>
        </p:txBody>
      </p:sp>
      <p:sp>
        <p:nvSpPr>
          <p:cNvPr id="10" name="Content Placeholder 2">
            <a:extLst>
              <a:ext uri="{FF2B5EF4-FFF2-40B4-BE49-F238E27FC236}">
                <a16:creationId xmlns:a16="http://schemas.microsoft.com/office/drawing/2014/main" id="{43B805FD-B2EA-3B12-6A8D-FDFB7F4ED200}"/>
              </a:ext>
            </a:extLst>
          </p:cNvPr>
          <p:cNvSpPr>
            <a:spLocks noGrp="1"/>
          </p:cNvSpPr>
          <p:nvPr>
            <p:ph sz="half" idx="1"/>
          </p:nvPr>
        </p:nvSpPr>
        <p:spPr>
          <a:xfrm>
            <a:off x="348672" y="1228579"/>
            <a:ext cx="5384800" cy="5470094"/>
          </a:xfrm>
        </p:spPr>
        <p:txBody>
          <a:bodyPr>
            <a:normAutofit fontScale="62500" lnSpcReduction="20000"/>
          </a:bodyPr>
          <a:lstStyle/>
          <a:p>
            <a:pPr marL="0" indent="0">
              <a:buNone/>
            </a:pPr>
            <a:r>
              <a:rPr lang="en-US" dirty="0"/>
              <a:t>Attendance:</a:t>
            </a:r>
          </a:p>
          <a:p>
            <a:pPr marL="0" indent="0">
              <a:buNone/>
            </a:pPr>
            <a:r>
              <a:rPr lang="en-US" dirty="0"/>
              <a:t>Each student will have 2, half days and 1 full day away from the rotation for mandatory curriculum. </a:t>
            </a:r>
          </a:p>
          <a:p>
            <a:r>
              <a:rPr lang="en-US" dirty="0"/>
              <a:t>These days typically fall on a Tuesday or Wednesday of the week.</a:t>
            </a:r>
          </a:p>
          <a:p>
            <a:r>
              <a:rPr lang="en-US" dirty="0"/>
              <a:t>If the team is on long call the student is expected to come back and finish the long call WITH the team. </a:t>
            </a:r>
          </a:p>
          <a:p>
            <a:r>
              <a:rPr lang="en-US" dirty="0"/>
              <a:t>If the students are absent for morning rounds (and not on mandatory curriculum) that will count as a day off, participation is important for learning!</a:t>
            </a:r>
          </a:p>
          <a:p>
            <a:r>
              <a:rPr lang="en-US" dirty="0">
                <a:solidFill>
                  <a:srgbClr val="0070C0"/>
                </a:solidFill>
              </a:rPr>
              <a:t>Each student gets 4 days off a month and can ONLY take days that a resident would also be able to take</a:t>
            </a:r>
            <a:r>
              <a:rPr lang="en-US" dirty="0"/>
              <a:t>. </a:t>
            </a:r>
          </a:p>
          <a:p>
            <a:pPr lvl="1"/>
            <a:r>
              <a:rPr lang="en-US" dirty="0"/>
              <a:t>They cannot take off a long call day or day with mandatory curriculum. They cannot have a “Golden Weekend” unless the team is not on call over the weekend.  </a:t>
            </a:r>
          </a:p>
          <a:p>
            <a:pPr lvl="1"/>
            <a:r>
              <a:rPr lang="en-US" dirty="0"/>
              <a:t>Plan to make the student days off schedule on the first day of the rotation</a:t>
            </a:r>
          </a:p>
          <a:p>
            <a:pPr lvl="1"/>
            <a:r>
              <a:rPr lang="en-US" dirty="0"/>
              <a:t>They need special permission </a:t>
            </a:r>
            <a:r>
              <a:rPr lang="en-US" u="sng" dirty="0"/>
              <a:t>(**The student needs to email Dr. Franks</a:t>
            </a:r>
            <a:r>
              <a:rPr lang="en-US" dirty="0"/>
              <a:t>) for extenuating circumstances. Residents or Attendings do not approve absences outside the guidelines above.</a:t>
            </a:r>
          </a:p>
          <a:p>
            <a:r>
              <a:rPr lang="en-US" dirty="0"/>
              <a:t>ANY Questions please contact Dr. Franks              (602) 430-1370 or ruthfranks@arizona.edu</a:t>
            </a:r>
          </a:p>
        </p:txBody>
      </p:sp>
      <p:sp>
        <p:nvSpPr>
          <p:cNvPr id="15" name="Content Placeholder 3">
            <a:extLst>
              <a:ext uri="{FF2B5EF4-FFF2-40B4-BE49-F238E27FC236}">
                <a16:creationId xmlns:a16="http://schemas.microsoft.com/office/drawing/2014/main" id="{4D01B1E2-92AE-862F-0BB9-1EA3671C104C}"/>
              </a:ext>
            </a:extLst>
          </p:cNvPr>
          <p:cNvSpPr>
            <a:spLocks noGrp="1"/>
          </p:cNvSpPr>
          <p:nvPr>
            <p:ph sz="half" idx="2"/>
          </p:nvPr>
        </p:nvSpPr>
        <p:spPr>
          <a:xfrm>
            <a:off x="6096000" y="1228579"/>
            <a:ext cx="5938982" cy="5340927"/>
          </a:xfrm>
        </p:spPr>
        <p:txBody>
          <a:bodyPr>
            <a:normAutofit fontScale="62500" lnSpcReduction="20000"/>
          </a:bodyPr>
          <a:lstStyle/>
          <a:p>
            <a:r>
              <a:rPr lang="en-US" dirty="0"/>
              <a:t>Sub-Intern students are expected to follow 3-5 patients and need to see patients with residents and/or attendings. </a:t>
            </a:r>
          </a:p>
          <a:p>
            <a:pPr lvl="1"/>
            <a:r>
              <a:rPr lang="en-US" dirty="0"/>
              <a:t>Students should stick with A side or B side and not flip back and forth with their patient choices</a:t>
            </a:r>
          </a:p>
          <a:p>
            <a:pPr lvl="1"/>
            <a:r>
              <a:rPr lang="en-US" dirty="0"/>
              <a:t>Students are expected to speak with resident about their patients BEFORE attending rounds to ensure they are prepared</a:t>
            </a:r>
          </a:p>
          <a:p>
            <a:r>
              <a:rPr lang="en-US" dirty="0"/>
              <a:t>They do not write Medical Student notes, they use the same headings for notes that residents would use </a:t>
            </a:r>
            <a:r>
              <a:rPr lang="en-US" dirty="0" err="1"/>
              <a:t>ie</a:t>
            </a:r>
            <a:r>
              <a:rPr lang="en-US" dirty="0"/>
              <a:t>: AMS Teach Progress Note</a:t>
            </a:r>
          </a:p>
          <a:p>
            <a:r>
              <a:rPr lang="en-US" dirty="0"/>
              <a:t>Students are expected to pick up at least 1 patient on their first day and be ready to present. </a:t>
            </a:r>
          </a:p>
          <a:p>
            <a:pPr lvl="1"/>
            <a:r>
              <a:rPr lang="en-US" dirty="0"/>
              <a:t>Students were getting into the habit of not 	getting any patients until Wed/Thurs of their first week on the team.</a:t>
            </a:r>
          </a:p>
          <a:p>
            <a:r>
              <a:rPr lang="en-US" dirty="0"/>
              <a:t>These are 4</a:t>
            </a:r>
            <a:r>
              <a:rPr lang="en-US" baseline="30000" dirty="0"/>
              <a:t>th</a:t>
            </a:r>
            <a:r>
              <a:rPr lang="en-US" dirty="0"/>
              <a:t> year students; they have all done a year of clerkships.  </a:t>
            </a:r>
          </a:p>
          <a:p>
            <a:pPr lvl="1"/>
            <a:r>
              <a:rPr lang="en-US" dirty="0"/>
              <a:t>The academic year starts in April (there is overlap with the last block of the year and the first block of the next academic year in April, but only in April) </a:t>
            </a:r>
          </a:p>
          <a:p>
            <a:pPr lvl="1"/>
            <a:r>
              <a:rPr lang="en-US" dirty="0"/>
              <a:t>The first several blocks of the year will be students interested in IM or IM specialty (likely wanting a LOR and an Honors grade) whereas later in the year will be students who are going into Psych or EM for whom having a letter from an IM attending and the grade is less important.</a:t>
            </a:r>
          </a:p>
          <a:p>
            <a:endParaRPr lang="en-US" dirty="0"/>
          </a:p>
        </p:txBody>
      </p:sp>
    </p:spTree>
    <p:extLst>
      <p:ext uri="{BB962C8B-B14F-4D97-AF65-F5344CB8AC3E}">
        <p14:creationId xmlns:p14="http://schemas.microsoft.com/office/powerpoint/2010/main" val="1845418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3D23CBD-DB70-6BE2-5125-31A6D8214B43}"/>
              </a:ext>
            </a:extLst>
          </p:cNvPr>
          <p:cNvSpPr>
            <a:spLocks noGrp="1"/>
          </p:cNvSpPr>
          <p:nvPr>
            <p:ph type="title"/>
          </p:nvPr>
        </p:nvSpPr>
        <p:spPr>
          <a:xfrm>
            <a:off x="578427" y="288494"/>
            <a:ext cx="11035145" cy="1143000"/>
          </a:xfrm>
        </p:spPr>
        <p:txBody>
          <a:bodyPr anchor="ctr">
            <a:normAutofit/>
          </a:bodyPr>
          <a:lstStyle/>
          <a:p>
            <a:r>
              <a:rPr lang="en-US" dirty="0">
                <a:highlight>
                  <a:srgbClr val="FFFF00"/>
                </a:highlight>
              </a:rPr>
              <a:t>Sub-Internship</a:t>
            </a:r>
            <a:r>
              <a:rPr lang="en-US" dirty="0"/>
              <a:t> Expectations on Direct Care</a:t>
            </a:r>
          </a:p>
        </p:txBody>
      </p:sp>
      <p:sp>
        <p:nvSpPr>
          <p:cNvPr id="10" name="Content Placeholder 2">
            <a:extLst>
              <a:ext uri="{FF2B5EF4-FFF2-40B4-BE49-F238E27FC236}">
                <a16:creationId xmlns:a16="http://schemas.microsoft.com/office/drawing/2014/main" id="{43B805FD-B2EA-3B12-6A8D-FDFB7F4ED200}"/>
              </a:ext>
            </a:extLst>
          </p:cNvPr>
          <p:cNvSpPr>
            <a:spLocks noGrp="1"/>
          </p:cNvSpPr>
          <p:nvPr>
            <p:ph sz="half" idx="1"/>
          </p:nvPr>
        </p:nvSpPr>
        <p:spPr>
          <a:xfrm>
            <a:off x="224286" y="1099412"/>
            <a:ext cx="5871713" cy="5470094"/>
          </a:xfrm>
        </p:spPr>
        <p:txBody>
          <a:bodyPr>
            <a:noAutofit/>
          </a:bodyPr>
          <a:lstStyle/>
          <a:p>
            <a:pPr marL="0" indent="0">
              <a:buNone/>
            </a:pPr>
            <a:r>
              <a:rPr lang="en-US" sz="1600" dirty="0"/>
              <a:t>Attendance:</a:t>
            </a:r>
          </a:p>
          <a:p>
            <a:pPr marL="0" indent="0">
              <a:buNone/>
            </a:pPr>
            <a:r>
              <a:rPr lang="en-US" sz="1600" dirty="0"/>
              <a:t>Each student will have 2, half days and 1 full day away from the rotation for mandatory curriculum. </a:t>
            </a:r>
          </a:p>
          <a:p>
            <a:r>
              <a:rPr lang="en-US" sz="1600" dirty="0"/>
              <a:t>These days typically fall on a Tuesday or Wednesday of the week.</a:t>
            </a:r>
          </a:p>
          <a:p>
            <a:r>
              <a:rPr lang="en-US" sz="1600" dirty="0"/>
              <a:t>If the attending is still admitting or student has not staffed all of their patients, they are expected to come back and complete the shift. Please do not send students home early.</a:t>
            </a:r>
          </a:p>
          <a:p>
            <a:r>
              <a:rPr lang="en-US" sz="1600" dirty="0"/>
              <a:t>If the students are absent for morning rounds (and not on mandatory curriculum) that will count as a day off, participation is important for learning!</a:t>
            </a:r>
          </a:p>
          <a:p>
            <a:r>
              <a:rPr lang="en-US" sz="1600" dirty="0">
                <a:solidFill>
                  <a:srgbClr val="0070C0"/>
                </a:solidFill>
              </a:rPr>
              <a:t>Each student gets 4 days off a month and can only take the assigned 4 days--</a:t>
            </a:r>
            <a:r>
              <a:rPr lang="en-US" sz="1600" u="sng" dirty="0">
                <a:solidFill>
                  <a:srgbClr val="0070C0"/>
                </a:solidFill>
              </a:rPr>
              <a:t>if there are changes or adjustments to these days they need to discuss this with me directly and CC the direct care physician on the email</a:t>
            </a:r>
            <a:endParaRPr lang="en-US" sz="1600" u="sng" dirty="0"/>
          </a:p>
          <a:p>
            <a:pPr lvl="1"/>
            <a:r>
              <a:rPr lang="en-US" sz="1600" dirty="0"/>
              <a:t>They cannot take off a day with mandatory curriculum. They need special permission </a:t>
            </a:r>
            <a:r>
              <a:rPr lang="en-US" sz="1600" u="sng" dirty="0"/>
              <a:t>(**The student needs to email Dr. Franks</a:t>
            </a:r>
            <a:r>
              <a:rPr lang="en-US" sz="1600" dirty="0"/>
              <a:t>) for extenuating circumstances. Attendings do not approve absences or change in schedule. </a:t>
            </a:r>
          </a:p>
          <a:p>
            <a:r>
              <a:rPr lang="en-US" sz="1600" dirty="0"/>
              <a:t>ANY Questions please contact Dr. Franks  (602) 430-1370 or ruthfranks@arizona.edu</a:t>
            </a:r>
          </a:p>
        </p:txBody>
      </p:sp>
      <p:sp>
        <p:nvSpPr>
          <p:cNvPr id="15" name="Content Placeholder 3">
            <a:extLst>
              <a:ext uri="{FF2B5EF4-FFF2-40B4-BE49-F238E27FC236}">
                <a16:creationId xmlns:a16="http://schemas.microsoft.com/office/drawing/2014/main" id="{4D01B1E2-92AE-862F-0BB9-1EA3671C104C}"/>
              </a:ext>
            </a:extLst>
          </p:cNvPr>
          <p:cNvSpPr>
            <a:spLocks noGrp="1"/>
          </p:cNvSpPr>
          <p:nvPr>
            <p:ph sz="half" idx="2"/>
          </p:nvPr>
        </p:nvSpPr>
        <p:spPr>
          <a:xfrm>
            <a:off x="6096000" y="1228579"/>
            <a:ext cx="5938982" cy="5340927"/>
          </a:xfrm>
        </p:spPr>
        <p:txBody>
          <a:bodyPr>
            <a:normAutofit fontScale="70000" lnSpcReduction="20000"/>
          </a:bodyPr>
          <a:lstStyle/>
          <a:p>
            <a:r>
              <a:rPr lang="en-US" dirty="0"/>
              <a:t>Sub-Intern students are expected to follow 3-5 patients and need to see patients with the attendings. </a:t>
            </a:r>
            <a:r>
              <a:rPr lang="en-US"/>
              <a:t>*See my </a:t>
            </a:r>
            <a:r>
              <a:rPr lang="en-US" dirty="0"/>
              <a:t>email for </a:t>
            </a:r>
            <a:r>
              <a:rPr lang="en-US"/>
              <a:t>documentation tips!</a:t>
            </a:r>
            <a:endParaRPr lang="en-US" dirty="0"/>
          </a:p>
          <a:p>
            <a:r>
              <a:rPr lang="en-US" dirty="0"/>
              <a:t>They do not write Medical Student notes, they use the same headings for notes that you would use residents would use </a:t>
            </a:r>
            <a:r>
              <a:rPr lang="en-US" dirty="0" err="1"/>
              <a:t>ie</a:t>
            </a:r>
            <a:r>
              <a:rPr lang="en-US" dirty="0"/>
              <a:t>: IM Progress Note</a:t>
            </a:r>
          </a:p>
          <a:p>
            <a:r>
              <a:rPr lang="en-US" dirty="0"/>
              <a:t>Students are expected to pick up at least 1 patient on their first day and be ready to present/discuss. </a:t>
            </a:r>
          </a:p>
          <a:p>
            <a:pPr lvl="1"/>
            <a:r>
              <a:rPr lang="en-US" dirty="0"/>
              <a:t>Students were getting into the habit of not 	getting any patients until Wed/Thurs of their first week on the team.</a:t>
            </a:r>
          </a:p>
          <a:p>
            <a:r>
              <a:rPr lang="en-US" dirty="0"/>
              <a:t>These are 4</a:t>
            </a:r>
            <a:r>
              <a:rPr lang="en-US" baseline="30000" dirty="0"/>
              <a:t>th</a:t>
            </a:r>
            <a:r>
              <a:rPr lang="en-US" dirty="0"/>
              <a:t> year students; they have all done a year of clerkships.  </a:t>
            </a:r>
          </a:p>
          <a:p>
            <a:pPr lvl="1"/>
            <a:r>
              <a:rPr lang="en-US" dirty="0"/>
              <a:t>The academic year starts in April (there is overlap with the last block of the year and the first block of the next academic year in April, but only in April)</a:t>
            </a:r>
          </a:p>
          <a:p>
            <a:pPr lvl="1"/>
            <a:r>
              <a:rPr lang="en-US" dirty="0"/>
              <a:t>The first several blocks of the year will be students interested in IM or IM specialty (likely wanting a LOR and an Honors grade) whereas later in the year will be students who are going into Psych or EM for whom having a letter from an IM attending and the grade is less important.</a:t>
            </a:r>
          </a:p>
          <a:p>
            <a:endParaRPr lang="en-US" dirty="0"/>
          </a:p>
        </p:txBody>
      </p:sp>
    </p:spTree>
    <p:extLst>
      <p:ext uri="{BB962C8B-B14F-4D97-AF65-F5344CB8AC3E}">
        <p14:creationId xmlns:p14="http://schemas.microsoft.com/office/powerpoint/2010/main" val="2655586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8E248-1602-CB96-D82D-322F969B049B}"/>
              </a:ext>
            </a:extLst>
          </p:cNvPr>
          <p:cNvSpPr>
            <a:spLocks noGrp="1"/>
          </p:cNvSpPr>
          <p:nvPr>
            <p:ph type="title"/>
          </p:nvPr>
        </p:nvSpPr>
        <p:spPr/>
        <p:txBody>
          <a:bodyPr/>
          <a:lstStyle/>
          <a:p>
            <a:r>
              <a:rPr lang="en-US" dirty="0">
                <a:highlight>
                  <a:srgbClr val="FFFF00"/>
                </a:highlight>
              </a:rPr>
              <a:t>Sub-Internship</a:t>
            </a:r>
            <a:r>
              <a:rPr lang="en-US" dirty="0"/>
              <a:t> Expectations on Night Float</a:t>
            </a:r>
          </a:p>
        </p:txBody>
      </p:sp>
      <p:sp>
        <p:nvSpPr>
          <p:cNvPr id="3" name="Content Placeholder 2">
            <a:extLst>
              <a:ext uri="{FF2B5EF4-FFF2-40B4-BE49-F238E27FC236}">
                <a16:creationId xmlns:a16="http://schemas.microsoft.com/office/drawing/2014/main" id="{EEE9BBDC-21CD-B38C-C230-69C8A56802EF}"/>
              </a:ext>
            </a:extLst>
          </p:cNvPr>
          <p:cNvSpPr>
            <a:spLocks noGrp="1"/>
          </p:cNvSpPr>
          <p:nvPr>
            <p:ph sz="half" idx="1"/>
          </p:nvPr>
        </p:nvSpPr>
        <p:spPr>
          <a:xfrm>
            <a:off x="207818" y="1536773"/>
            <a:ext cx="5888182" cy="5023354"/>
          </a:xfrm>
        </p:spPr>
        <p:txBody>
          <a:bodyPr>
            <a:normAutofit fontScale="55000" lnSpcReduction="20000"/>
          </a:bodyPr>
          <a:lstStyle/>
          <a:p>
            <a:pPr marL="0" indent="0">
              <a:buNone/>
            </a:pPr>
            <a:r>
              <a:rPr lang="en-US" dirty="0"/>
              <a:t>Attendance:</a:t>
            </a:r>
          </a:p>
          <a:p>
            <a:r>
              <a:rPr lang="en-US" dirty="0"/>
              <a:t>Each Sub-I student needs at least 4+ night float shifts</a:t>
            </a:r>
          </a:p>
          <a:p>
            <a:r>
              <a:rPr lang="en-US" u="sng" dirty="0">
                <a:highlight>
                  <a:srgbClr val="00FFFF"/>
                </a:highlight>
              </a:rPr>
              <a:t>No morning rounds = No credit for the Night Float Shift</a:t>
            </a:r>
            <a:r>
              <a:rPr lang="en-US" dirty="0"/>
              <a:t>. Presenting to the attending in the morning is an important part of their learning and assessment by the attendings.</a:t>
            </a:r>
          </a:p>
          <a:p>
            <a:r>
              <a:rPr lang="en-US" dirty="0"/>
              <a:t>Students CANNOT take off Saturday night of their NF week. They need to stay for and plan to present at Sunday morning transition day rounds. </a:t>
            </a:r>
          </a:p>
          <a:p>
            <a:r>
              <a:rPr lang="en-US" dirty="0"/>
              <a:t>Students will need to be excused by 11:00pm if they have mandatory curriculum scheduled for the next day (*often the day before mandatory curriculum is a good option for a night off)</a:t>
            </a:r>
          </a:p>
          <a:p>
            <a:pPr lvl="1"/>
            <a:r>
              <a:rPr lang="en-US" dirty="0"/>
              <a:t>These days typically fall on a Tuesday or Wednesday of the week so a good night off would be the preceding Monday or Tuesday.</a:t>
            </a:r>
          </a:p>
          <a:p>
            <a:r>
              <a:rPr lang="en-US" dirty="0">
                <a:highlight>
                  <a:srgbClr val="00FFFF"/>
                </a:highlight>
              </a:rPr>
              <a:t>The student is expected to come back and take the overnight call the team </a:t>
            </a:r>
            <a:r>
              <a:rPr lang="en-US" u="sng" dirty="0">
                <a:highlight>
                  <a:srgbClr val="00FFFF"/>
                </a:highlight>
              </a:rPr>
              <a:t>AFTER</a:t>
            </a:r>
            <a:r>
              <a:rPr lang="en-US" dirty="0">
                <a:highlight>
                  <a:srgbClr val="00FFFF"/>
                </a:highlight>
              </a:rPr>
              <a:t> the mandatory curriculum</a:t>
            </a:r>
          </a:p>
          <a:p>
            <a:pPr lvl="1"/>
            <a:r>
              <a:rPr lang="en-US" dirty="0"/>
              <a:t>Students fill out call long sheets for every night float call they take and duty hours </a:t>
            </a:r>
          </a:p>
          <a:p>
            <a:r>
              <a:rPr lang="en-US" dirty="0"/>
              <a:t>If the student is on a teach team they can only take 4 days off a month and can ONLY take days that a resident would also be able to take. </a:t>
            </a:r>
          </a:p>
          <a:p>
            <a:pPr marL="457200" lvl="1" indent="0">
              <a:buNone/>
            </a:pPr>
            <a:r>
              <a:rPr lang="en-US" dirty="0"/>
              <a:t>They need special permission </a:t>
            </a:r>
            <a:r>
              <a:rPr lang="en-US" u="sng" dirty="0"/>
              <a:t>(**The student needs to email Dr. </a:t>
            </a:r>
            <a:r>
              <a:rPr lang="en-US" u="sng"/>
              <a:t>Franks at </a:t>
            </a:r>
            <a:r>
              <a:rPr lang="en-US" u="sng" dirty="0"/>
              <a:t>ruthfranks@arizona.edu</a:t>
            </a:r>
            <a:r>
              <a:rPr lang="en-US" dirty="0"/>
              <a:t>) for extenuating circumstances. Residents or Attendings do not approve absences outside the guidelines above.</a:t>
            </a:r>
          </a:p>
          <a:p>
            <a:r>
              <a:rPr lang="en-US" dirty="0"/>
              <a:t>ANY Questions please contact Dr. Franks (602) 430-1370 or ruthfranks@arizona.edu</a:t>
            </a:r>
          </a:p>
          <a:p>
            <a:pPr lvl="1"/>
            <a:endParaRPr lang="en-US" dirty="0"/>
          </a:p>
        </p:txBody>
      </p:sp>
      <p:sp>
        <p:nvSpPr>
          <p:cNvPr id="4" name="Content Placeholder 3">
            <a:extLst>
              <a:ext uri="{FF2B5EF4-FFF2-40B4-BE49-F238E27FC236}">
                <a16:creationId xmlns:a16="http://schemas.microsoft.com/office/drawing/2014/main" id="{BC5A5149-F721-77E7-5454-69BFE90D0720}"/>
              </a:ext>
            </a:extLst>
          </p:cNvPr>
          <p:cNvSpPr>
            <a:spLocks noGrp="1"/>
          </p:cNvSpPr>
          <p:nvPr>
            <p:ph sz="half" idx="2"/>
          </p:nvPr>
        </p:nvSpPr>
        <p:spPr>
          <a:xfrm>
            <a:off x="6096000" y="1357168"/>
            <a:ext cx="5950527" cy="5348432"/>
          </a:xfrm>
        </p:spPr>
        <p:txBody>
          <a:bodyPr>
            <a:normAutofit fontScale="55000" lnSpcReduction="20000"/>
          </a:bodyPr>
          <a:lstStyle/>
          <a:p>
            <a:r>
              <a:rPr lang="en-US" dirty="0"/>
              <a:t>Sub-Intern students are </a:t>
            </a:r>
            <a:r>
              <a:rPr lang="en-US" dirty="0">
                <a:highlight>
                  <a:srgbClr val="C0C0C0"/>
                </a:highlight>
              </a:rPr>
              <a:t>expected to write TWO H and Ps overnight</a:t>
            </a:r>
            <a:r>
              <a:rPr lang="en-US" dirty="0"/>
              <a:t>, as a maximum so they can prepare to present and do a thorough history and physical including a well-developed assessment and plan. </a:t>
            </a:r>
          </a:p>
          <a:p>
            <a:r>
              <a:rPr lang="en-US" dirty="0"/>
              <a:t>Students should stick with A side or B side</a:t>
            </a:r>
          </a:p>
          <a:p>
            <a:pPr lvl="1"/>
            <a:r>
              <a:rPr lang="en-US" dirty="0"/>
              <a:t>3</a:t>
            </a:r>
            <a:r>
              <a:rPr lang="en-US" baseline="30000" dirty="0"/>
              <a:t>rd</a:t>
            </a:r>
            <a:r>
              <a:rPr lang="en-US" dirty="0"/>
              <a:t> year students do not do NF. Often there will be a 4</a:t>
            </a:r>
            <a:r>
              <a:rPr lang="en-US" baseline="30000" dirty="0"/>
              <a:t>th</a:t>
            </a:r>
            <a:r>
              <a:rPr lang="en-US" dirty="0"/>
              <a:t> year Sub-I student from Direct Care or Orange Team also joining for the week of NF.</a:t>
            </a:r>
          </a:p>
          <a:p>
            <a:r>
              <a:rPr lang="en-US" dirty="0"/>
              <a:t>They do not write Medical Student notes, they use the same headings for notes that residents would use </a:t>
            </a:r>
            <a:r>
              <a:rPr lang="en-US" dirty="0" err="1"/>
              <a:t>ie</a:t>
            </a:r>
            <a:r>
              <a:rPr lang="en-US" dirty="0"/>
              <a:t>: AMS Teach History and Physical</a:t>
            </a:r>
          </a:p>
          <a:p>
            <a:r>
              <a:rPr lang="en-US" dirty="0"/>
              <a:t>Students are expected to pick up at least 1 patient on their first shift and be ready to present. </a:t>
            </a:r>
          </a:p>
          <a:p>
            <a:r>
              <a:rPr lang="en-US" dirty="0"/>
              <a:t>These are 4</a:t>
            </a:r>
            <a:r>
              <a:rPr lang="en-US" baseline="30000" dirty="0"/>
              <a:t>th</a:t>
            </a:r>
            <a:r>
              <a:rPr lang="en-US" dirty="0"/>
              <a:t> year students; they have all done a year of clerkships.  </a:t>
            </a:r>
          </a:p>
          <a:p>
            <a:pPr lvl="1"/>
            <a:r>
              <a:rPr lang="en-US" dirty="0"/>
              <a:t>The academic year starts in April (there is overlap with the last block of the year and the first block of the next academic year in April, but only in April) </a:t>
            </a:r>
          </a:p>
          <a:p>
            <a:pPr lvl="1"/>
            <a:r>
              <a:rPr lang="en-US" dirty="0"/>
              <a:t>The first several blocks of the year will be students interested in IM or IM specialty (likely wanting a LOR and an Honors grade) whereas later in the year will be students who are going into Psych or EM for whom having a letter from an IM attending and the grade is less important.</a:t>
            </a:r>
          </a:p>
          <a:p>
            <a:r>
              <a:rPr lang="en-US" dirty="0"/>
              <a:t>Please be thinking about what grade you give the student throughout the week and communicate it with the attending!</a:t>
            </a:r>
          </a:p>
          <a:p>
            <a:pPr lvl="1"/>
            <a:r>
              <a:rPr lang="en-US" dirty="0"/>
              <a:t>Honors, HP, Pass or Fail</a:t>
            </a:r>
          </a:p>
          <a:p>
            <a:pPr lvl="2"/>
            <a:r>
              <a:rPr lang="en-US" dirty="0"/>
              <a:t>If close to Fail please contact the attending AND Dr. Franks immediately, do not wait until the end of the week/month. </a:t>
            </a:r>
          </a:p>
          <a:p>
            <a:pPr lvl="1"/>
            <a:r>
              <a:rPr lang="en-US" dirty="0"/>
              <a:t>AND R.I.M.E. </a:t>
            </a:r>
          </a:p>
          <a:p>
            <a:pPr lvl="2"/>
            <a:r>
              <a:rPr lang="en-US" dirty="0"/>
              <a:t>Reporter (Fail/Pass)</a:t>
            </a:r>
          </a:p>
          <a:p>
            <a:pPr lvl="2"/>
            <a:r>
              <a:rPr lang="en-US" dirty="0"/>
              <a:t>Interpreter(Pass/HP)</a:t>
            </a:r>
          </a:p>
          <a:p>
            <a:pPr lvl="2"/>
            <a:r>
              <a:rPr lang="en-US" dirty="0"/>
              <a:t>Manager(HP/H)</a:t>
            </a:r>
          </a:p>
          <a:p>
            <a:pPr lvl="2"/>
            <a:r>
              <a:rPr lang="en-US" dirty="0"/>
              <a:t>Educator(H—think 3</a:t>
            </a:r>
            <a:r>
              <a:rPr lang="en-US" baseline="30000" dirty="0"/>
              <a:t>rd</a:t>
            </a:r>
            <a:r>
              <a:rPr lang="en-US" dirty="0"/>
              <a:t> resident level)</a:t>
            </a:r>
          </a:p>
        </p:txBody>
      </p:sp>
    </p:spTree>
    <p:extLst>
      <p:ext uri="{BB962C8B-B14F-4D97-AF65-F5344CB8AC3E}">
        <p14:creationId xmlns:p14="http://schemas.microsoft.com/office/powerpoint/2010/main" val="2289953702"/>
      </p:ext>
    </p:extLst>
  </p:cSld>
  <p:clrMapOvr>
    <a:masterClrMapping/>
  </p:clrMapOvr>
</p:sld>
</file>

<file path=ppt/theme/theme1.xml><?xml version="1.0" encoding="utf-8"?>
<a:theme xmlns:a="http://schemas.openxmlformats.org/drawingml/2006/main" name="UofACO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ofACOMP" id="{CEB760A2-442C-48CB-936A-5D0E26B426E5}" vid="{8AEAEA28-05D8-49A4-AC15-9E5D232E4125}"/>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A_COMP-PowerPoint-Widescreen-Blue" id="{559F7B98-0670-6943-8A8B-5C68C708264D}" vid="{C4074160-A055-7748-BFE8-39034DCEEFAB}"/>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A_COMP-PowerPoint-Widescreen-Blue" id="{559F7B98-0670-6943-8A8B-5C68C708264D}" vid="{C4074160-A055-7748-BFE8-39034DCEEFAB}"/>
    </a:ext>
  </a:extLst>
</a:theme>
</file>

<file path=docProps/app.xml><?xml version="1.0" encoding="utf-8"?>
<Properties xmlns="http://schemas.openxmlformats.org/officeDocument/2006/extended-properties" xmlns:vt="http://schemas.openxmlformats.org/officeDocument/2006/docPropsVTypes">
  <Template>UofACOMP</Template>
  <TotalTime>147</TotalTime>
  <Words>1421</Words>
  <Application>Microsoft Office PowerPoint</Application>
  <PresentationFormat>Widescreen</PresentationFormat>
  <Paragraphs>64</Paragraphs>
  <Slides>3</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vt:i4>
      </vt:variant>
    </vt:vector>
  </HeadingPairs>
  <TitlesOfParts>
    <vt:vector size="9" baseType="lpstr">
      <vt:lpstr>Arial</vt:lpstr>
      <vt:lpstr>Calibri</vt:lpstr>
      <vt:lpstr>Calibri Light</vt:lpstr>
      <vt:lpstr>UofACOMP</vt:lpstr>
      <vt:lpstr>Custom Design</vt:lpstr>
      <vt:lpstr>1_Custom Design</vt:lpstr>
      <vt:lpstr>Sub-Internship Expectations on Teach/Orange Teams</vt:lpstr>
      <vt:lpstr>Sub-Internship Expectations on Direct Care</vt:lpstr>
      <vt:lpstr>Sub-Internship Expectations on Night Float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Sub-Internship Expectations on Teach Teams</dc:title>
  <dc:creator>Ruth Snedecor</dc:creator>
  <cp:lastModifiedBy>Ruth Snedecor</cp:lastModifiedBy>
  <cp:revision>3</cp:revision>
  <dcterms:created xsi:type="dcterms:W3CDTF">2024-03-04T20:06:19Z</dcterms:created>
  <dcterms:modified xsi:type="dcterms:W3CDTF">2024-04-04T00:38:02Z</dcterms:modified>
</cp:coreProperties>
</file>