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75" r:id="rId3"/>
    <p:sldId id="311" r:id="rId4"/>
    <p:sldId id="258" r:id="rId5"/>
    <p:sldId id="276" r:id="rId6"/>
    <p:sldId id="277" r:id="rId7"/>
    <p:sldId id="278" r:id="rId8"/>
    <p:sldId id="279" r:id="rId9"/>
    <p:sldId id="280" r:id="rId10"/>
    <p:sldId id="281" r:id="rId11"/>
    <p:sldId id="282" r:id="rId12"/>
    <p:sldId id="283" r:id="rId13"/>
    <p:sldId id="319" r:id="rId14"/>
    <p:sldId id="285" r:id="rId15"/>
    <p:sldId id="294" r:id="rId16"/>
    <p:sldId id="295" r:id="rId17"/>
    <p:sldId id="296" r:id="rId18"/>
    <p:sldId id="288" r:id="rId19"/>
    <p:sldId id="289" r:id="rId20"/>
    <p:sldId id="290" r:id="rId21"/>
    <p:sldId id="312" r:id="rId22"/>
    <p:sldId id="309" r:id="rId23"/>
    <p:sldId id="260" r:id="rId24"/>
    <p:sldId id="317" r:id="rId25"/>
    <p:sldId id="261" r:id="rId26"/>
    <p:sldId id="338" r:id="rId27"/>
    <p:sldId id="340" r:id="rId28"/>
    <p:sldId id="343" r:id="rId29"/>
    <p:sldId id="344" r:id="rId30"/>
    <p:sldId id="342" r:id="rId31"/>
    <p:sldId id="268" r:id="rId32"/>
    <p:sldId id="267" r:id="rId33"/>
    <p:sldId id="341" r:id="rId34"/>
    <p:sldId id="320" r:id="rId35"/>
    <p:sldId id="262" r:id="rId36"/>
    <p:sldId id="313" r:id="rId37"/>
    <p:sldId id="314" r:id="rId38"/>
    <p:sldId id="263" r:id="rId39"/>
    <p:sldId id="264" r:id="rId40"/>
    <p:sldId id="315" r:id="rId41"/>
    <p:sldId id="316" r:id="rId42"/>
    <p:sldId id="265" r:id="rId43"/>
    <p:sldId id="266" r:id="rId44"/>
    <p:sldId id="346" r:id="rId45"/>
    <p:sldId id="347" r:id="rId46"/>
    <p:sldId id="345" r:id="rId47"/>
    <p:sldId id="270" r:id="rId48"/>
    <p:sldId id="337" r:id="rId49"/>
    <p:sldId id="269" r:id="rId50"/>
    <p:sldId id="271" r:id="rId51"/>
    <p:sldId id="339" r:id="rId52"/>
    <p:sldId id="273" r:id="rId53"/>
    <p:sldId id="308" r:id="rId54"/>
    <p:sldId id="307" r:id="rId55"/>
    <p:sldId id="274" r:id="rId56"/>
    <p:sldId id="349" r:id="rId57"/>
    <p:sldId id="34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87982" autoAdjust="0"/>
  </p:normalViewPr>
  <p:slideViewPr>
    <p:cSldViewPr snapToGrid="0">
      <p:cViewPr>
        <p:scale>
          <a:sx n="72" d="100"/>
          <a:sy n="72" d="100"/>
        </p:scale>
        <p:origin x="952" y="7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5925F-801A-4C46-A29A-BCE4BF2BCF2A}"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63F87-3CF4-4C91-BED2-6E0C7BABF851}" type="slidenum">
              <a:rPr lang="en-US" smtClean="0"/>
              <a:t>‹#›</a:t>
            </a:fld>
            <a:endParaRPr lang="en-US"/>
          </a:p>
        </p:txBody>
      </p:sp>
    </p:spTree>
    <p:extLst>
      <p:ext uri="{BB962C8B-B14F-4D97-AF65-F5344CB8AC3E}">
        <p14:creationId xmlns:p14="http://schemas.microsoft.com/office/powerpoint/2010/main" val="240308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way that the kidney has evolved, it is a highly inefficient</a:t>
            </a:r>
            <a:r>
              <a:rPr lang="en-US" baseline="0" dirty="0"/>
              <a:t> organ.    Out of the approximately 125ml/minute of water pumped into the tubules by the heart, 99% must be prevented from escaping. Thus the heart is working hard to pump a large quantity of water out of the body, and the tubules are working equally hard to “defeat” the heart by preventing 99% of this water from escaping.  The kidney is doing the most work when it excretes the least amount of urine.  If it did not do this work, it would make 170 liters of urine per day.</a:t>
            </a:r>
            <a:endParaRPr lang="en-US" dirty="0"/>
          </a:p>
        </p:txBody>
      </p:sp>
      <p:sp>
        <p:nvSpPr>
          <p:cNvPr id="4" name="Slide Number Placeholder 3"/>
          <p:cNvSpPr>
            <a:spLocks noGrp="1"/>
          </p:cNvSpPr>
          <p:nvPr>
            <p:ph type="sldNum" sz="quarter" idx="10"/>
          </p:nvPr>
        </p:nvSpPr>
        <p:spPr/>
        <p:txBody>
          <a:bodyPr/>
          <a:lstStyle/>
          <a:p>
            <a:fld id="{39863F87-3CF4-4C91-BED2-6E0C7BABF851}" type="slidenum">
              <a:rPr lang="en-US" smtClean="0"/>
              <a:t>4</a:t>
            </a:fld>
            <a:endParaRPr lang="en-US"/>
          </a:p>
        </p:txBody>
      </p:sp>
    </p:spTree>
    <p:extLst>
      <p:ext uri="{BB962C8B-B14F-4D97-AF65-F5344CB8AC3E}">
        <p14:creationId xmlns:p14="http://schemas.microsoft.com/office/powerpoint/2010/main" val="3209587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
        <p:nvSpPr>
          <p:cNvPr id="395" name="Google Shape;3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6" name="Google Shape;3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severe heart failure, GFR reduced, and severe decline in renal plasma flow.  Filtration fraction is elevated because decline in plasma blood flow is more severe than decline in GFR.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2303716796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
        <p:nvSpPr>
          <p:cNvPr id="402" name="Google Shape;402;g2230371679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g2230371679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2303716796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
        <p:nvSpPr>
          <p:cNvPr id="411" name="Google Shape;411;g22303716796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g22303716796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3122C7-FB30-42B0-845A-C529DE83B6E7}" type="slidenum">
              <a:rPr lang="en-US" altLang="en-US"/>
              <a:pPr/>
              <a:t>20</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a:t>Animal models in which glomerulonephritis is induced in 1 kidney by injecting </a:t>
            </a:r>
            <a:r>
              <a:rPr lang="en-US" altLang="en-US" dirty="0" err="1"/>
              <a:t>puromycin</a:t>
            </a:r>
            <a:r>
              <a:rPr lang="en-US" altLang="en-US" dirty="0"/>
              <a:t> onto 1 renal artery.  This kidney develops salt retention.  The contralateral normal kidney excretes salt normally.  </a:t>
            </a:r>
            <a:r>
              <a:rPr lang="en-US" altLang="en-US" dirty="0" err="1"/>
              <a:t>Micropuncture</a:t>
            </a:r>
            <a:r>
              <a:rPr lang="en-US" altLang="en-US" dirty="0"/>
              <a:t> studies show similar delivery of sodium to distal tubule, so sodium reabsorption must be </a:t>
            </a:r>
            <a:r>
              <a:rPr lang="en-US" altLang="en-US" dirty="0" err="1"/>
              <a:t>occuring</a:t>
            </a:r>
            <a:r>
              <a:rPr lang="en-US" altLang="en-US" dirty="0"/>
              <a:t> distally.</a:t>
            </a:r>
          </a:p>
        </p:txBody>
      </p:sp>
    </p:spTree>
    <p:extLst>
      <p:ext uri="{BB962C8B-B14F-4D97-AF65-F5344CB8AC3E}">
        <p14:creationId xmlns:p14="http://schemas.microsoft.com/office/powerpoint/2010/main" val="816703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3F87-3CF4-4C91-BED2-6E0C7BABF851}" type="slidenum">
              <a:rPr lang="en-US" smtClean="0"/>
              <a:t>23</a:t>
            </a:fld>
            <a:endParaRPr lang="en-US"/>
          </a:p>
        </p:txBody>
      </p:sp>
    </p:spTree>
    <p:extLst>
      <p:ext uri="{BB962C8B-B14F-4D97-AF65-F5344CB8AC3E}">
        <p14:creationId xmlns:p14="http://schemas.microsoft.com/office/powerpoint/2010/main" val="204079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Cell model of proximal tubule NaHCO3 reabsorption. The secretion of H+ into the proximal tubule lumen involves an Na+/H+ antiporter and an H+ ATPase. Apical membrane H+ secretion generates OH–, which reacts with CO2 to form HCO3– and CO32– and these exit with an Na+ on the basolateral membrane Na+/HCO3–/CO32– cotransporter. The Na+ absorbed by the Na+/H+ antiporter exits the cell on the basolateral membrane Na+/K+ ATPase and the Na+/HCO3–/CO32– cotransporter. The K+ that enters the cell on the Na+/K+ ATPase exits on a basolateral membrane K+ channel. Carbonic anhydrase catalyzes the conversion of HCO3– to CO2 and OH– in the lumen, and the reverse reaction in the cell. Electrogenic H+ secretion generates a small lumen–positive voltage that generates a current flow across the paracellular pathway. </a:t>
            </a:r>
          </a:p>
          <a:p>
            <a:endParaRPr lang="en-US" dirty="0"/>
          </a:p>
        </p:txBody>
      </p:sp>
      <p:sp>
        <p:nvSpPr>
          <p:cNvPr id="4" name="Slide Number Placeholder 3"/>
          <p:cNvSpPr>
            <a:spLocks noGrp="1"/>
          </p:cNvSpPr>
          <p:nvPr>
            <p:ph type="sldNum" sz="quarter" idx="5"/>
          </p:nvPr>
        </p:nvSpPr>
        <p:spPr/>
        <p:txBody>
          <a:bodyPr/>
          <a:lstStyle/>
          <a:p>
            <a:fld id="{39863F87-3CF4-4C91-BED2-6E0C7BABF851}" type="slidenum">
              <a:rPr lang="en-US" smtClean="0"/>
              <a:t>25</a:t>
            </a:fld>
            <a:endParaRPr lang="en-US"/>
          </a:p>
        </p:txBody>
      </p:sp>
    </p:spTree>
    <p:extLst>
      <p:ext uri="{BB962C8B-B14F-4D97-AF65-F5344CB8AC3E}">
        <p14:creationId xmlns:p14="http://schemas.microsoft.com/office/powerpoint/2010/main" val="733894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2303716796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2303716796_1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863F87-3CF4-4C91-BED2-6E0C7BABF851}" type="slidenum">
              <a:rPr lang="en-US" smtClean="0"/>
              <a:t>43</a:t>
            </a:fld>
            <a:endParaRPr lang="en-US"/>
          </a:p>
        </p:txBody>
      </p:sp>
    </p:spTree>
    <p:extLst>
      <p:ext uri="{BB962C8B-B14F-4D97-AF65-F5344CB8AC3E}">
        <p14:creationId xmlns:p14="http://schemas.microsoft.com/office/powerpoint/2010/main" val="1114961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2303716796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2303716796_1_1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4050a9eacd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4050a9eacd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F87D27-B78D-4D59-9C32-A18BD81CB1DB}" type="slidenum">
              <a:rPr lang="en-US" altLang="en-US"/>
              <a:pPr/>
              <a:t>5</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ltLang="en-US" dirty="0"/>
              <a:t>Hydrostatic pressure pushes water out of the capillary, while oncotic pressure pulls it back in. Each of these pressures can be measured. The difference between the measured pressures decides whether water leaves the capillary, or is pulled back in to it. The fluid pushed out of the capillary wall by hydrostatic pressure is called filtrate. </a:t>
            </a:r>
          </a:p>
        </p:txBody>
      </p:sp>
    </p:spTree>
    <p:extLst>
      <p:ext uri="{BB962C8B-B14F-4D97-AF65-F5344CB8AC3E}">
        <p14:creationId xmlns:p14="http://schemas.microsoft.com/office/powerpoint/2010/main" val="180860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57FC5-CB0A-4D17-BBF7-5663E096D501}" type="slidenum">
              <a:rPr lang="en-US" altLang="en-US"/>
              <a:pPr/>
              <a:t>50</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19106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A0CEBD-3EB0-4675-98C0-E70D79029933}" type="slidenum">
              <a:rPr lang="en-US" altLang="en-US"/>
              <a:pPr/>
              <a:t>52</a:t>
            </a:fld>
            <a:endParaRPr lang="en-US" alt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5438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216579-4CEC-460F-9402-7A8AAD0741CA}" type="slidenum">
              <a:rPr lang="en-US" altLang="en-US"/>
              <a:pPr/>
              <a:t>6</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altLang="en-US" dirty="0"/>
              <a:t>Distribution of water to each compartment is determined by osmotic pressure. Each component has its active solute that is primarily limited to that compartment and acts to pull water into that compartment.  Sodium and potassium movement between intracellular and interstitial space is determined by Na-K-ATPase pumps.  Sodium can freely move between </a:t>
            </a:r>
            <a:r>
              <a:rPr lang="en-US" altLang="en-US" dirty="0" err="1"/>
              <a:t>interstial</a:t>
            </a:r>
            <a:r>
              <a:rPr lang="en-US" altLang="en-US" dirty="0"/>
              <a:t> and intravascular spaces because capillary wall is permeable to sodium, so sodium is an ineffective osmole.  Larger plasma proteins such as albumin cannot cross, so they are the primary effective solutes in the plasma.   Why does the water not continue to move from interstitial space to </a:t>
            </a:r>
            <a:r>
              <a:rPr lang="en-US" altLang="en-US" dirty="0" err="1"/>
              <a:t>intravasc</a:t>
            </a:r>
            <a:r>
              <a:rPr lang="en-US" altLang="en-US" dirty="0"/>
              <a:t> space down its gradient?  Hydrostatic</a:t>
            </a:r>
            <a:r>
              <a:rPr lang="en-US" altLang="en-US" baseline="0" dirty="0"/>
              <a:t> pressure pushes it out.</a:t>
            </a:r>
            <a:endParaRPr lang="en-US" altLang="en-US" dirty="0"/>
          </a:p>
        </p:txBody>
      </p:sp>
    </p:spTree>
    <p:extLst>
      <p:ext uri="{BB962C8B-B14F-4D97-AF65-F5344CB8AC3E}">
        <p14:creationId xmlns:p14="http://schemas.microsoft.com/office/powerpoint/2010/main" val="415288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Gothic" charset="0"/>
                <a:cs typeface="Gothic" charset="0"/>
              </a:rPr>
              <a:t>Figure 1 Role of the Endothelial </a:t>
            </a:r>
            <a:r>
              <a:rPr lang="en-GB" dirty="0" err="1">
                <a:latin typeface="Arial" charset="0"/>
                <a:ea typeface="Gothic" charset="0"/>
                <a:cs typeface="Gothic" charset="0"/>
              </a:rPr>
              <a:t>Glycocalyx</a:t>
            </a:r>
            <a:r>
              <a:rPr lang="en-GB" dirty="0">
                <a:latin typeface="Arial" charset="0"/>
                <a:ea typeface="Gothic" charset="0"/>
                <a:cs typeface="Gothic" charset="0"/>
              </a:rPr>
              <a:t> Layer in the Use of Resuscitation Fluids. The structure and function of the endothelial </a:t>
            </a:r>
            <a:r>
              <a:rPr lang="en-GB" dirty="0" err="1">
                <a:latin typeface="Arial" charset="0"/>
                <a:ea typeface="Gothic" charset="0"/>
                <a:cs typeface="Gothic" charset="0"/>
              </a:rPr>
              <a:t>glycocalyx</a:t>
            </a:r>
            <a:r>
              <a:rPr lang="en-GB" dirty="0">
                <a:latin typeface="Arial" charset="0"/>
                <a:ea typeface="Gothic" charset="0"/>
                <a:cs typeface="Gothic" charset="0"/>
              </a:rPr>
              <a:t> layer, a web of membrane-bound glycoproteins and proteoglycans on endothelial cells, are key determinants of membrane permeability in various vascular organ systems. Panel A shows a healthy endothelial </a:t>
            </a:r>
            <a:r>
              <a:rPr lang="en-GB" dirty="0" err="1">
                <a:latin typeface="Arial" charset="0"/>
                <a:ea typeface="Gothic" charset="0"/>
                <a:cs typeface="Gothic" charset="0"/>
              </a:rPr>
              <a:t>glycocalyx</a:t>
            </a:r>
            <a:r>
              <a:rPr lang="en-GB" dirty="0">
                <a:latin typeface="Arial" charset="0"/>
                <a:ea typeface="Gothic" charset="0"/>
                <a:cs typeface="Gothic" charset="0"/>
              </a:rPr>
              <a:t> layer, and Panel B shows a damaged endothelial </a:t>
            </a:r>
            <a:r>
              <a:rPr lang="en-GB" dirty="0" err="1">
                <a:latin typeface="Arial" charset="0"/>
                <a:ea typeface="Gothic" charset="0"/>
                <a:cs typeface="Gothic" charset="0"/>
              </a:rPr>
              <a:t>glycocalyx</a:t>
            </a:r>
            <a:r>
              <a:rPr lang="en-GB" dirty="0">
                <a:latin typeface="Arial" charset="0"/>
                <a:ea typeface="Gothic" charset="0"/>
                <a:cs typeface="Gothic" charset="0"/>
              </a:rPr>
              <a:t> layer and resultant effect on permeability, including the development of interstitial </a:t>
            </a:r>
            <a:r>
              <a:rPr lang="en-GB" dirty="0" err="1">
                <a:latin typeface="Arial" charset="0"/>
                <a:ea typeface="Gothic" charset="0"/>
                <a:cs typeface="Gothic" charset="0"/>
              </a:rPr>
              <a:t>edema</a:t>
            </a:r>
            <a:r>
              <a:rPr lang="en-GB" dirty="0">
                <a:latin typeface="Arial" charset="0"/>
                <a:ea typeface="Gothic" charset="0"/>
                <a:cs typeface="Gothic" charset="0"/>
              </a:rPr>
              <a:t> in some patients, particularly those with inflammatory conditions (e.g., sepsis).  </a:t>
            </a:r>
            <a:r>
              <a:rPr lang="en-US" dirty="0"/>
              <a:t>In both continuous and fenestrated </a:t>
            </a:r>
            <a:r>
              <a:rPr lang="en-US" dirty="0" err="1"/>
              <a:t>microvessels</a:t>
            </a:r>
            <a:r>
              <a:rPr lang="en-US" dirty="0"/>
              <a:t>, this endothelial </a:t>
            </a:r>
            <a:r>
              <a:rPr lang="en-US" dirty="0" err="1"/>
              <a:t>glycocalyx</a:t>
            </a:r>
            <a:r>
              <a:rPr lang="en-US" dirty="0"/>
              <a:t> provides resistance to the </a:t>
            </a:r>
            <a:r>
              <a:rPr lang="en-US" dirty="0" err="1"/>
              <a:t>transcapillary</a:t>
            </a:r>
            <a:r>
              <a:rPr lang="en-US" dirty="0"/>
              <a:t> escape of water and macromolecules, acting as an integral component of the multilayered barrier provided by the walls of these </a:t>
            </a:r>
            <a:r>
              <a:rPr lang="en-US" dirty="0" err="1"/>
              <a:t>microvessels</a:t>
            </a:r>
            <a:r>
              <a:rPr lang="en-US" dirty="0"/>
              <a:t> (</a:t>
            </a:r>
            <a:r>
              <a:rPr lang="en-US" dirty="0" err="1"/>
              <a:t>ie</a:t>
            </a:r>
            <a:r>
              <a:rPr lang="en-US" dirty="0"/>
              <a:t> acting in concert with clefts or fenestrae across endothelial cell layers, basement membranes and </a:t>
            </a:r>
            <a:r>
              <a:rPr lang="en-US" dirty="0" err="1"/>
              <a:t>pericytes</a:t>
            </a:r>
            <a:r>
              <a:rPr lang="en-US" dirty="0"/>
              <a:t>).</a:t>
            </a:r>
            <a:endParaRPr lang="en-GB" dirty="0">
              <a:latin typeface="Arial" charset="0"/>
              <a:ea typeface="Gothic" charset="0"/>
              <a:cs typeface="Gothic" charset="0"/>
            </a:endParaRPr>
          </a:p>
        </p:txBody>
      </p:sp>
    </p:spTree>
    <p:extLst>
      <p:ext uri="{BB962C8B-B14F-4D97-AF65-F5344CB8AC3E}">
        <p14:creationId xmlns:p14="http://schemas.microsoft.com/office/powerpoint/2010/main" val="29847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8A6A8-30C3-4F8C-B3E3-BA54C31ADE2B}" type="slidenum">
              <a:rPr lang="en-US" altLang="en-US"/>
              <a:pPr/>
              <a:t>9</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Osmoregulation: ADH reduces water excretion and thirst increased water intake.  Only 1 receptor because plasma osmolality constant.</a:t>
            </a:r>
          </a:p>
          <a:p>
            <a:r>
              <a:rPr lang="en-US" altLang="en-US"/>
              <a:t>Volume regulation: juxtaglomerular cells release renin leading to activation of RAS in response to hypotension or vol depletion in the absence of hypotension.  Beta-adrenergic innervation also stimulates renin release in response to same stimuli. Prostaglandins, low plasma K, and increased sodium delivery to macula densa also stimulate renin release.  Renin converts AT to AT-I, which ACE converts to AT-II.  ATII causes peripheral vasoconstriction and decreases sodium excretion by both proximal and distal mechanism</a:t>
            </a:r>
          </a:p>
          <a:p>
            <a:endParaRPr lang="en-US" altLang="en-US"/>
          </a:p>
        </p:txBody>
      </p:sp>
    </p:spTree>
    <p:extLst>
      <p:ext uri="{BB962C8B-B14F-4D97-AF65-F5344CB8AC3E}">
        <p14:creationId xmlns:p14="http://schemas.microsoft.com/office/powerpoint/2010/main" val="415009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A801C-8B83-48F7-AFFB-D82A4C028CA0}" type="slidenum">
              <a:rPr lang="en-US" altLang="en-US"/>
              <a:pPr/>
              <a:t>10</a:t>
            </a:fld>
            <a:endParaRPr lang="en-US" alt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ltLang="en-US" dirty="0"/>
              <a:t>GFR maintained or increased, RPF always down; increased FF leads to increased </a:t>
            </a:r>
            <a:r>
              <a:rPr lang="en-US" altLang="en-US" dirty="0" err="1"/>
              <a:t>peritubular</a:t>
            </a:r>
            <a:r>
              <a:rPr lang="en-US" altLang="en-US" dirty="0"/>
              <a:t> oncotic pressure, which increases the driving force for sodium reabsorption. Even when there is a decline in GFR, filtration fraction is elevated because decline in plasma blood flow is more severe than decline in GFR.</a:t>
            </a:r>
          </a:p>
        </p:txBody>
      </p:sp>
    </p:spTree>
    <p:extLst>
      <p:ext uri="{BB962C8B-B14F-4D97-AF65-F5344CB8AC3E}">
        <p14:creationId xmlns:p14="http://schemas.microsoft.com/office/powerpoint/2010/main" val="3840627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EA4A63-A1C7-4FAF-8464-C3A8E167361B}" type="slidenum">
              <a:rPr lang="en-US" altLang="en-US"/>
              <a:pPr/>
              <a:t>11</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ltLang="en-US"/>
              <a:t>A</a:t>
            </a:r>
          </a:p>
        </p:txBody>
      </p:sp>
    </p:spTree>
    <p:extLst>
      <p:ext uri="{BB962C8B-B14F-4D97-AF65-F5344CB8AC3E}">
        <p14:creationId xmlns:p14="http://schemas.microsoft.com/office/powerpoint/2010/main" val="166057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2A9C43-66EC-45A9-B40F-5A1DB5B4EA31}" type="slidenum">
              <a:rPr lang="en-US" altLang="en-US"/>
              <a:pPr/>
              <a:t>12</a:t>
            </a:fld>
            <a:endParaRPr lang="en-US" alt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a:t>Stimulation of sympathetic nerves results in increase in proximal sodium absorption even when the filtration rate and renin and angiotensin levels were not changed. Therefore, likely a direct role.</a:t>
            </a:r>
          </a:p>
        </p:txBody>
      </p:sp>
    </p:spTree>
    <p:extLst>
      <p:ext uri="{BB962C8B-B14F-4D97-AF65-F5344CB8AC3E}">
        <p14:creationId xmlns:p14="http://schemas.microsoft.com/office/powerpoint/2010/main" val="1817179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4050a9eacd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4050a9eacd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F1FA18-FA8B-4471-8923-5F36D0C29F94}"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212373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1FA18-FA8B-4471-8923-5F36D0C29F94}"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401462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1FA18-FA8B-4471-8923-5F36D0C29F94}"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136955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98E742D-FCAF-405C-B6C5-A4F7A4BE4E2E}" type="slidenum">
              <a:rPr lang="en-US" altLang="en-US"/>
              <a:pPr/>
              <a:t>‹#›</a:t>
            </a:fld>
            <a:endParaRPr lang="en-US" altLang="en-US"/>
          </a:p>
        </p:txBody>
      </p:sp>
    </p:spTree>
    <p:extLst>
      <p:ext uri="{BB962C8B-B14F-4D97-AF65-F5344CB8AC3E}">
        <p14:creationId xmlns:p14="http://schemas.microsoft.com/office/powerpoint/2010/main" val="332508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2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1FA18-FA8B-4471-8923-5F36D0C29F94}"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49335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F1FA18-FA8B-4471-8923-5F36D0C29F94}"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69441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F1FA18-FA8B-4471-8923-5F36D0C29F94}"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276436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F1FA18-FA8B-4471-8923-5F36D0C29F94}" type="datetimeFigureOut">
              <a:rPr lang="en-US" smtClean="0"/>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427220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F1FA18-FA8B-4471-8923-5F36D0C29F94}" type="datetimeFigureOut">
              <a:rPr lang="en-US" smtClean="0"/>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246384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F1FA18-FA8B-4471-8923-5F36D0C29F94}"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35740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F1FA18-FA8B-4471-8923-5F36D0C29F94}"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3993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F1FA18-FA8B-4471-8923-5F36D0C29F94}"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99215-49C7-4423-9542-20AA00CC7A5E}" type="slidenum">
              <a:rPr lang="en-US" smtClean="0"/>
              <a:t>‹#›</a:t>
            </a:fld>
            <a:endParaRPr lang="en-US"/>
          </a:p>
        </p:txBody>
      </p:sp>
    </p:spTree>
    <p:extLst>
      <p:ext uri="{BB962C8B-B14F-4D97-AF65-F5344CB8AC3E}">
        <p14:creationId xmlns:p14="http://schemas.microsoft.com/office/powerpoint/2010/main" val="64953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chemeClr val="accent5">
                <a:lumMod val="75000"/>
              </a:schemeClr>
            </a:gs>
            <a:gs pos="88000">
              <a:schemeClr val="accent5">
                <a:lumMod val="7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1FA18-FA8B-4471-8923-5F36D0C29F94}" type="datetimeFigureOut">
              <a:rPr lang="en-US" smtClean="0"/>
              <a:t>10/22/24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99215-49C7-4423-9542-20AA00CC7A5E}" type="slidenum">
              <a:rPr lang="en-US" smtClean="0"/>
              <a:t>‹#›</a:t>
            </a:fld>
            <a:endParaRPr lang="en-US"/>
          </a:p>
        </p:txBody>
      </p:sp>
    </p:spTree>
    <p:extLst>
      <p:ext uri="{BB962C8B-B14F-4D97-AF65-F5344CB8AC3E}">
        <p14:creationId xmlns:p14="http://schemas.microsoft.com/office/powerpoint/2010/main" val="259188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journal/kidney-international/vol/82/issue/6"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pmc/articles/PMC7524028/"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oi.org/10.1681/ASN.201107072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452025"/>
          </a:xfrm>
        </p:spPr>
        <p:txBody>
          <a:bodyPr>
            <a:noAutofit/>
          </a:bodyPr>
          <a:lstStyle/>
          <a:p>
            <a:r>
              <a:rPr lang="en-US" dirty="0">
                <a:solidFill>
                  <a:schemeClr val="accent4"/>
                </a:solidFill>
              </a:rPr>
              <a:t>Edematous States and Diuretics</a:t>
            </a:r>
          </a:p>
        </p:txBody>
      </p:sp>
      <p:sp>
        <p:nvSpPr>
          <p:cNvPr id="3" name="Subtitle 2"/>
          <p:cNvSpPr>
            <a:spLocks noGrp="1"/>
          </p:cNvSpPr>
          <p:nvPr>
            <p:ph type="subTitle" idx="1"/>
          </p:nvPr>
        </p:nvSpPr>
        <p:spPr>
          <a:xfrm>
            <a:off x="703386" y="2968284"/>
            <a:ext cx="10832122" cy="3291840"/>
          </a:xfrm>
        </p:spPr>
        <p:txBody>
          <a:bodyPr>
            <a:normAutofit/>
          </a:bodyPr>
          <a:lstStyle/>
          <a:p>
            <a:endParaRPr lang="en-US" dirty="0">
              <a:solidFill>
                <a:schemeClr val="bg1"/>
              </a:solidFill>
            </a:endParaRPr>
          </a:p>
          <a:p>
            <a:r>
              <a:rPr lang="en-US" dirty="0">
                <a:solidFill>
                  <a:schemeClr val="bg1"/>
                </a:solidFill>
              </a:rPr>
              <a:t>Academic Half Day</a:t>
            </a:r>
          </a:p>
          <a:p>
            <a:r>
              <a:rPr lang="en-US" dirty="0">
                <a:solidFill>
                  <a:schemeClr val="bg1"/>
                </a:solidFill>
              </a:rPr>
              <a:t>October 22, 2024</a:t>
            </a:r>
          </a:p>
          <a:p>
            <a:endParaRPr lang="en-US" dirty="0">
              <a:solidFill>
                <a:schemeClr val="bg1"/>
              </a:solidFill>
            </a:endParaRPr>
          </a:p>
          <a:p>
            <a:r>
              <a:rPr lang="en-US" dirty="0">
                <a:solidFill>
                  <a:schemeClr val="bg1"/>
                </a:solidFill>
              </a:rPr>
              <a:t>Katharine Dahl, MD</a:t>
            </a:r>
          </a:p>
          <a:p>
            <a:r>
              <a:rPr lang="en-US" dirty="0">
                <a:solidFill>
                  <a:schemeClr val="bg1"/>
                </a:solidFill>
              </a:rPr>
              <a:t>kdahl1@email.arizona.edu</a:t>
            </a:r>
          </a:p>
          <a:p>
            <a:endParaRPr lang="en-US" dirty="0">
              <a:solidFill>
                <a:schemeClr val="bg1"/>
              </a:solidFill>
            </a:endParaRPr>
          </a:p>
        </p:txBody>
      </p:sp>
    </p:spTree>
    <p:extLst>
      <p:ext uri="{BB962C8B-B14F-4D97-AF65-F5344CB8AC3E}">
        <p14:creationId xmlns:p14="http://schemas.microsoft.com/office/powerpoint/2010/main" val="406866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US" altLang="en-US" dirty="0">
                <a:solidFill>
                  <a:srgbClr val="FFFF00"/>
                </a:solidFill>
              </a:rPr>
              <a:t>Renin-Angiotensin Aldosterone System</a:t>
            </a:r>
          </a:p>
        </p:txBody>
      </p:sp>
      <p:sp>
        <p:nvSpPr>
          <p:cNvPr id="27651" name="Rectangle 3"/>
          <p:cNvSpPr>
            <a:spLocks noGrp="1" noChangeArrowheads="1"/>
          </p:cNvSpPr>
          <p:nvPr>
            <p:ph type="body" idx="1"/>
          </p:nvPr>
        </p:nvSpPr>
        <p:spPr>
          <a:xfrm>
            <a:off x="2076450" y="1838326"/>
            <a:ext cx="8686800" cy="4525963"/>
          </a:xfrm>
        </p:spPr>
        <p:txBody>
          <a:bodyPr>
            <a:normAutofit lnSpcReduction="10000"/>
          </a:bodyPr>
          <a:lstStyle/>
          <a:p>
            <a:pPr algn="ctr">
              <a:lnSpc>
                <a:spcPct val="90000"/>
              </a:lnSpc>
              <a:buFontTx/>
              <a:buNone/>
            </a:pPr>
            <a:r>
              <a:rPr lang="en-US" altLang="en-US" dirty="0">
                <a:solidFill>
                  <a:schemeClr val="bg1"/>
                </a:solidFill>
              </a:rPr>
              <a:t>Renin</a:t>
            </a:r>
          </a:p>
          <a:p>
            <a:pPr algn="ctr">
              <a:lnSpc>
                <a:spcPct val="90000"/>
              </a:lnSpc>
              <a:buFontTx/>
              <a:buNone/>
            </a:pPr>
            <a:r>
              <a:rPr lang="en-US" altLang="en-US" dirty="0">
                <a:solidFill>
                  <a:schemeClr val="bg1"/>
                </a:solidFill>
              </a:rPr>
              <a:t>Angiotensinogen   </a:t>
            </a:r>
            <a:r>
              <a:rPr lang="en-US" altLang="en-US" dirty="0">
                <a:solidFill>
                  <a:schemeClr val="bg1"/>
                </a:solidFill>
                <a:cs typeface="Arial" panose="020B0604020202020204" pitchFamily="34" charset="0"/>
              </a:rPr>
              <a:t>→ Angiotensin I</a:t>
            </a:r>
          </a:p>
          <a:p>
            <a:pPr algn="ctr">
              <a:lnSpc>
                <a:spcPct val="90000"/>
              </a:lnSpc>
              <a:buFontTx/>
              <a:buNone/>
            </a:pPr>
            <a:r>
              <a:rPr lang="en-US" altLang="en-US" dirty="0">
                <a:solidFill>
                  <a:schemeClr val="bg1"/>
                </a:solidFill>
                <a:cs typeface="Arial" panose="020B0604020202020204" pitchFamily="34" charset="0"/>
              </a:rPr>
              <a:t>Angiotensin I → Angiotensin II</a:t>
            </a:r>
          </a:p>
          <a:p>
            <a:pPr>
              <a:lnSpc>
                <a:spcPct val="90000"/>
              </a:lnSpc>
              <a:buFontTx/>
              <a:buNone/>
            </a:pPr>
            <a:endParaRPr lang="en-US" altLang="en-US" sz="2000" u="sng" dirty="0">
              <a:solidFill>
                <a:schemeClr val="bg1"/>
              </a:solidFill>
              <a:cs typeface="Arial" panose="020B0604020202020204" pitchFamily="34" charset="0"/>
            </a:endParaRPr>
          </a:p>
          <a:p>
            <a:pPr>
              <a:lnSpc>
                <a:spcPct val="90000"/>
              </a:lnSpc>
              <a:buFontTx/>
              <a:buNone/>
            </a:pPr>
            <a:r>
              <a:rPr lang="en-US" altLang="en-US" sz="2000" u="sng" dirty="0">
                <a:solidFill>
                  <a:schemeClr val="bg1"/>
                </a:solidFill>
                <a:cs typeface="Arial" panose="020B0604020202020204" pitchFamily="34" charset="0"/>
              </a:rPr>
              <a:t>Proximal mechanism</a:t>
            </a:r>
            <a:r>
              <a:rPr lang="en-US" altLang="en-US" sz="2000" dirty="0">
                <a:solidFill>
                  <a:schemeClr val="bg1"/>
                </a:solidFill>
                <a:cs typeface="Arial" panose="020B0604020202020204" pitchFamily="34" charset="0"/>
              </a:rPr>
              <a:t>			</a:t>
            </a:r>
            <a:r>
              <a:rPr lang="en-US" altLang="en-US" sz="2000" u="sng" dirty="0">
                <a:solidFill>
                  <a:schemeClr val="bg1"/>
                </a:solidFill>
                <a:cs typeface="Arial" panose="020B0604020202020204" pitchFamily="34" charset="0"/>
              </a:rPr>
              <a:t>Distal mechanism</a:t>
            </a:r>
          </a:p>
          <a:p>
            <a:pPr>
              <a:lnSpc>
                <a:spcPct val="90000"/>
              </a:lnSpc>
              <a:buFontTx/>
              <a:buNone/>
            </a:pPr>
            <a:r>
              <a:rPr lang="en-US" altLang="en-US" sz="2000" dirty="0">
                <a:solidFill>
                  <a:schemeClr val="bg1"/>
                </a:solidFill>
                <a:cs typeface="Arial" panose="020B0604020202020204" pitchFamily="34" charset="0"/>
              </a:rPr>
              <a:t>Constricts efferent arteriole		Stimulates zona glomerulosa</a:t>
            </a:r>
          </a:p>
          <a:p>
            <a:pPr>
              <a:lnSpc>
                <a:spcPct val="90000"/>
              </a:lnSpc>
              <a:buFontTx/>
              <a:buNone/>
            </a:pPr>
            <a:r>
              <a:rPr lang="en-US" altLang="en-US" sz="2000" dirty="0">
                <a:solidFill>
                  <a:schemeClr val="bg1"/>
                </a:solidFill>
                <a:cs typeface="Arial" panose="020B0604020202020204" pitchFamily="34" charset="0"/>
              </a:rPr>
              <a:t>↑ glom. hydrostatic pressure		to secrete aldosterone.</a:t>
            </a:r>
          </a:p>
          <a:p>
            <a:pPr>
              <a:lnSpc>
                <a:spcPct val="90000"/>
              </a:lnSpc>
              <a:buFontTx/>
              <a:buNone/>
            </a:pPr>
            <a:r>
              <a:rPr lang="en-US" altLang="en-US" sz="2000" dirty="0">
                <a:solidFill>
                  <a:schemeClr val="bg1"/>
                </a:solidFill>
                <a:cs typeface="Arial" panose="020B0604020202020204" pitchFamily="34" charset="0"/>
              </a:rPr>
              <a:t>&amp; </a:t>
            </a:r>
            <a:r>
              <a:rPr lang="en-US" altLang="en-US" sz="2000" dirty="0">
                <a:solidFill>
                  <a:schemeClr val="bg1"/>
                </a:solidFill>
                <a:cs typeface="Arial" panose="020B0604020202020204" pitchFamily="34" charset="0"/>
                <a:sym typeface="Symbol" panose="05050102010706020507" pitchFamily="18" charset="2"/>
              </a:rPr>
              <a:t></a:t>
            </a:r>
            <a:r>
              <a:rPr lang="en-US" altLang="en-US" sz="2000" dirty="0">
                <a:solidFill>
                  <a:schemeClr val="bg1"/>
                </a:solidFill>
                <a:cs typeface="Arial" panose="020B0604020202020204" pitchFamily="34" charset="0"/>
              </a:rPr>
              <a:t> renal blood flow			↑ Na channels in distal &amp; </a:t>
            </a:r>
          </a:p>
          <a:p>
            <a:pPr>
              <a:lnSpc>
                <a:spcPct val="90000"/>
              </a:lnSpc>
              <a:buFontTx/>
              <a:buNone/>
            </a:pPr>
            <a:r>
              <a:rPr lang="en-US" altLang="en-US" sz="2000" dirty="0">
                <a:solidFill>
                  <a:schemeClr val="bg1"/>
                </a:solidFill>
                <a:cs typeface="Arial" panose="020B0604020202020204" pitchFamily="34" charset="0"/>
              </a:rPr>
              <a:t>Filtration fraction↑ (FF=GFR/RPF)			collecting tubules</a:t>
            </a:r>
          </a:p>
          <a:p>
            <a:pPr>
              <a:lnSpc>
                <a:spcPct val="90000"/>
              </a:lnSpc>
              <a:buFontTx/>
              <a:buNone/>
            </a:pPr>
            <a:r>
              <a:rPr lang="en-US" altLang="en-US" sz="2000" dirty="0">
                <a:solidFill>
                  <a:schemeClr val="bg1"/>
                </a:solidFill>
                <a:cs typeface="Arial" panose="020B0604020202020204" pitchFamily="34" charset="0"/>
              </a:rPr>
              <a:t>↑ Na reabsorption			Stimulates Na-K-ATPase pump at 						basolateral membrane</a:t>
            </a:r>
          </a:p>
          <a:p>
            <a:pPr algn="ctr">
              <a:lnSpc>
                <a:spcPct val="90000"/>
              </a:lnSpc>
              <a:buFontTx/>
              <a:buNone/>
            </a:pPr>
            <a:endParaRPr lang="en-US" altLang="en-US" sz="2000" dirty="0">
              <a:cs typeface="Arial" panose="020B0604020202020204" pitchFamily="34" charset="0"/>
            </a:endParaRPr>
          </a:p>
        </p:txBody>
      </p:sp>
      <p:sp>
        <p:nvSpPr>
          <p:cNvPr id="27652" name="Line 4"/>
          <p:cNvSpPr>
            <a:spLocks noChangeShapeType="1"/>
          </p:cNvSpPr>
          <p:nvPr/>
        </p:nvSpPr>
        <p:spPr bwMode="auto">
          <a:xfrm>
            <a:off x="6705600" y="2133600"/>
            <a:ext cx="6096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4" name="Line 6"/>
          <p:cNvSpPr>
            <a:spLocks noChangeShapeType="1"/>
          </p:cNvSpPr>
          <p:nvPr/>
        </p:nvSpPr>
        <p:spPr bwMode="auto">
          <a:xfrm flipH="1">
            <a:off x="4800600" y="3124200"/>
            <a:ext cx="1981200" cy="381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5" name="Line 7"/>
          <p:cNvSpPr>
            <a:spLocks noChangeShapeType="1"/>
          </p:cNvSpPr>
          <p:nvPr/>
        </p:nvSpPr>
        <p:spPr bwMode="auto">
          <a:xfrm>
            <a:off x="6781800" y="3124200"/>
            <a:ext cx="60960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92486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altLang="en-US" dirty="0">
                <a:solidFill>
                  <a:srgbClr val="FFFF00"/>
                </a:solidFill>
              </a:rPr>
              <a:t>Atrial Natriuretic Peptide (ANP)</a:t>
            </a:r>
          </a:p>
        </p:txBody>
      </p:sp>
      <p:sp>
        <p:nvSpPr>
          <p:cNvPr id="29699" name="Rectangle 3"/>
          <p:cNvSpPr>
            <a:spLocks noGrp="1" noChangeArrowheads="1"/>
          </p:cNvSpPr>
          <p:nvPr>
            <p:ph type="body" idx="1"/>
          </p:nvPr>
        </p:nvSpPr>
        <p:spPr>
          <a:ln>
            <a:noFill/>
            <a:miter lim="800000"/>
            <a:headEnd/>
            <a:tailEnd/>
          </a:ln>
        </p:spPr>
        <p:txBody>
          <a:bodyPr/>
          <a:lstStyle/>
          <a:p>
            <a:pPr>
              <a:lnSpc>
                <a:spcPct val="90000"/>
              </a:lnSpc>
            </a:pPr>
            <a:r>
              <a:rPr lang="en-US" altLang="en-US" dirty="0">
                <a:solidFill>
                  <a:schemeClr val="bg1"/>
                </a:solidFill>
              </a:rPr>
              <a:t>Released from granules stored in the right &amp; left atria</a:t>
            </a:r>
          </a:p>
          <a:p>
            <a:pPr>
              <a:lnSpc>
                <a:spcPct val="90000"/>
              </a:lnSpc>
            </a:pPr>
            <a:r>
              <a:rPr lang="en-US" altLang="en-US" dirty="0">
                <a:solidFill>
                  <a:schemeClr val="bg1"/>
                </a:solidFill>
              </a:rPr>
              <a:t>Release stimulated by volume overload with atrial distention or after atrial </a:t>
            </a:r>
            <a:r>
              <a:rPr lang="en-US" altLang="en-US" dirty="0" err="1">
                <a:solidFill>
                  <a:schemeClr val="bg1"/>
                </a:solidFill>
              </a:rPr>
              <a:t>tachyarrhythmias</a:t>
            </a:r>
            <a:endParaRPr lang="en-US" altLang="en-US" dirty="0">
              <a:solidFill>
                <a:schemeClr val="bg1"/>
              </a:solidFill>
            </a:endParaRPr>
          </a:p>
          <a:p>
            <a:pPr>
              <a:lnSpc>
                <a:spcPct val="90000"/>
              </a:lnSpc>
            </a:pPr>
            <a:r>
              <a:rPr lang="en-US" altLang="en-US" dirty="0">
                <a:solidFill>
                  <a:schemeClr val="bg1"/>
                </a:solidFill>
              </a:rPr>
              <a:t>Actions</a:t>
            </a:r>
          </a:p>
          <a:p>
            <a:pPr lvl="1">
              <a:lnSpc>
                <a:spcPct val="90000"/>
              </a:lnSpc>
            </a:pPr>
            <a:r>
              <a:rPr lang="en-US" altLang="en-US" dirty="0">
                <a:solidFill>
                  <a:schemeClr val="bg1"/>
                </a:solidFill>
              </a:rPr>
              <a:t>Inhibits renin release</a:t>
            </a:r>
          </a:p>
          <a:p>
            <a:pPr lvl="1">
              <a:lnSpc>
                <a:spcPct val="90000"/>
              </a:lnSpc>
            </a:pPr>
            <a:r>
              <a:rPr lang="en-US" altLang="en-US" dirty="0">
                <a:solidFill>
                  <a:schemeClr val="bg1"/>
                </a:solidFill>
              </a:rPr>
              <a:t>Inhibits aldosterone production</a:t>
            </a:r>
          </a:p>
          <a:p>
            <a:pPr lvl="1">
              <a:lnSpc>
                <a:spcPct val="90000"/>
              </a:lnSpc>
            </a:pPr>
            <a:r>
              <a:rPr lang="en-US" altLang="en-US" dirty="0">
                <a:solidFill>
                  <a:schemeClr val="bg1"/>
                </a:solidFill>
              </a:rPr>
              <a:t>Increases GFR which increases the amount of sodium available for excretion</a:t>
            </a:r>
          </a:p>
          <a:p>
            <a:pPr lvl="1">
              <a:lnSpc>
                <a:spcPct val="90000"/>
              </a:lnSpc>
            </a:pPr>
            <a:r>
              <a:rPr lang="en-US" altLang="en-US" dirty="0">
                <a:solidFill>
                  <a:schemeClr val="bg1"/>
                </a:solidFill>
              </a:rPr>
              <a:t>Directly inhibits tubular reabsorption of sodium in the terminal collecting duct</a:t>
            </a:r>
          </a:p>
          <a:p>
            <a:pPr lvl="1"/>
            <a:r>
              <a:rPr lang="en-US" altLang="en-US" dirty="0">
                <a:solidFill>
                  <a:schemeClr val="bg1"/>
                </a:solidFill>
              </a:rPr>
              <a:t>Cleaves </a:t>
            </a:r>
            <a:r>
              <a:rPr lang="en-US" dirty="0">
                <a:solidFill>
                  <a:schemeClr val="bg1"/>
                </a:solidFill>
              </a:rPr>
              <a:t>the glycoproteins and proteoglycans of the </a:t>
            </a:r>
            <a:r>
              <a:rPr lang="en-US" dirty="0" err="1">
                <a:solidFill>
                  <a:schemeClr val="bg1"/>
                </a:solidFill>
              </a:rPr>
              <a:t>glycocalyx</a:t>
            </a:r>
            <a:r>
              <a:rPr lang="en-US" dirty="0">
                <a:solidFill>
                  <a:schemeClr val="bg1"/>
                </a:solidFill>
              </a:rPr>
              <a:t>, causing increased endothelial membrane permeability</a:t>
            </a:r>
          </a:p>
          <a:p>
            <a:pPr lvl="1">
              <a:lnSpc>
                <a:spcPct val="90000"/>
              </a:lnSpc>
            </a:pPr>
            <a:endParaRPr lang="en-US" altLang="en-US" dirty="0">
              <a:solidFill>
                <a:schemeClr val="bg1"/>
              </a:solidFill>
            </a:endParaRPr>
          </a:p>
        </p:txBody>
      </p:sp>
    </p:spTree>
    <p:extLst>
      <p:ext uri="{BB962C8B-B14F-4D97-AF65-F5344CB8AC3E}">
        <p14:creationId xmlns:p14="http://schemas.microsoft.com/office/powerpoint/2010/main" val="1746062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en-US" altLang="en-US" dirty="0">
                <a:solidFill>
                  <a:srgbClr val="FFFF00"/>
                </a:solidFill>
              </a:rPr>
              <a:t>Renal Nerves</a:t>
            </a:r>
          </a:p>
        </p:txBody>
      </p:sp>
      <p:sp>
        <p:nvSpPr>
          <p:cNvPr id="31747" name="Rectangle 3"/>
          <p:cNvSpPr>
            <a:spLocks noGrp="1" noChangeArrowheads="1"/>
          </p:cNvSpPr>
          <p:nvPr>
            <p:ph type="body" idx="1"/>
          </p:nvPr>
        </p:nvSpPr>
        <p:spPr>
          <a:ln>
            <a:noFill/>
            <a:miter lim="800000"/>
            <a:headEnd/>
            <a:tailEnd/>
          </a:ln>
        </p:spPr>
        <p:txBody>
          <a:bodyPr/>
          <a:lstStyle/>
          <a:p>
            <a:r>
              <a:rPr lang="en-US" altLang="en-US" dirty="0">
                <a:solidFill>
                  <a:schemeClr val="bg1"/>
                </a:solidFill>
              </a:rPr>
              <a:t>Sympathetic nerves directly increase afferent and efferent arterial tone</a:t>
            </a:r>
          </a:p>
          <a:p>
            <a:pPr lvl="1"/>
            <a:r>
              <a:rPr lang="en-US" altLang="en-US" dirty="0">
                <a:solidFill>
                  <a:schemeClr val="bg1"/>
                </a:solidFill>
                <a:cs typeface="Arial" panose="020B0604020202020204" pitchFamily="34" charset="0"/>
              </a:rPr>
              <a:t>↓ both RPF &amp; GFR, favoring sodium retention</a:t>
            </a:r>
          </a:p>
          <a:p>
            <a:r>
              <a:rPr lang="en-US" altLang="en-US" dirty="0">
                <a:solidFill>
                  <a:schemeClr val="bg1"/>
                </a:solidFill>
                <a:cs typeface="Arial" panose="020B0604020202020204" pitchFamily="34" charset="0"/>
              </a:rPr>
              <a:t>Directly stimulate proximal tubules and thick ascending limb segments</a:t>
            </a:r>
          </a:p>
          <a:p>
            <a:pPr lvl="1"/>
            <a:r>
              <a:rPr lang="en-US" altLang="en-US" dirty="0">
                <a:solidFill>
                  <a:schemeClr val="bg1"/>
                </a:solidFill>
                <a:cs typeface="Arial" panose="020B0604020202020204" pitchFamily="34" charset="0"/>
              </a:rPr>
              <a:t>Stimulation of sympathetic nerves  results in proximal sodium resorption even when filtration rate and renin/angiotensin levels unchanged</a:t>
            </a:r>
          </a:p>
        </p:txBody>
      </p:sp>
    </p:spTree>
    <p:extLst>
      <p:ext uri="{BB962C8B-B14F-4D97-AF65-F5344CB8AC3E}">
        <p14:creationId xmlns:p14="http://schemas.microsoft.com/office/powerpoint/2010/main" val="187176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76"/>
          <p:cNvSpPr txBox="1"/>
          <p:nvPr/>
        </p:nvSpPr>
        <p:spPr>
          <a:xfrm>
            <a:off x="4304900" y="1584033"/>
            <a:ext cx="1975600" cy="5404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sp>
        <p:nvSpPr>
          <p:cNvPr id="482" name="Google Shape;482;p76"/>
          <p:cNvSpPr txBox="1"/>
          <p:nvPr/>
        </p:nvSpPr>
        <p:spPr>
          <a:xfrm>
            <a:off x="4603067" y="2739467"/>
            <a:ext cx="559200" cy="335600"/>
          </a:xfrm>
          <a:prstGeom prst="rect">
            <a:avLst/>
          </a:prstGeom>
          <a:noFill/>
          <a:ln>
            <a:noFill/>
          </a:ln>
        </p:spPr>
        <p:txBody>
          <a:bodyPr spcFirstLastPara="1" wrap="square" lIns="121900" tIns="121900" rIns="121900" bIns="121900" anchor="t" anchorCtr="0">
            <a:noAutofit/>
          </a:bodyPr>
          <a:lstStyle/>
          <a:p>
            <a:endParaRPr sz="2400"/>
          </a:p>
        </p:txBody>
      </p:sp>
      <p:sp>
        <p:nvSpPr>
          <p:cNvPr id="483" name="Google Shape;483;p76"/>
          <p:cNvSpPr txBox="1"/>
          <p:nvPr/>
        </p:nvSpPr>
        <p:spPr>
          <a:xfrm>
            <a:off x="5497567" y="5236667"/>
            <a:ext cx="1248800" cy="335600"/>
          </a:xfrm>
          <a:prstGeom prst="rect">
            <a:avLst/>
          </a:prstGeom>
          <a:solidFill>
            <a:srgbClr val="FFFFFF"/>
          </a:solidFill>
          <a:ln>
            <a:noFill/>
          </a:ln>
        </p:spPr>
        <p:txBody>
          <a:bodyPr spcFirstLastPara="1" wrap="square" lIns="121900" tIns="121900" rIns="121900" bIns="121900" anchor="t" anchorCtr="0">
            <a:noAutofit/>
          </a:bodyPr>
          <a:lstStyle/>
          <a:p>
            <a:endParaRPr sz="2400"/>
          </a:p>
        </p:txBody>
      </p:sp>
      <p:sp>
        <p:nvSpPr>
          <p:cNvPr id="484" name="Google Shape;484;p76"/>
          <p:cNvSpPr txBox="1"/>
          <p:nvPr/>
        </p:nvSpPr>
        <p:spPr>
          <a:xfrm>
            <a:off x="415600" y="5572267"/>
            <a:ext cx="6261600" cy="1280335"/>
          </a:xfrm>
          <a:prstGeom prst="rect">
            <a:avLst/>
          </a:prstGeom>
          <a:noFill/>
          <a:ln>
            <a:noFill/>
          </a:ln>
        </p:spPr>
        <p:txBody>
          <a:bodyPr spcFirstLastPara="1" wrap="square" lIns="121900" tIns="121900" rIns="121900" bIns="121900" anchor="t" anchorCtr="0">
            <a:noAutofit/>
          </a:bodyPr>
          <a:lstStyle/>
          <a:p>
            <a:endParaRPr sz="2400" dirty="0"/>
          </a:p>
          <a:p>
            <a:endParaRPr sz="2400" dirty="0"/>
          </a:p>
          <a:p>
            <a:r>
              <a:rPr lang="en" sz="1333" dirty="0"/>
              <a:t>Image from: Renal Pathophysiology, Helmut </a:t>
            </a:r>
            <a:r>
              <a:rPr lang="en" sz="1333" dirty="0" err="1"/>
              <a:t>Rennke</a:t>
            </a:r>
            <a:endParaRPr sz="1333" dirty="0"/>
          </a:p>
        </p:txBody>
      </p:sp>
      <p:pic>
        <p:nvPicPr>
          <p:cNvPr id="485" name="Google Shape;485;p76"/>
          <p:cNvPicPr preferRelativeResize="0"/>
          <p:nvPr/>
        </p:nvPicPr>
        <p:blipFill>
          <a:blip r:embed="rId3">
            <a:alphaModFix/>
          </a:blip>
          <a:stretch>
            <a:fillRect/>
          </a:stretch>
        </p:blipFill>
        <p:spPr>
          <a:xfrm>
            <a:off x="1057934" y="1446834"/>
            <a:ext cx="5308133" cy="4803501"/>
          </a:xfrm>
          <a:prstGeom prst="rect">
            <a:avLst/>
          </a:prstGeom>
          <a:noFill/>
          <a:ln>
            <a:noFill/>
          </a:ln>
        </p:spPr>
      </p:pic>
      <p:sp>
        <p:nvSpPr>
          <p:cNvPr id="486" name="Google Shape;486;p76"/>
          <p:cNvSpPr txBox="1"/>
          <p:nvPr/>
        </p:nvSpPr>
        <p:spPr>
          <a:xfrm>
            <a:off x="6496300" y="1446834"/>
            <a:ext cx="5469200" cy="4567364"/>
          </a:xfrm>
          <a:prstGeom prst="rect">
            <a:avLst/>
          </a:prstGeom>
          <a:noFill/>
          <a:ln>
            <a:noFill/>
          </a:ln>
        </p:spPr>
        <p:txBody>
          <a:bodyPr spcFirstLastPara="1" wrap="square" lIns="121900" tIns="121900" rIns="121900" bIns="121900" anchor="t" anchorCtr="0">
            <a:spAutoFit/>
          </a:bodyPr>
          <a:lstStyle/>
          <a:p>
            <a:pPr marL="609585" indent="-431789">
              <a:lnSpc>
                <a:spcPct val="107916"/>
              </a:lnSpc>
              <a:buClr>
                <a:schemeClr val="bg1"/>
              </a:buClr>
              <a:buSzPts val="1500"/>
              <a:buFont typeface="Noto Sans Symbols"/>
              <a:buChar char="●"/>
            </a:pPr>
            <a:r>
              <a:rPr lang="en" sz="2000" dirty="0">
                <a:solidFill>
                  <a:schemeClr val="bg1"/>
                </a:solidFill>
                <a:latin typeface="Calibri"/>
                <a:ea typeface="Calibri"/>
                <a:cs typeface="Calibri"/>
                <a:sym typeface="Calibri"/>
              </a:rPr>
              <a:t>Afferent arteriolar vasodilation induced by low distal tubular NaCl (</a:t>
            </a:r>
            <a:r>
              <a:rPr lang="en" sz="2000" dirty="0" err="1">
                <a:solidFill>
                  <a:schemeClr val="bg1"/>
                </a:solidFill>
                <a:latin typeface="Calibri"/>
                <a:ea typeface="Calibri"/>
                <a:cs typeface="Calibri"/>
                <a:sym typeface="Calibri"/>
              </a:rPr>
              <a:t>tubuloglomerular</a:t>
            </a:r>
            <a:r>
              <a:rPr lang="en" sz="2000" dirty="0">
                <a:solidFill>
                  <a:schemeClr val="bg1"/>
                </a:solidFill>
                <a:latin typeface="Calibri"/>
                <a:ea typeface="Calibri"/>
                <a:cs typeface="Calibri"/>
                <a:sym typeface="Calibri"/>
              </a:rPr>
              <a:t> feedback)</a:t>
            </a:r>
            <a:endParaRPr sz="2000" dirty="0">
              <a:solidFill>
                <a:schemeClr val="bg1"/>
              </a:solidFill>
              <a:latin typeface="Calibri"/>
              <a:ea typeface="Calibri"/>
              <a:cs typeface="Calibri"/>
              <a:sym typeface="Calibri"/>
            </a:endParaRPr>
          </a:p>
          <a:p>
            <a:pPr marL="609585" indent="-431789">
              <a:lnSpc>
                <a:spcPct val="107916"/>
              </a:lnSpc>
              <a:buClr>
                <a:schemeClr val="bg1"/>
              </a:buClr>
              <a:buSzPts val="1500"/>
              <a:buFont typeface="Noto Sans Symbols"/>
              <a:buChar char="●"/>
            </a:pPr>
            <a:r>
              <a:rPr lang="en" sz="2000" dirty="0">
                <a:solidFill>
                  <a:schemeClr val="bg1"/>
                </a:solidFill>
                <a:latin typeface="Calibri"/>
                <a:ea typeface="Calibri"/>
                <a:cs typeface="Calibri"/>
                <a:sym typeface="Calibri"/>
              </a:rPr>
              <a:t>Production and release of renin.  Renin release induced by 3 things:</a:t>
            </a:r>
            <a:endParaRPr sz="2000" dirty="0">
              <a:solidFill>
                <a:schemeClr val="bg1"/>
              </a:solidFill>
              <a:latin typeface="Calibri"/>
              <a:ea typeface="Calibri"/>
              <a:cs typeface="Calibri"/>
              <a:sym typeface="Calibri"/>
            </a:endParaRPr>
          </a:p>
          <a:p>
            <a:pPr marL="1219170" lvl="1" indent="-431789">
              <a:lnSpc>
                <a:spcPct val="107916"/>
              </a:lnSpc>
              <a:buClr>
                <a:schemeClr val="bg1"/>
              </a:buClr>
              <a:buSzPts val="1500"/>
              <a:buFont typeface="Courier New"/>
              <a:buChar char="o"/>
            </a:pPr>
            <a:r>
              <a:rPr lang="en" sz="2000" dirty="0">
                <a:solidFill>
                  <a:schemeClr val="bg1"/>
                </a:solidFill>
                <a:latin typeface="Calibri"/>
                <a:ea typeface="Calibri"/>
                <a:cs typeface="Calibri"/>
                <a:sym typeface="Calibri"/>
              </a:rPr>
              <a:t>Hypotension – sensed by the juxtaglomerular cells in the afferent arteriole</a:t>
            </a:r>
            <a:endParaRPr sz="2000" dirty="0">
              <a:solidFill>
                <a:schemeClr val="bg1"/>
              </a:solidFill>
              <a:latin typeface="Calibri"/>
              <a:ea typeface="Calibri"/>
              <a:cs typeface="Calibri"/>
              <a:sym typeface="Calibri"/>
            </a:endParaRPr>
          </a:p>
          <a:p>
            <a:pPr marL="1219170" lvl="1" indent="-431789">
              <a:lnSpc>
                <a:spcPct val="107916"/>
              </a:lnSpc>
              <a:buClr>
                <a:schemeClr val="bg1"/>
              </a:buClr>
              <a:buSzPts val="1500"/>
              <a:buFont typeface="Courier New"/>
              <a:buChar char="o"/>
            </a:pPr>
            <a:r>
              <a:rPr lang="en" sz="2000" dirty="0">
                <a:solidFill>
                  <a:schemeClr val="bg1"/>
                </a:solidFill>
                <a:latin typeface="Calibri"/>
                <a:ea typeface="Calibri"/>
                <a:cs typeface="Calibri"/>
                <a:sym typeface="Calibri"/>
              </a:rPr>
              <a:t>Sympathetic nerves – causing renin release from the juxtaglomerular cells</a:t>
            </a:r>
            <a:endParaRPr sz="2000" dirty="0">
              <a:solidFill>
                <a:schemeClr val="bg1"/>
              </a:solidFill>
              <a:latin typeface="Calibri"/>
              <a:ea typeface="Calibri"/>
              <a:cs typeface="Calibri"/>
              <a:sym typeface="Calibri"/>
            </a:endParaRPr>
          </a:p>
          <a:p>
            <a:pPr marL="1219170" lvl="1" indent="-431789">
              <a:lnSpc>
                <a:spcPct val="107916"/>
              </a:lnSpc>
              <a:buClr>
                <a:schemeClr val="bg1"/>
              </a:buClr>
              <a:buSzPts val="1500"/>
              <a:buFont typeface="Courier New"/>
              <a:buChar char="o"/>
            </a:pPr>
            <a:r>
              <a:rPr lang="en" sz="2000" dirty="0">
                <a:solidFill>
                  <a:schemeClr val="bg1"/>
                </a:solidFill>
                <a:latin typeface="Calibri"/>
                <a:ea typeface="Calibri"/>
                <a:cs typeface="Calibri"/>
                <a:sym typeface="Calibri"/>
              </a:rPr>
              <a:t>Low tubular NaCl – sensed by the macula </a:t>
            </a:r>
            <a:r>
              <a:rPr lang="en" sz="2000" dirty="0" err="1">
                <a:solidFill>
                  <a:schemeClr val="bg1"/>
                </a:solidFill>
                <a:latin typeface="Calibri"/>
                <a:ea typeface="Calibri"/>
                <a:cs typeface="Calibri"/>
                <a:sym typeface="Calibri"/>
              </a:rPr>
              <a:t>densa</a:t>
            </a:r>
            <a:r>
              <a:rPr lang="en" sz="2000" dirty="0">
                <a:solidFill>
                  <a:schemeClr val="bg1"/>
                </a:solidFill>
                <a:latin typeface="Calibri"/>
                <a:ea typeface="Calibri"/>
                <a:cs typeface="Calibri"/>
                <a:sym typeface="Calibri"/>
              </a:rPr>
              <a:t> cells in the distal convoluted tubule</a:t>
            </a:r>
            <a:endParaRPr sz="2400" dirty="0">
              <a:solidFill>
                <a:schemeClr val="bg1"/>
              </a:solidFill>
            </a:endParaRPr>
          </a:p>
        </p:txBody>
      </p:sp>
      <p:sp>
        <p:nvSpPr>
          <p:cNvPr id="3" name="Title 2">
            <a:extLst>
              <a:ext uri="{FF2B5EF4-FFF2-40B4-BE49-F238E27FC236}">
                <a16:creationId xmlns:a16="http://schemas.microsoft.com/office/drawing/2014/main" id="{CBD6F1A8-4215-1B8E-4054-51E1A57BBF9B}"/>
              </a:ext>
            </a:extLst>
          </p:cNvPr>
          <p:cNvSpPr>
            <a:spLocks noGrp="1"/>
          </p:cNvSpPr>
          <p:nvPr>
            <p:ph type="title"/>
          </p:nvPr>
        </p:nvSpPr>
        <p:spPr/>
        <p:txBody>
          <a:bodyPr/>
          <a:lstStyle/>
          <a:p>
            <a:pPr algn="ctr"/>
            <a:r>
              <a:rPr lang="en-US" dirty="0">
                <a:solidFill>
                  <a:srgbClr val="FFFF00"/>
                </a:solidFill>
              </a:rPr>
              <a:t>Role of the Macula </a:t>
            </a:r>
            <a:r>
              <a:rPr lang="en-US" dirty="0" err="1">
                <a:solidFill>
                  <a:srgbClr val="FFFF00"/>
                </a:solidFill>
              </a:rPr>
              <a:t>Densa</a:t>
            </a:r>
            <a:endParaRPr lang="en-US" dirty="0">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Causes of Volume Overload</a:t>
            </a:r>
          </a:p>
        </p:txBody>
      </p:sp>
      <p:sp>
        <p:nvSpPr>
          <p:cNvPr id="3" name="Content Placeholder 2"/>
          <p:cNvSpPr>
            <a:spLocks noGrp="1"/>
          </p:cNvSpPr>
          <p:nvPr>
            <p:ph idx="1"/>
          </p:nvPr>
        </p:nvSpPr>
        <p:spPr/>
        <p:txBody>
          <a:bodyPr>
            <a:normAutofit/>
          </a:bodyPr>
          <a:lstStyle/>
          <a:p>
            <a:r>
              <a:rPr lang="en-US" sz="3600" dirty="0">
                <a:solidFill>
                  <a:schemeClr val="bg1"/>
                </a:solidFill>
              </a:rPr>
              <a:t>Congestive Heart Failure</a:t>
            </a:r>
          </a:p>
          <a:p>
            <a:r>
              <a:rPr lang="en-US" sz="3600" dirty="0">
                <a:solidFill>
                  <a:schemeClr val="bg1"/>
                </a:solidFill>
              </a:rPr>
              <a:t>Cirrhosis</a:t>
            </a:r>
          </a:p>
          <a:p>
            <a:r>
              <a:rPr lang="en-US" sz="3600" dirty="0">
                <a:solidFill>
                  <a:schemeClr val="bg1"/>
                </a:solidFill>
              </a:rPr>
              <a:t>Nephrotic Syndrome</a:t>
            </a:r>
          </a:p>
        </p:txBody>
      </p:sp>
    </p:spTree>
    <p:extLst>
      <p:ext uri="{BB962C8B-B14F-4D97-AF65-F5344CB8AC3E}">
        <p14:creationId xmlns:p14="http://schemas.microsoft.com/office/powerpoint/2010/main" val="2029275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00"/>
              </a:buClr>
              <a:buSzPts val="4400"/>
              <a:buFont typeface="Calibri"/>
              <a:buNone/>
            </a:pPr>
            <a:r>
              <a:rPr lang="en-US" dirty="0">
                <a:solidFill>
                  <a:srgbClr val="FFFF00"/>
                </a:solidFill>
              </a:rPr>
              <a:t>CHF: Cardiorenal Syndrome (underfill theory)</a:t>
            </a:r>
            <a:endParaRPr dirty="0"/>
          </a:p>
        </p:txBody>
      </p:sp>
      <p:sp>
        <p:nvSpPr>
          <p:cNvPr id="399" name="Google Shape;399;p14"/>
          <p:cNvSpPr txBox="1">
            <a:spLocks noGrp="1"/>
          </p:cNvSpPr>
          <p:nvPr>
            <p:ph type="body" idx="1"/>
          </p:nvPr>
        </p:nvSpPr>
        <p:spPr>
          <a:xfrm>
            <a:off x="1981200" y="1600200"/>
            <a:ext cx="8229600" cy="5105400"/>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lt1"/>
              </a:buClr>
              <a:buSzPts val="2800"/>
              <a:buChar char="•"/>
            </a:pPr>
            <a:r>
              <a:rPr lang="en-US">
                <a:solidFill>
                  <a:schemeClr val="lt1"/>
                </a:solidFill>
              </a:rPr>
              <a:t>Decrease in filling of the arterial tree</a:t>
            </a:r>
            <a:endParaRPr/>
          </a:p>
          <a:p>
            <a:pPr marL="228600" lvl="0" indent="-228600" algn="l" rtl="0">
              <a:lnSpc>
                <a:spcPct val="70000"/>
              </a:lnSpc>
              <a:spcBef>
                <a:spcPts val="1000"/>
              </a:spcBef>
              <a:spcAft>
                <a:spcPts val="0"/>
              </a:spcAft>
              <a:buClr>
                <a:schemeClr val="lt1"/>
              </a:buClr>
              <a:buSzPts val="2800"/>
              <a:buChar char="•"/>
            </a:pPr>
            <a:r>
              <a:rPr lang="en-US">
                <a:solidFill>
                  <a:schemeClr val="lt1"/>
                </a:solidFill>
              </a:rPr>
              <a:t>Baroreceptor activation</a:t>
            </a:r>
            <a:endParaRPr/>
          </a:p>
          <a:p>
            <a:pPr marL="685800" lvl="1" indent="-228600" algn="l" rtl="0">
              <a:lnSpc>
                <a:spcPct val="70000"/>
              </a:lnSpc>
              <a:spcBef>
                <a:spcPts val="500"/>
              </a:spcBef>
              <a:spcAft>
                <a:spcPts val="0"/>
              </a:spcAft>
              <a:buClr>
                <a:schemeClr val="lt1"/>
              </a:buClr>
              <a:buSzPts val="2400"/>
              <a:buChar char="•"/>
            </a:pPr>
            <a:r>
              <a:rPr lang="en-US">
                <a:solidFill>
                  <a:schemeClr val="lt1"/>
                </a:solidFill>
              </a:rPr>
              <a:t>↑ sympathetic activity</a:t>
            </a:r>
            <a:endParaRPr/>
          </a:p>
          <a:p>
            <a:pPr marL="685800" lvl="1" indent="-228600" algn="l" rtl="0">
              <a:lnSpc>
                <a:spcPct val="70000"/>
              </a:lnSpc>
              <a:spcBef>
                <a:spcPts val="500"/>
              </a:spcBef>
              <a:spcAft>
                <a:spcPts val="0"/>
              </a:spcAft>
              <a:buClr>
                <a:schemeClr val="lt1"/>
              </a:buClr>
              <a:buSzPts val="2400"/>
              <a:buChar char="•"/>
            </a:pPr>
            <a:r>
              <a:rPr lang="en-US">
                <a:solidFill>
                  <a:schemeClr val="lt1"/>
                </a:solidFill>
              </a:rPr>
              <a:t>renin-angiotensin system activation</a:t>
            </a:r>
            <a:endParaRPr/>
          </a:p>
          <a:p>
            <a:pPr marL="228600" lvl="0" indent="-228600" algn="l" rtl="0">
              <a:lnSpc>
                <a:spcPct val="70000"/>
              </a:lnSpc>
              <a:spcBef>
                <a:spcPts val="1000"/>
              </a:spcBef>
              <a:spcAft>
                <a:spcPts val="0"/>
              </a:spcAft>
              <a:buClr>
                <a:schemeClr val="lt1"/>
              </a:buClr>
              <a:buSzPts val="2800"/>
              <a:buChar char="•"/>
            </a:pPr>
            <a:r>
              <a:rPr lang="en-US">
                <a:solidFill>
                  <a:schemeClr val="lt1"/>
                </a:solidFill>
              </a:rPr>
              <a:t>Efferent vasoconstriction → peritubular capillary pressure is lower than normal</a:t>
            </a:r>
            <a:endParaRPr/>
          </a:p>
          <a:p>
            <a:pPr marL="228600" lvl="0" indent="-228600" algn="l" rtl="0">
              <a:lnSpc>
                <a:spcPct val="70000"/>
              </a:lnSpc>
              <a:spcBef>
                <a:spcPts val="1000"/>
              </a:spcBef>
              <a:spcAft>
                <a:spcPts val="0"/>
              </a:spcAft>
              <a:buClr>
                <a:schemeClr val="lt1"/>
              </a:buClr>
              <a:buSzPts val="2800"/>
              <a:buChar char="•"/>
            </a:pPr>
            <a:r>
              <a:rPr lang="en-US">
                <a:solidFill>
                  <a:schemeClr val="lt1"/>
                </a:solidFill>
              </a:rPr>
              <a:t>Elevated filtration fraction → peritubular albumin concentration (oncotic pressure) higher than normal</a:t>
            </a:r>
            <a:endParaRPr/>
          </a:p>
          <a:p>
            <a:pPr marL="228600" lvl="0" indent="-228600" algn="l" rtl="0">
              <a:lnSpc>
                <a:spcPct val="70000"/>
              </a:lnSpc>
              <a:spcBef>
                <a:spcPts val="1000"/>
              </a:spcBef>
              <a:spcAft>
                <a:spcPts val="0"/>
              </a:spcAft>
              <a:buClr>
                <a:schemeClr val="lt1"/>
              </a:buClr>
              <a:buSzPts val="2800"/>
              <a:buChar char="•"/>
            </a:pPr>
            <a:r>
              <a:rPr lang="en-US">
                <a:solidFill>
                  <a:schemeClr val="lt1"/>
                </a:solidFill>
              </a:rPr>
              <a:t>These factors together favor increased proximal tubular sodium reabsorption</a:t>
            </a:r>
            <a:endParaRPr/>
          </a:p>
          <a:p>
            <a:pPr marL="228600" lvl="0" indent="-228600" algn="l" rtl="0">
              <a:lnSpc>
                <a:spcPct val="70000"/>
              </a:lnSpc>
              <a:spcBef>
                <a:spcPts val="1000"/>
              </a:spcBef>
              <a:spcAft>
                <a:spcPts val="0"/>
              </a:spcAft>
              <a:buClr>
                <a:schemeClr val="lt1"/>
              </a:buClr>
              <a:buSzPts val="2800"/>
              <a:buChar char="•"/>
            </a:pPr>
            <a:r>
              <a:rPr lang="en-US">
                <a:solidFill>
                  <a:schemeClr val="lt1"/>
                </a:solidFill>
              </a:rPr>
              <a:t>Aldosterone stimulates distal sodium reabsorption</a:t>
            </a:r>
            <a:endParaRPr/>
          </a:p>
          <a:p>
            <a:pPr marL="228600" lvl="0" indent="-228600" algn="l" rtl="0">
              <a:lnSpc>
                <a:spcPct val="70000"/>
              </a:lnSpc>
              <a:spcBef>
                <a:spcPts val="1000"/>
              </a:spcBef>
              <a:spcAft>
                <a:spcPts val="0"/>
              </a:spcAft>
              <a:buClr>
                <a:schemeClr val="lt1"/>
              </a:buClr>
              <a:buSzPts val="2800"/>
              <a:buChar char="•"/>
            </a:pPr>
            <a:r>
              <a:rPr lang="en-US">
                <a:solidFill>
                  <a:schemeClr val="lt1"/>
                </a:solidFill>
              </a:rPr>
              <a:t>Natriuretic peptides cleave  the glycoproteins and proteoglycans of the glycocalyx, leading to edema</a:t>
            </a:r>
            <a:endParaRPr/>
          </a:p>
          <a:p>
            <a:pPr marL="228600" lvl="0" indent="-50800" algn="l" rtl="0">
              <a:lnSpc>
                <a:spcPct val="70000"/>
              </a:lnSpc>
              <a:spcBef>
                <a:spcPts val="1000"/>
              </a:spcBef>
              <a:spcAft>
                <a:spcPts val="0"/>
              </a:spcAft>
              <a:buClr>
                <a:schemeClr val="dk1"/>
              </a:buClr>
              <a:buSzPts val="2800"/>
              <a:buNone/>
            </a:pP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2303716796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00"/>
              </a:buClr>
              <a:buSzPts val="4400"/>
              <a:buFont typeface="Calibri"/>
              <a:buNone/>
            </a:pPr>
            <a:r>
              <a:rPr lang="en-US">
                <a:solidFill>
                  <a:srgbClr val="FFFF00"/>
                </a:solidFill>
              </a:rPr>
              <a:t>Cardiorenal Syndrome (overfill theory)</a:t>
            </a:r>
            <a:endParaRPr/>
          </a:p>
        </p:txBody>
      </p:sp>
      <p:sp>
        <p:nvSpPr>
          <p:cNvPr id="406" name="Google Shape;406;g22303716796_1_0"/>
          <p:cNvSpPr txBox="1">
            <a:spLocks noGrp="1"/>
          </p:cNvSpPr>
          <p:nvPr>
            <p:ph type="body" idx="1"/>
          </p:nvPr>
        </p:nvSpPr>
        <p:spPr>
          <a:xfrm>
            <a:off x="1981200" y="1600200"/>
            <a:ext cx="9805500" cy="510540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1000"/>
              </a:spcBef>
              <a:spcAft>
                <a:spcPts val="0"/>
              </a:spcAft>
              <a:buNone/>
            </a:pPr>
            <a:r>
              <a:rPr lang="en-US">
                <a:solidFill>
                  <a:schemeClr val="lt1"/>
                </a:solidFill>
              </a:rPr>
              <a:t>Increased back pressure on the venous side of the kidney appears to be more important than decreased arterial pressure</a:t>
            </a:r>
            <a:endParaRPr>
              <a:solidFill>
                <a:schemeClr val="lt1"/>
              </a:solidFill>
            </a:endParaRPr>
          </a:p>
          <a:p>
            <a:pPr marL="0" lvl="0" indent="0" algn="l" rtl="0">
              <a:lnSpc>
                <a:spcPct val="70000"/>
              </a:lnSpc>
              <a:spcBef>
                <a:spcPts val="1000"/>
              </a:spcBef>
              <a:spcAft>
                <a:spcPts val="0"/>
              </a:spcAft>
              <a:buNone/>
            </a:pPr>
            <a:endParaRPr>
              <a:solidFill>
                <a:schemeClr val="lt1"/>
              </a:solidFill>
            </a:endParaRPr>
          </a:p>
          <a:p>
            <a:pPr marL="0" lvl="0" indent="0" algn="l" rtl="0">
              <a:lnSpc>
                <a:spcPct val="70000"/>
              </a:lnSpc>
              <a:spcBef>
                <a:spcPts val="1000"/>
              </a:spcBef>
              <a:spcAft>
                <a:spcPts val="0"/>
              </a:spcAft>
              <a:buNone/>
            </a:pPr>
            <a:endParaRPr>
              <a:solidFill>
                <a:schemeClr val="lt1"/>
              </a:solidFill>
            </a:endParaRPr>
          </a:p>
          <a:p>
            <a:pPr marL="0" lvl="0" indent="0" algn="l" rtl="0">
              <a:lnSpc>
                <a:spcPct val="70000"/>
              </a:lnSpc>
              <a:spcBef>
                <a:spcPts val="1000"/>
              </a:spcBef>
              <a:spcAft>
                <a:spcPts val="0"/>
              </a:spcAft>
              <a:buNone/>
            </a:pPr>
            <a:endParaRPr>
              <a:solidFill>
                <a:schemeClr val="lt1"/>
              </a:solidFill>
            </a:endParaRPr>
          </a:p>
          <a:p>
            <a:pPr marL="0" lvl="0" indent="0" algn="l" rtl="0">
              <a:lnSpc>
                <a:spcPct val="70000"/>
              </a:lnSpc>
              <a:spcBef>
                <a:spcPts val="1000"/>
              </a:spcBef>
              <a:spcAft>
                <a:spcPts val="0"/>
              </a:spcAft>
              <a:buNone/>
            </a:pPr>
            <a:endParaRPr>
              <a:solidFill>
                <a:schemeClr val="lt1"/>
              </a:solidFill>
            </a:endParaRPr>
          </a:p>
          <a:p>
            <a:pPr marL="177800" lvl="0" indent="0" algn="l" rtl="0">
              <a:lnSpc>
                <a:spcPct val="70000"/>
              </a:lnSpc>
              <a:spcBef>
                <a:spcPts val="1000"/>
              </a:spcBef>
              <a:spcAft>
                <a:spcPts val="0"/>
              </a:spcAft>
              <a:buClr>
                <a:schemeClr val="dk1"/>
              </a:buClr>
              <a:buSzPts val="2800"/>
              <a:buNone/>
            </a:pPr>
            <a:endParaRPr>
              <a:solidFill>
                <a:schemeClr val="lt1"/>
              </a:solidFill>
            </a:endParaRPr>
          </a:p>
        </p:txBody>
      </p:sp>
      <p:sp>
        <p:nvSpPr>
          <p:cNvPr id="407" name="Google Shape;407;g22303716796_1_0"/>
          <p:cNvSpPr txBox="1"/>
          <p:nvPr/>
        </p:nvSpPr>
        <p:spPr>
          <a:xfrm>
            <a:off x="8181725" y="5999000"/>
            <a:ext cx="3605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Mullens W, Abrahams Z, et al.  J AmColl Cardio 2009 Feb 17;53(7) 589-596.</a:t>
            </a:r>
            <a:endParaRPr>
              <a:latin typeface="Calibri"/>
              <a:ea typeface="Calibri"/>
              <a:cs typeface="Calibri"/>
              <a:sym typeface="Calibri"/>
            </a:endParaRPr>
          </a:p>
        </p:txBody>
      </p:sp>
      <p:pic>
        <p:nvPicPr>
          <p:cNvPr id="408" name="Google Shape;408;g22303716796_1_0"/>
          <p:cNvPicPr preferRelativeResize="0"/>
          <p:nvPr/>
        </p:nvPicPr>
        <p:blipFill>
          <a:blip r:embed="rId3">
            <a:alphaModFix/>
          </a:blip>
          <a:stretch>
            <a:fillRect/>
          </a:stretch>
        </p:blipFill>
        <p:spPr>
          <a:xfrm>
            <a:off x="1450450" y="2506625"/>
            <a:ext cx="4647124" cy="41079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2303716796_1_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00"/>
              </a:buClr>
              <a:buSzPts val="4400"/>
              <a:buFont typeface="Calibri"/>
              <a:buNone/>
            </a:pPr>
            <a:r>
              <a:rPr lang="en-US" sz="3800">
                <a:solidFill>
                  <a:srgbClr val="FFFF00"/>
                </a:solidFill>
              </a:rPr>
              <a:t>Neurohormonal &amp; Inflammatory Pathways in Cardiorenal Syndrome</a:t>
            </a:r>
            <a:endParaRPr sz="3800"/>
          </a:p>
        </p:txBody>
      </p:sp>
      <p:sp>
        <p:nvSpPr>
          <p:cNvPr id="415" name="Google Shape;415;g22303716796_1_6"/>
          <p:cNvSpPr txBox="1">
            <a:spLocks noGrp="1"/>
          </p:cNvSpPr>
          <p:nvPr>
            <p:ph type="body" idx="1"/>
          </p:nvPr>
        </p:nvSpPr>
        <p:spPr>
          <a:xfrm>
            <a:off x="1981200" y="1600200"/>
            <a:ext cx="8229600" cy="5105400"/>
          </a:xfrm>
          <a:prstGeom prst="rect">
            <a:avLst/>
          </a:prstGeom>
          <a:noFill/>
          <a:ln>
            <a:noFill/>
          </a:ln>
        </p:spPr>
        <p:txBody>
          <a:bodyPr spcFirstLastPara="1" wrap="square" lIns="91425" tIns="45700" rIns="91425" bIns="45700" anchor="t" anchorCtr="0">
            <a:normAutofit/>
          </a:bodyPr>
          <a:lstStyle/>
          <a:p>
            <a:pPr marL="457200" lvl="0" indent="0" algn="l" rtl="0">
              <a:lnSpc>
                <a:spcPct val="70000"/>
              </a:lnSpc>
              <a:spcBef>
                <a:spcPts val="1000"/>
              </a:spcBef>
              <a:spcAft>
                <a:spcPts val="0"/>
              </a:spcAft>
              <a:buNone/>
            </a:pPr>
            <a:endParaRPr/>
          </a:p>
          <a:p>
            <a:pPr marL="228600" lvl="0" indent="-50800" algn="l" rtl="0">
              <a:lnSpc>
                <a:spcPct val="70000"/>
              </a:lnSpc>
              <a:spcBef>
                <a:spcPts val="1000"/>
              </a:spcBef>
              <a:spcAft>
                <a:spcPts val="0"/>
              </a:spcAft>
              <a:buClr>
                <a:schemeClr val="dk1"/>
              </a:buClr>
              <a:buSzPts val="2800"/>
              <a:buNone/>
            </a:pPr>
            <a:endParaRPr>
              <a:solidFill>
                <a:schemeClr val="lt1"/>
              </a:solidFill>
            </a:endParaRPr>
          </a:p>
        </p:txBody>
      </p:sp>
      <p:pic>
        <p:nvPicPr>
          <p:cNvPr id="416" name="Google Shape;416;g22303716796_1_6"/>
          <p:cNvPicPr preferRelativeResize="0"/>
          <p:nvPr/>
        </p:nvPicPr>
        <p:blipFill>
          <a:blip r:embed="rId3">
            <a:alphaModFix/>
          </a:blip>
          <a:stretch>
            <a:fillRect/>
          </a:stretch>
        </p:blipFill>
        <p:spPr>
          <a:xfrm>
            <a:off x="1858625" y="1690825"/>
            <a:ext cx="6548401" cy="5014775"/>
          </a:xfrm>
          <a:prstGeom prst="rect">
            <a:avLst/>
          </a:prstGeom>
          <a:noFill/>
          <a:ln>
            <a:noFill/>
          </a:ln>
        </p:spPr>
      </p:pic>
      <p:sp>
        <p:nvSpPr>
          <p:cNvPr id="417" name="Google Shape;417;g22303716796_1_6"/>
          <p:cNvSpPr txBox="1"/>
          <p:nvPr/>
        </p:nvSpPr>
        <p:spPr>
          <a:xfrm>
            <a:off x="8759100" y="6013075"/>
            <a:ext cx="3252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a:t>Rangaswami J, Bhalla V, et al.  </a:t>
            </a:r>
            <a:r>
              <a:rPr lang="en-US" i="1"/>
              <a:t>Circulation </a:t>
            </a:r>
            <a:r>
              <a:rPr lang="en-US"/>
              <a:t>2019; 139 e840-e878.  </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ChangeArrowheads="1"/>
          </p:cNvSpPr>
          <p:nvPr>
            <p:ph type="title"/>
          </p:nvPr>
        </p:nvSpPr>
        <p:spPr/>
        <p:txBody>
          <a:bodyPr/>
          <a:lstStyle/>
          <a:p>
            <a:pPr algn="ctr"/>
            <a:r>
              <a:rPr lang="en-US" altLang="en-US" sz="4000" dirty="0">
                <a:solidFill>
                  <a:srgbClr val="FFFF00"/>
                </a:solidFill>
              </a:rPr>
              <a:t>Congestive Heart Failure: 2 phases</a:t>
            </a:r>
          </a:p>
        </p:txBody>
      </p:sp>
      <p:sp>
        <p:nvSpPr>
          <p:cNvPr id="43016" name="Rectangle 8"/>
          <p:cNvSpPr>
            <a:spLocks noGrp="1" noChangeArrowheads="1"/>
          </p:cNvSpPr>
          <p:nvPr>
            <p:ph type="body" idx="1"/>
          </p:nvPr>
        </p:nvSpPr>
        <p:spPr>
          <a:xfrm>
            <a:off x="1981200" y="1600201"/>
            <a:ext cx="8686800" cy="4525963"/>
          </a:xfrm>
        </p:spPr>
        <p:txBody>
          <a:bodyPr/>
          <a:lstStyle/>
          <a:p>
            <a:pPr>
              <a:lnSpc>
                <a:spcPct val="90000"/>
              </a:lnSpc>
            </a:pPr>
            <a:r>
              <a:rPr lang="en-US" altLang="en-US" dirty="0">
                <a:solidFill>
                  <a:schemeClr val="bg1"/>
                </a:solidFill>
              </a:rPr>
              <a:t>Phase 1: Salt-retaining, high-renin, high-angiotensin and high aldosterone state</a:t>
            </a:r>
          </a:p>
          <a:p>
            <a:pPr lvl="1">
              <a:lnSpc>
                <a:spcPct val="90000"/>
              </a:lnSpc>
            </a:pPr>
            <a:r>
              <a:rPr lang="en-US" altLang="en-US" dirty="0">
                <a:solidFill>
                  <a:schemeClr val="bg1"/>
                </a:solidFill>
              </a:rPr>
              <a:t>Extracellular volume will continuously expand</a:t>
            </a:r>
          </a:p>
          <a:p>
            <a:pPr lvl="1">
              <a:lnSpc>
                <a:spcPct val="90000"/>
              </a:lnSpc>
            </a:pPr>
            <a:endParaRPr lang="en-US" altLang="en-US" dirty="0">
              <a:solidFill>
                <a:schemeClr val="bg1"/>
              </a:solidFill>
            </a:endParaRPr>
          </a:p>
          <a:p>
            <a:pPr>
              <a:lnSpc>
                <a:spcPct val="90000"/>
              </a:lnSpc>
            </a:pPr>
            <a:r>
              <a:rPr lang="en-US" altLang="en-US" dirty="0">
                <a:solidFill>
                  <a:schemeClr val="bg1"/>
                </a:solidFill>
              </a:rPr>
              <a:t>Phase 2: Normal renin-angiotensin-aldosterone axis</a:t>
            </a:r>
          </a:p>
          <a:p>
            <a:pPr lvl="1">
              <a:lnSpc>
                <a:spcPct val="90000"/>
              </a:lnSpc>
            </a:pPr>
            <a:r>
              <a:rPr lang="en-US" altLang="en-US" dirty="0">
                <a:solidFill>
                  <a:schemeClr val="bg1"/>
                </a:solidFill>
              </a:rPr>
              <a:t> higher than normal extracellular volume</a:t>
            </a:r>
          </a:p>
          <a:p>
            <a:pPr lvl="1">
              <a:lnSpc>
                <a:spcPct val="90000"/>
              </a:lnSpc>
            </a:pPr>
            <a:r>
              <a:rPr lang="en-US" altLang="en-US" dirty="0">
                <a:solidFill>
                  <a:schemeClr val="bg1"/>
                </a:solidFill>
              </a:rPr>
              <a:t> external salt balance (low salt diet + diuretics)</a:t>
            </a:r>
          </a:p>
          <a:p>
            <a:pPr>
              <a:lnSpc>
                <a:spcPct val="90000"/>
              </a:lnSpc>
            </a:pPr>
            <a:endParaRPr lang="en-US" altLang="en-US" dirty="0">
              <a:solidFill>
                <a:schemeClr val="bg1"/>
              </a:solidFill>
            </a:endParaRPr>
          </a:p>
          <a:p>
            <a:pPr>
              <a:lnSpc>
                <a:spcPct val="90000"/>
              </a:lnSpc>
            </a:pPr>
            <a:r>
              <a:rPr lang="en-US" altLang="en-US" dirty="0">
                <a:solidFill>
                  <a:schemeClr val="bg1"/>
                </a:solidFill>
              </a:rPr>
              <a:t>Severe heart failure patients will remain in phase 1</a:t>
            </a:r>
          </a:p>
        </p:txBody>
      </p:sp>
    </p:spTree>
    <p:extLst>
      <p:ext uri="{BB962C8B-B14F-4D97-AF65-F5344CB8AC3E}">
        <p14:creationId xmlns:p14="http://schemas.microsoft.com/office/powerpoint/2010/main" val="1074294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a:r>
              <a:rPr lang="en-US" altLang="en-US" dirty="0">
                <a:solidFill>
                  <a:srgbClr val="FFFF00"/>
                </a:solidFill>
              </a:rPr>
              <a:t>Cirrhosis</a:t>
            </a:r>
          </a:p>
        </p:txBody>
      </p:sp>
      <p:sp>
        <p:nvSpPr>
          <p:cNvPr id="48131" name="Rectangle 3"/>
          <p:cNvSpPr>
            <a:spLocks noGrp="1" noChangeArrowheads="1"/>
          </p:cNvSpPr>
          <p:nvPr>
            <p:ph type="body" idx="1"/>
          </p:nvPr>
        </p:nvSpPr>
        <p:spPr/>
        <p:txBody>
          <a:bodyPr/>
          <a:lstStyle/>
          <a:p>
            <a:pPr>
              <a:lnSpc>
                <a:spcPct val="80000"/>
              </a:lnSpc>
            </a:pPr>
            <a:r>
              <a:rPr lang="en-US" altLang="en-US" sz="2400" dirty="0">
                <a:solidFill>
                  <a:schemeClr val="bg1"/>
                </a:solidFill>
              </a:rPr>
              <a:t>Disruption in the architecture of the liver</a:t>
            </a:r>
          </a:p>
          <a:p>
            <a:pPr>
              <a:lnSpc>
                <a:spcPct val="80000"/>
              </a:lnSpc>
            </a:pPr>
            <a:r>
              <a:rPr lang="en-US" altLang="en-US" sz="2400" dirty="0">
                <a:solidFill>
                  <a:schemeClr val="bg1"/>
                </a:solidFill>
              </a:rPr>
              <a:t>Portal blood flow obstruction </a:t>
            </a:r>
            <a:r>
              <a:rPr lang="en-US" altLang="en-US" sz="2400" dirty="0">
                <a:solidFill>
                  <a:schemeClr val="bg1"/>
                </a:solidFill>
                <a:cs typeface="Arial" panose="020B0604020202020204" pitchFamily="34" charset="0"/>
              </a:rPr>
              <a:t>→ portal hypertension</a:t>
            </a:r>
          </a:p>
          <a:p>
            <a:pPr lvl="1">
              <a:lnSpc>
                <a:spcPct val="80000"/>
              </a:lnSpc>
            </a:pPr>
            <a:r>
              <a:rPr lang="en-US" altLang="en-US" sz="2000" dirty="0">
                <a:solidFill>
                  <a:schemeClr val="bg1"/>
                </a:solidFill>
                <a:cs typeface="Arial" panose="020B0604020202020204" pitchFamily="34" charset="0"/>
              </a:rPr>
              <a:t>Hepatic sinusoidal pressure → “signals” kidney to retain salt and water</a:t>
            </a:r>
          </a:p>
          <a:p>
            <a:pPr>
              <a:lnSpc>
                <a:spcPct val="80000"/>
              </a:lnSpc>
            </a:pPr>
            <a:r>
              <a:rPr lang="en-US" altLang="en-US" sz="2400" dirty="0">
                <a:solidFill>
                  <a:schemeClr val="bg1"/>
                </a:solidFill>
                <a:cs typeface="Arial" panose="020B0604020202020204" pitchFamily="34" charset="0"/>
              </a:rPr>
              <a:t>Portal HTN → transudation of fluid into peritoneum (ascites)</a:t>
            </a:r>
          </a:p>
          <a:p>
            <a:pPr>
              <a:lnSpc>
                <a:spcPct val="80000"/>
              </a:lnSpc>
            </a:pPr>
            <a:r>
              <a:rPr lang="en-US" altLang="en-US" sz="2400" dirty="0">
                <a:solidFill>
                  <a:schemeClr val="bg1"/>
                </a:solidFill>
                <a:cs typeface="Arial" panose="020B0604020202020204" pitchFamily="34" charset="0"/>
              </a:rPr>
              <a:t>Splanchnic vascular bed is vasodilated</a:t>
            </a:r>
          </a:p>
          <a:p>
            <a:pPr lvl="1">
              <a:lnSpc>
                <a:spcPct val="80000"/>
              </a:lnSpc>
            </a:pPr>
            <a:r>
              <a:rPr lang="en-US" altLang="en-US" sz="2000" dirty="0" err="1">
                <a:solidFill>
                  <a:schemeClr val="bg1"/>
                </a:solidFill>
                <a:cs typeface="Arial" panose="020B0604020202020204" pitchFamily="34" charset="0"/>
              </a:rPr>
              <a:t>Extrasplanchnic</a:t>
            </a:r>
            <a:r>
              <a:rPr lang="en-US" altLang="en-US" sz="2000" dirty="0">
                <a:solidFill>
                  <a:schemeClr val="bg1"/>
                </a:solidFill>
                <a:cs typeface="Arial" panose="020B0604020202020204" pitchFamily="34" charset="0"/>
              </a:rPr>
              <a:t> plasma volume is effectively depleted</a:t>
            </a:r>
          </a:p>
          <a:p>
            <a:pPr>
              <a:lnSpc>
                <a:spcPct val="80000"/>
              </a:lnSpc>
            </a:pPr>
            <a:r>
              <a:rPr lang="en-US" altLang="en-US" sz="2400" dirty="0">
                <a:solidFill>
                  <a:schemeClr val="bg1"/>
                </a:solidFill>
                <a:cs typeface="Arial" panose="020B0604020202020204" pitchFamily="34" charset="0"/>
              </a:rPr>
              <a:t>Low oncotic pressure → transudation of fluid into </a:t>
            </a:r>
            <a:r>
              <a:rPr lang="en-US" altLang="en-US" sz="2400" dirty="0" err="1">
                <a:solidFill>
                  <a:schemeClr val="bg1"/>
                </a:solidFill>
                <a:cs typeface="Arial" panose="020B0604020202020204" pitchFamily="34" charset="0"/>
              </a:rPr>
              <a:t>interstitium</a:t>
            </a:r>
            <a:endParaRPr lang="en-US" altLang="en-US" sz="2400" dirty="0">
              <a:solidFill>
                <a:schemeClr val="bg1"/>
              </a:solidFill>
              <a:cs typeface="Arial" panose="020B0604020202020204" pitchFamily="34" charset="0"/>
            </a:endParaRPr>
          </a:p>
          <a:p>
            <a:pPr>
              <a:lnSpc>
                <a:spcPct val="80000"/>
              </a:lnSpc>
            </a:pPr>
            <a:r>
              <a:rPr lang="en-US" altLang="en-US" sz="2400" dirty="0">
                <a:solidFill>
                  <a:schemeClr val="bg1"/>
                </a:solidFill>
                <a:cs typeface="Arial" panose="020B0604020202020204" pitchFamily="34" charset="0"/>
              </a:rPr>
              <a:t>All of these factors lead to RAS activation and proximal reabsorption and stimulate aldosterone leading to collecting duct reabsorption.</a:t>
            </a:r>
          </a:p>
        </p:txBody>
      </p:sp>
    </p:spTree>
    <p:extLst>
      <p:ext uri="{BB962C8B-B14F-4D97-AF65-F5344CB8AC3E}">
        <p14:creationId xmlns:p14="http://schemas.microsoft.com/office/powerpoint/2010/main" val="5009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Learning Objectives</a:t>
            </a:r>
          </a:p>
        </p:txBody>
      </p:sp>
      <p:sp>
        <p:nvSpPr>
          <p:cNvPr id="3" name="Content Placeholder 2"/>
          <p:cNvSpPr>
            <a:spLocks noGrp="1"/>
          </p:cNvSpPr>
          <p:nvPr>
            <p:ph idx="1"/>
          </p:nvPr>
        </p:nvSpPr>
        <p:spPr>
          <a:xfrm>
            <a:off x="838200" y="1434905"/>
            <a:ext cx="10515600" cy="5219113"/>
          </a:xfrm>
        </p:spPr>
        <p:txBody>
          <a:bodyPr>
            <a:normAutofit/>
          </a:bodyPr>
          <a:lstStyle/>
          <a:p>
            <a:pPr algn="l" rtl="0" fontAlgn="base">
              <a:buFont typeface="+mj-lt"/>
              <a:buAutoNum type="arabicPeriod"/>
            </a:pPr>
            <a:r>
              <a:rPr lang="en-US" b="0" i="0" dirty="0">
                <a:solidFill>
                  <a:schemeClr val="bg1"/>
                </a:solidFill>
                <a:effectLst/>
                <a:latin typeface="Aptos" panose="020B0004020202020204" pitchFamily="34" charset="0"/>
              </a:rPr>
              <a:t>Describe the mechanism of each of the following classes of diuretics and know where they work in the nephron: carbonic anhydrase inhibitors, loop, thiazide, </a:t>
            </a:r>
            <a:r>
              <a:rPr lang="en-US" b="0" i="0" dirty="0" err="1">
                <a:solidFill>
                  <a:schemeClr val="bg1"/>
                </a:solidFill>
                <a:effectLst/>
                <a:latin typeface="Aptos" panose="020B0004020202020204" pitchFamily="34" charset="0"/>
              </a:rPr>
              <a:t>ENac</a:t>
            </a:r>
            <a:r>
              <a:rPr lang="en-US" b="0" i="0" dirty="0">
                <a:solidFill>
                  <a:schemeClr val="bg1"/>
                </a:solidFill>
                <a:effectLst/>
                <a:latin typeface="Aptos" panose="020B0004020202020204" pitchFamily="34" charset="0"/>
              </a:rPr>
              <a:t> blockers, mineralocorticoid receptor blockers, and SGLT-2 inhibitors. </a:t>
            </a:r>
          </a:p>
          <a:p>
            <a:pPr algn="l" rtl="0" fontAlgn="base">
              <a:buFont typeface="+mj-lt"/>
              <a:buAutoNum type="arabicPeriod"/>
            </a:pPr>
            <a:r>
              <a:rPr lang="en-US" b="0" i="0" dirty="0">
                <a:solidFill>
                  <a:schemeClr val="bg1"/>
                </a:solidFill>
                <a:effectLst/>
                <a:latin typeface="Aptos" panose="020B0004020202020204" pitchFamily="34" charset="0"/>
              </a:rPr>
              <a:t>Strategize ways to overcome challenges with diuresis such as electrolyte abnormalities, metabolic alkalosis and diuretic resistance </a:t>
            </a:r>
          </a:p>
          <a:p>
            <a:pPr algn="l" rtl="0" fontAlgn="base">
              <a:buFont typeface="+mj-lt"/>
              <a:buAutoNum type="arabicPeriod"/>
            </a:pPr>
            <a:r>
              <a:rPr lang="en-US" b="0" i="0" dirty="0">
                <a:solidFill>
                  <a:schemeClr val="bg1"/>
                </a:solidFill>
                <a:effectLst/>
                <a:latin typeface="Aptos" panose="020B0004020202020204" pitchFamily="34" charset="0"/>
              </a:rPr>
              <a:t>Understand the underlying mechanisms for development of edema </a:t>
            </a:r>
          </a:p>
          <a:p>
            <a:pPr lvl="1"/>
            <a:endParaRPr lang="en-US" dirty="0"/>
          </a:p>
        </p:txBody>
      </p:sp>
    </p:spTree>
    <p:extLst>
      <p:ext uri="{BB962C8B-B14F-4D97-AF65-F5344CB8AC3E}">
        <p14:creationId xmlns:p14="http://schemas.microsoft.com/office/powerpoint/2010/main" val="3289489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a:r>
              <a:rPr lang="en-US" altLang="en-US" dirty="0" err="1">
                <a:solidFill>
                  <a:srgbClr val="FFFF00"/>
                </a:solidFill>
              </a:rPr>
              <a:t>Nephrotic</a:t>
            </a:r>
            <a:r>
              <a:rPr lang="en-US" altLang="en-US" dirty="0">
                <a:solidFill>
                  <a:srgbClr val="FFFF00"/>
                </a:solidFill>
              </a:rPr>
              <a:t> Syndrome</a:t>
            </a:r>
          </a:p>
        </p:txBody>
      </p:sp>
      <p:sp>
        <p:nvSpPr>
          <p:cNvPr id="49155" name="Rectangle 3"/>
          <p:cNvSpPr>
            <a:spLocks noGrp="1" noChangeArrowheads="1"/>
          </p:cNvSpPr>
          <p:nvPr>
            <p:ph type="body" idx="1"/>
          </p:nvPr>
        </p:nvSpPr>
        <p:spPr>
          <a:xfrm>
            <a:off x="1981200" y="1600200"/>
            <a:ext cx="8229600" cy="4876800"/>
          </a:xfrm>
        </p:spPr>
        <p:txBody>
          <a:bodyPr>
            <a:normAutofit/>
          </a:bodyPr>
          <a:lstStyle/>
          <a:p>
            <a:pPr>
              <a:lnSpc>
                <a:spcPct val="80000"/>
              </a:lnSpc>
            </a:pPr>
            <a:r>
              <a:rPr lang="en-US" altLang="en-US" sz="2400" dirty="0">
                <a:solidFill>
                  <a:schemeClr val="bg1"/>
                </a:solidFill>
                <a:cs typeface="Arial" panose="020B0604020202020204" pitchFamily="34" charset="0"/>
              </a:rPr>
              <a:t>Immunologic injury to the glomerulus leads to </a:t>
            </a:r>
            <a:r>
              <a:rPr lang="en-US" altLang="en-US" sz="2400" dirty="0" err="1">
                <a:solidFill>
                  <a:schemeClr val="bg1"/>
                </a:solidFill>
                <a:cs typeface="Arial" panose="020B0604020202020204" pitchFamily="34" charset="0"/>
              </a:rPr>
              <a:t>nephrotic</a:t>
            </a:r>
            <a:r>
              <a:rPr lang="en-US" altLang="en-US" sz="2400" dirty="0">
                <a:solidFill>
                  <a:schemeClr val="bg1"/>
                </a:solidFill>
                <a:cs typeface="Arial" panose="020B0604020202020204" pitchFamily="34" charset="0"/>
              </a:rPr>
              <a:t> syndrome</a:t>
            </a:r>
          </a:p>
          <a:p>
            <a:pPr lvl="1">
              <a:lnSpc>
                <a:spcPct val="80000"/>
              </a:lnSpc>
            </a:pPr>
            <a:r>
              <a:rPr lang="en-US" altLang="en-US" sz="2000" dirty="0">
                <a:solidFill>
                  <a:schemeClr val="bg1"/>
                </a:solidFill>
                <a:cs typeface="Arial" panose="020B0604020202020204" pitchFamily="34" charset="0"/>
              </a:rPr>
              <a:t>Heavy proteinuria &gt;3g/day</a:t>
            </a:r>
          </a:p>
          <a:p>
            <a:pPr lvl="1">
              <a:lnSpc>
                <a:spcPct val="80000"/>
              </a:lnSpc>
            </a:pPr>
            <a:r>
              <a:rPr lang="en-US" altLang="en-US" sz="2000" dirty="0" err="1">
                <a:solidFill>
                  <a:schemeClr val="bg1"/>
                </a:solidFill>
                <a:cs typeface="Arial" panose="020B0604020202020204" pitchFamily="34" charset="0"/>
              </a:rPr>
              <a:t>Hypoalbuminemia</a:t>
            </a:r>
            <a:endParaRPr lang="en-US" altLang="en-US" sz="2000" dirty="0">
              <a:solidFill>
                <a:schemeClr val="bg1"/>
              </a:solidFill>
              <a:cs typeface="Arial" panose="020B0604020202020204" pitchFamily="34" charset="0"/>
            </a:endParaRPr>
          </a:p>
          <a:p>
            <a:pPr lvl="1">
              <a:lnSpc>
                <a:spcPct val="80000"/>
              </a:lnSpc>
            </a:pPr>
            <a:r>
              <a:rPr lang="en-US" altLang="en-US" sz="2000" dirty="0">
                <a:solidFill>
                  <a:schemeClr val="bg1"/>
                </a:solidFill>
                <a:cs typeface="Arial" panose="020B0604020202020204" pitchFamily="34" charset="0"/>
              </a:rPr>
              <a:t>Edema</a:t>
            </a:r>
          </a:p>
          <a:p>
            <a:pPr lvl="1">
              <a:lnSpc>
                <a:spcPct val="80000"/>
              </a:lnSpc>
            </a:pPr>
            <a:r>
              <a:rPr lang="en-US" altLang="en-US" sz="2000" dirty="0">
                <a:solidFill>
                  <a:schemeClr val="bg1"/>
                </a:solidFill>
                <a:cs typeface="Arial" panose="020B0604020202020204" pitchFamily="34" charset="0"/>
              </a:rPr>
              <a:t>Hyperlipidemia</a:t>
            </a:r>
          </a:p>
          <a:p>
            <a:pPr>
              <a:lnSpc>
                <a:spcPct val="80000"/>
              </a:lnSpc>
            </a:pPr>
            <a:r>
              <a:rPr lang="en-US" altLang="en-US" sz="2400" dirty="0">
                <a:solidFill>
                  <a:schemeClr val="bg1"/>
                </a:solidFill>
                <a:cs typeface="Arial" panose="020B0604020202020204" pitchFamily="34" charset="0"/>
              </a:rPr>
              <a:t>Conversion of plasminogen to plasmin in the urine -&gt;plasmin removes the inhibitory domain on the ENaC causing </a:t>
            </a:r>
            <a:r>
              <a:rPr lang="en-US" altLang="en-US" sz="2400" dirty="0">
                <a:solidFill>
                  <a:srgbClr val="99FF33"/>
                </a:solidFill>
                <a:cs typeface="Arial" panose="020B0604020202020204" pitchFamily="34" charset="0"/>
              </a:rPr>
              <a:t>primary sodium retention</a:t>
            </a:r>
            <a:r>
              <a:rPr lang="en-US" altLang="en-US" sz="2400" dirty="0">
                <a:solidFill>
                  <a:schemeClr val="bg1"/>
                </a:solidFill>
                <a:cs typeface="Arial" panose="020B0604020202020204" pitchFamily="34" charset="0"/>
              </a:rPr>
              <a:t> in the collecting tubule</a:t>
            </a:r>
          </a:p>
          <a:p>
            <a:pPr>
              <a:lnSpc>
                <a:spcPct val="80000"/>
              </a:lnSpc>
            </a:pPr>
            <a:r>
              <a:rPr lang="en-US" altLang="en-US" sz="2400" dirty="0">
                <a:solidFill>
                  <a:schemeClr val="bg1"/>
                </a:solidFill>
              </a:rPr>
              <a:t>Low albumin alone is </a:t>
            </a:r>
            <a:r>
              <a:rPr lang="en-US" altLang="en-US" sz="2400" i="1" dirty="0">
                <a:solidFill>
                  <a:schemeClr val="bg1"/>
                </a:solidFill>
              </a:rPr>
              <a:t>not</a:t>
            </a:r>
            <a:r>
              <a:rPr lang="en-US" altLang="en-US" sz="2400" dirty="0">
                <a:solidFill>
                  <a:schemeClr val="bg1"/>
                </a:solidFill>
              </a:rPr>
              <a:t> responsible for edema</a:t>
            </a:r>
          </a:p>
          <a:p>
            <a:pPr lvl="1">
              <a:lnSpc>
                <a:spcPct val="80000"/>
              </a:lnSpc>
            </a:pPr>
            <a:r>
              <a:rPr lang="en-US" altLang="en-US" sz="2000" dirty="0">
                <a:solidFill>
                  <a:schemeClr val="bg1"/>
                </a:solidFill>
              </a:rPr>
              <a:t>reduction of proteinuria with steroids in minimal change disease leads to increased sodium excretion and resolution of edema while plasma albumin remains low.</a:t>
            </a:r>
          </a:p>
          <a:p>
            <a:pPr lvl="1">
              <a:lnSpc>
                <a:spcPct val="80000"/>
              </a:lnSpc>
            </a:pPr>
            <a:r>
              <a:rPr lang="en-US" altLang="en-US" sz="2000" dirty="0">
                <a:solidFill>
                  <a:schemeClr val="bg1"/>
                </a:solidFill>
              </a:rPr>
              <a:t>Likely this is due to repair of the endothelial </a:t>
            </a:r>
            <a:r>
              <a:rPr lang="en-US" altLang="en-US" sz="2000" dirty="0" err="1">
                <a:solidFill>
                  <a:schemeClr val="bg1"/>
                </a:solidFill>
              </a:rPr>
              <a:t>glycocalyx</a:t>
            </a:r>
            <a:r>
              <a:rPr lang="en-US" altLang="en-US" sz="2000" dirty="0">
                <a:solidFill>
                  <a:schemeClr val="bg1"/>
                </a:solidFill>
              </a:rPr>
              <a:t> layer everywhere</a:t>
            </a:r>
          </a:p>
          <a:p>
            <a:pPr>
              <a:lnSpc>
                <a:spcPct val="80000"/>
              </a:lnSpc>
            </a:pPr>
            <a:endParaRPr lang="en-US" altLang="en-US"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2081598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2C56-CC5D-9854-91EC-51F8D84C5053}"/>
              </a:ext>
            </a:extLst>
          </p:cNvPr>
          <p:cNvSpPr>
            <a:spLocks noGrp="1"/>
          </p:cNvSpPr>
          <p:nvPr>
            <p:ph type="title"/>
          </p:nvPr>
        </p:nvSpPr>
        <p:spPr>
          <a:xfrm>
            <a:off x="838200" y="365125"/>
            <a:ext cx="11004030" cy="1325563"/>
          </a:xfrm>
        </p:spPr>
        <p:txBody>
          <a:bodyPr/>
          <a:lstStyle/>
          <a:p>
            <a:pPr algn="ctr"/>
            <a:r>
              <a:rPr lang="en-US" altLang="en-US" sz="4400" dirty="0">
                <a:solidFill>
                  <a:srgbClr val="FFC000"/>
                </a:solidFill>
                <a:cs typeface="Arial" panose="020B0604020202020204" pitchFamily="34" charset="0"/>
              </a:rPr>
              <a:t>Conversion of plasminogen to plasmin in the urine stimulates the ENaC</a:t>
            </a:r>
            <a:endParaRPr lang="en-US" dirty="0">
              <a:solidFill>
                <a:srgbClr val="FFC000"/>
              </a:solidFill>
            </a:endParaRPr>
          </a:p>
        </p:txBody>
      </p:sp>
      <p:pic>
        <p:nvPicPr>
          <p:cNvPr id="5" name="Content Placeholder 4" descr="Diagram of a cell&#10;&#10;Description automatically generated">
            <a:extLst>
              <a:ext uri="{FF2B5EF4-FFF2-40B4-BE49-F238E27FC236}">
                <a16:creationId xmlns:a16="http://schemas.microsoft.com/office/drawing/2014/main" id="{E8B94F75-249E-C13C-9ACB-F176CC1F86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8643" y="1825625"/>
            <a:ext cx="6634713" cy="4351338"/>
          </a:xfrm>
        </p:spPr>
      </p:pic>
      <p:sp>
        <p:nvSpPr>
          <p:cNvPr id="6" name="TextBox 5">
            <a:extLst>
              <a:ext uri="{FF2B5EF4-FFF2-40B4-BE49-F238E27FC236}">
                <a16:creationId xmlns:a16="http://schemas.microsoft.com/office/drawing/2014/main" id="{FDB12977-D3C3-BEA6-CDC7-FCAA9FCF2CD6}"/>
              </a:ext>
            </a:extLst>
          </p:cNvPr>
          <p:cNvSpPr txBox="1"/>
          <p:nvPr/>
        </p:nvSpPr>
        <p:spPr>
          <a:xfrm>
            <a:off x="494676" y="6205928"/>
            <a:ext cx="10043410" cy="307777"/>
          </a:xfrm>
          <a:prstGeom prst="rect">
            <a:avLst/>
          </a:prstGeom>
          <a:noFill/>
        </p:spPr>
        <p:txBody>
          <a:bodyPr wrap="square" rtlCol="0">
            <a:spAutoFit/>
          </a:bodyPr>
          <a:lstStyle/>
          <a:p>
            <a:r>
              <a:rPr lang="en-US" sz="1400" b="0" i="0" strike="noStrike" dirty="0">
                <a:solidFill>
                  <a:schemeClr val="bg1"/>
                </a:solidFill>
                <a:effectLst/>
                <a:latin typeface="ElsevierSans"/>
                <a:hlinkClick r:id="rId3" tooltip="Go to table of contents for this volume/issue">
                  <a:extLst>
                    <a:ext uri="{A12FA001-AC4F-418D-AE19-62706E023703}">
                      <ahyp:hlinkClr xmlns:ahyp="http://schemas.microsoft.com/office/drawing/2018/hyperlinkcolor" val="tx"/>
                    </a:ext>
                  </a:extLst>
                </a:hlinkClick>
              </a:rPr>
              <a:t>Siddal EC, Radhakrishnan J. Kidney International. Volume 82, Issue 6</a:t>
            </a:r>
            <a:r>
              <a:rPr lang="en-US" sz="1400" b="0" i="0" dirty="0">
                <a:solidFill>
                  <a:schemeClr val="bg1"/>
                </a:solidFill>
                <a:effectLst/>
                <a:latin typeface="ElsevierSans"/>
              </a:rPr>
              <a:t>, 2 September 2012, Pages 635-642</a:t>
            </a:r>
            <a:endParaRPr lang="en-US" sz="1400" dirty="0">
              <a:solidFill>
                <a:schemeClr val="bg1"/>
              </a:solidFill>
            </a:endParaRPr>
          </a:p>
        </p:txBody>
      </p:sp>
    </p:spTree>
    <p:extLst>
      <p:ext uri="{BB962C8B-B14F-4D97-AF65-F5344CB8AC3E}">
        <p14:creationId xmlns:p14="http://schemas.microsoft.com/office/powerpoint/2010/main" val="4233510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679575"/>
            <a:ext cx="10515600" cy="1325563"/>
          </a:xfrm>
        </p:spPr>
        <p:txBody>
          <a:bodyPr/>
          <a:lstStyle/>
          <a:p>
            <a:pPr algn="ctr"/>
            <a:r>
              <a:rPr lang="en-US" dirty="0">
                <a:solidFill>
                  <a:srgbClr val="FFC000"/>
                </a:solidFill>
              </a:rPr>
              <a:t>TREATMENT OF EDEMATOUS STATES</a:t>
            </a:r>
            <a:br>
              <a:rPr lang="en-US" dirty="0">
                <a:solidFill>
                  <a:srgbClr val="FFC000"/>
                </a:solidFill>
              </a:rPr>
            </a:br>
            <a:r>
              <a:rPr lang="en-US" dirty="0">
                <a:solidFill>
                  <a:srgbClr val="FFC000"/>
                </a:solidFill>
              </a:rPr>
              <a:t>Diuretics</a:t>
            </a:r>
          </a:p>
        </p:txBody>
      </p:sp>
    </p:spTree>
    <p:extLst>
      <p:ext uri="{BB962C8B-B14F-4D97-AF65-F5344CB8AC3E}">
        <p14:creationId xmlns:p14="http://schemas.microsoft.com/office/powerpoint/2010/main" val="2369525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Physiologic characteristics of diuretics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3448874"/>
              </p:ext>
            </p:extLst>
          </p:nvPr>
        </p:nvGraphicFramePr>
        <p:xfrm>
          <a:off x="838200" y="1352594"/>
          <a:ext cx="10515600" cy="51206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567318">
                <a:tc>
                  <a:txBody>
                    <a:bodyPr/>
                    <a:lstStyle/>
                    <a:p>
                      <a:r>
                        <a:rPr lang="en-US" dirty="0"/>
                        <a:t>Site of action</a:t>
                      </a:r>
                    </a:p>
                  </a:txBody>
                  <a:tcPr/>
                </a:tc>
                <a:tc>
                  <a:txBody>
                    <a:bodyPr/>
                    <a:lstStyle/>
                    <a:p>
                      <a:r>
                        <a:rPr lang="en-US" dirty="0"/>
                        <a:t>Examples</a:t>
                      </a:r>
                    </a:p>
                  </a:txBody>
                  <a:tcPr/>
                </a:tc>
                <a:tc>
                  <a:txBody>
                    <a:bodyPr/>
                    <a:lstStyle/>
                    <a:p>
                      <a:r>
                        <a:rPr lang="en-US" dirty="0"/>
                        <a:t>Carrier, molecule or channel inhibited</a:t>
                      </a:r>
                    </a:p>
                  </a:txBody>
                  <a:tcPr/>
                </a:tc>
                <a:tc>
                  <a:txBody>
                    <a:bodyPr/>
                    <a:lstStyle/>
                    <a:p>
                      <a:r>
                        <a:rPr lang="en-US" dirty="0"/>
                        <a:t>Percent of</a:t>
                      </a:r>
                      <a:r>
                        <a:rPr lang="en-US" baseline="0" dirty="0"/>
                        <a:t> filtered sodium excreted</a:t>
                      </a:r>
                      <a:endParaRPr lang="en-US" dirty="0"/>
                    </a:p>
                  </a:txBody>
                  <a:tcPr/>
                </a:tc>
                <a:extLst>
                  <a:ext uri="{0D108BD9-81ED-4DB2-BD59-A6C34878D82A}">
                    <a16:rowId xmlns:a16="http://schemas.microsoft.com/office/drawing/2014/main" val="10000"/>
                  </a:ext>
                </a:extLst>
              </a:tr>
              <a:tr h="810454">
                <a:tc>
                  <a:txBody>
                    <a:bodyPr/>
                    <a:lstStyle/>
                    <a:p>
                      <a:r>
                        <a:rPr lang="en-US" dirty="0"/>
                        <a:t>Proximal Tubule</a:t>
                      </a:r>
                    </a:p>
                  </a:txBody>
                  <a:tcPr/>
                </a:tc>
                <a:tc>
                  <a:txBody>
                    <a:bodyPr/>
                    <a:lstStyle/>
                    <a:p>
                      <a:r>
                        <a:rPr lang="en-US" dirty="0"/>
                        <a:t>Carbonic Anhydrase Inhibitors</a:t>
                      </a:r>
                    </a:p>
                    <a:p>
                      <a:r>
                        <a:rPr lang="en-US" dirty="0"/>
                        <a:t>SGLT-2 Inhibitors</a:t>
                      </a:r>
                    </a:p>
                  </a:txBody>
                  <a:tcPr/>
                </a:tc>
                <a:tc>
                  <a:txBody>
                    <a:bodyPr/>
                    <a:lstStyle/>
                    <a:p>
                      <a:r>
                        <a:rPr lang="en-US" dirty="0"/>
                        <a:t>Carbonic Anhydrase</a:t>
                      </a:r>
                    </a:p>
                    <a:p>
                      <a:r>
                        <a:rPr lang="en-US" dirty="0"/>
                        <a:t>SGLT-2</a:t>
                      </a:r>
                    </a:p>
                  </a:txBody>
                  <a:tcPr/>
                </a:tc>
                <a:tc>
                  <a:txBody>
                    <a:bodyPr/>
                    <a:lstStyle/>
                    <a:p>
                      <a:r>
                        <a:rPr lang="en-US" dirty="0"/>
                        <a:t>Unclear</a:t>
                      </a:r>
                    </a:p>
                  </a:txBody>
                  <a:tcPr/>
                </a:tc>
                <a:extLst>
                  <a:ext uri="{0D108BD9-81ED-4DB2-BD59-A6C34878D82A}">
                    <a16:rowId xmlns:a16="http://schemas.microsoft.com/office/drawing/2014/main" val="1836737336"/>
                  </a:ext>
                </a:extLst>
              </a:tr>
              <a:tr h="1053590">
                <a:tc>
                  <a:txBody>
                    <a:bodyPr/>
                    <a:lstStyle/>
                    <a:p>
                      <a:r>
                        <a:rPr lang="en-US" dirty="0"/>
                        <a:t>Loop of Henle</a:t>
                      </a:r>
                    </a:p>
                  </a:txBody>
                  <a:tcPr/>
                </a:tc>
                <a:tc>
                  <a:txBody>
                    <a:bodyPr/>
                    <a:lstStyle/>
                    <a:p>
                      <a:r>
                        <a:rPr lang="en-US" dirty="0"/>
                        <a:t>Furosemide</a:t>
                      </a:r>
                    </a:p>
                    <a:p>
                      <a:r>
                        <a:rPr lang="en-US" dirty="0"/>
                        <a:t>Bumetanide</a:t>
                      </a:r>
                    </a:p>
                    <a:p>
                      <a:r>
                        <a:rPr lang="en-US" dirty="0" err="1"/>
                        <a:t>Torsemide</a:t>
                      </a:r>
                      <a:endParaRPr lang="en-US" dirty="0"/>
                    </a:p>
                    <a:p>
                      <a:r>
                        <a:rPr lang="en-US" dirty="0"/>
                        <a:t>Ethacrynic</a:t>
                      </a:r>
                      <a:r>
                        <a:rPr lang="en-US" baseline="0" dirty="0"/>
                        <a:t> acid</a:t>
                      </a:r>
                      <a:endParaRPr lang="en-US" dirty="0"/>
                    </a:p>
                  </a:txBody>
                  <a:tcPr/>
                </a:tc>
                <a:tc>
                  <a:txBody>
                    <a:bodyPr/>
                    <a:lstStyle/>
                    <a:p>
                      <a:r>
                        <a:rPr lang="en-US" dirty="0"/>
                        <a:t>Na</a:t>
                      </a:r>
                      <a:r>
                        <a:rPr lang="en-US" baseline="30000" dirty="0"/>
                        <a:t>+</a:t>
                      </a:r>
                      <a:r>
                        <a:rPr lang="en-US" dirty="0"/>
                        <a:t>-K</a:t>
                      </a:r>
                      <a:r>
                        <a:rPr lang="en-US" baseline="30000" dirty="0"/>
                        <a:t>+</a:t>
                      </a:r>
                      <a:r>
                        <a:rPr lang="en-US" dirty="0"/>
                        <a:t>-2Cl</a:t>
                      </a:r>
                      <a:r>
                        <a:rPr lang="en-US" baseline="30000" dirty="0"/>
                        <a:t>-</a:t>
                      </a:r>
                      <a:r>
                        <a:rPr lang="en-US" dirty="0"/>
                        <a:t> carrier</a:t>
                      </a:r>
                    </a:p>
                  </a:txBody>
                  <a:tcPr/>
                </a:tc>
                <a:tc>
                  <a:txBody>
                    <a:bodyPr/>
                    <a:lstStyle/>
                    <a:p>
                      <a:r>
                        <a:rPr lang="en-US" dirty="0"/>
                        <a:t>Up to 25%</a:t>
                      </a:r>
                    </a:p>
                  </a:txBody>
                  <a:tcPr/>
                </a:tc>
                <a:extLst>
                  <a:ext uri="{0D108BD9-81ED-4DB2-BD59-A6C34878D82A}">
                    <a16:rowId xmlns:a16="http://schemas.microsoft.com/office/drawing/2014/main" val="10001"/>
                  </a:ext>
                </a:extLst>
              </a:tr>
              <a:tr h="1053590">
                <a:tc>
                  <a:txBody>
                    <a:bodyPr/>
                    <a:lstStyle/>
                    <a:p>
                      <a:r>
                        <a:rPr lang="en-US" dirty="0"/>
                        <a:t>Distal Tubule</a:t>
                      </a:r>
                    </a:p>
                  </a:txBody>
                  <a:tcPr/>
                </a:tc>
                <a:tc>
                  <a:txBody>
                    <a:bodyPr/>
                    <a:lstStyle/>
                    <a:p>
                      <a:r>
                        <a:rPr lang="en-US" dirty="0"/>
                        <a:t>Hydrochlorothiazide</a:t>
                      </a:r>
                    </a:p>
                    <a:p>
                      <a:r>
                        <a:rPr lang="en-US" dirty="0" err="1"/>
                        <a:t>Chlorthalidone</a:t>
                      </a:r>
                      <a:endParaRPr lang="en-US" dirty="0"/>
                    </a:p>
                    <a:p>
                      <a:r>
                        <a:rPr lang="en-US" dirty="0" err="1"/>
                        <a:t>Metolazone</a:t>
                      </a:r>
                      <a:endParaRPr lang="en-US" dirty="0"/>
                    </a:p>
                    <a:p>
                      <a:endParaRPr lang="en-US" dirty="0"/>
                    </a:p>
                  </a:txBody>
                  <a:tcPr/>
                </a:tc>
                <a:tc>
                  <a:txBody>
                    <a:bodyPr/>
                    <a:lstStyle/>
                    <a:p>
                      <a:r>
                        <a:rPr lang="en-US" dirty="0"/>
                        <a:t>Na</a:t>
                      </a:r>
                      <a:r>
                        <a:rPr lang="en-US" baseline="30000" dirty="0"/>
                        <a:t>+</a:t>
                      </a:r>
                      <a:r>
                        <a:rPr lang="en-US" dirty="0"/>
                        <a:t>-Cl</a:t>
                      </a:r>
                      <a:r>
                        <a:rPr lang="en-US" baseline="30000" dirty="0"/>
                        <a:t>-</a:t>
                      </a:r>
                      <a:r>
                        <a:rPr lang="en-US" baseline="0" dirty="0"/>
                        <a:t> carrier</a:t>
                      </a:r>
                      <a:endParaRPr lang="en-US" dirty="0"/>
                    </a:p>
                  </a:txBody>
                  <a:tcPr/>
                </a:tc>
                <a:tc>
                  <a:txBody>
                    <a:bodyPr/>
                    <a:lstStyle/>
                    <a:p>
                      <a:r>
                        <a:rPr lang="en-US" dirty="0"/>
                        <a:t>Up to 3-5%</a:t>
                      </a:r>
                    </a:p>
                  </a:txBody>
                  <a:tcPr/>
                </a:tc>
                <a:extLst>
                  <a:ext uri="{0D108BD9-81ED-4DB2-BD59-A6C34878D82A}">
                    <a16:rowId xmlns:a16="http://schemas.microsoft.com/office/drawing/2014/main" val="10002"/>
                  </a:ext>
                </a:extLst>
              </a:tr>
              <a:tr h="1053590">
                <a:tc>
                  <a:txBody>
                    <a:bodyPr/>
                    <a:lstStyle/>
                    <a:p>
                      <a:r>
                        <a:rPr lang="en-US" dirty="0"/>
                        <a:t>Collecting Tubule</a:t>
                      </a:r>
                    </a:p>
                  </a:txBody>
                  <a:tcPr/>
                </a:tc>
                <a:tc>
                  <a:txBody>
                    <a:bodyPr/>
                    <a:lstStyle/>
                    <a:p>
                      <a:r>
                        <a:rPr lang="en-US" dirty="0" err="1"/>
                        <a:t>Amiloride</a:t>
                      </a:r>
                      <a:endParaRPr lang="en-US" dirty="0"/>
                    </a:p>
                    <a:p>
                      <a:r>
                        <a:rPr lang="en-US" dirty="0"/>
                        <a:t>Triamterene</a:t>
                      </a:r>
                    </a:p>
                    <a:p>
                      <a:r>
                        <a:rPr lang="en-US" dirty="0"/>
                        <a:t>Mineralocorticoid Receptor Blockers</a:t>
                      </a:r>
                    </a:p>
                  </a:txBody>
                  <a:tcPr/>
                </a:tc>
                <a:tc>
                  <a:txBody>
                    <a:bodyPr/>
                    <a:lstStyle/>
                    <a:p>
                      <a:r>
                        <a:rPr lang="en-US" dirty="0"/>
                        <a:t>Na</a:t>
                      </a:r>
                      <a:r>
                        <a:rPr lang="en-US" baseline="30000" dirty="0"/>
                        <a:t>+</a:t>
                      </a:r>
                      <a:r>
                        <a:rPr lang="en-US" baseline="0" dirty="0"/>
                        <a:t> channel</a:t>
                      </a:r>
                      <a:endParaRPr lang="en-US" dirty="0"/>
                    </a:p>
                  </a:txBody>
                  <a:tcPr/>
                </a:tc>
                <a:tc>
                  <a:txBody>
                    <a:bodyPr/>
                    <a:lstStyle/>
                    <a:p>
                      <a:r>
                        <a:rPr lang="en-US" dirty="0"/>
                        <a:t>Up to 1-2%</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32755" y="6492875"/>
            <a:ext cx="11549514" cy="369332"/>
          </a:xfrm>
          <a:prstGeom prst="rect">
            <a:avLst/>
          </a:prstGeom>
          <a:noFill/>
        </p:spPr>
        <p:txBody>
          <a:bodyPr wrap="square" rtlCol="0">
            <a:spAutoFit/>
          </a:bodyPr>
          <a:lstStyle/>
          <a:p>
            <a:r>
              <a:rPr lang="en-US" dirty="0" err="1"/>
              <a:t>Addapted</a:t>
            </a:r>
            <a:r>
              <a:rPr lang="en-US" dirty="0"/>
              <a:t> and updated from </a:t>
            </a:r>
            <a:r>
              <a:rPr lang="en-US" dirty="0" err="1"/>
              <a:t>Rose,DR</a:t>
            </a:r>
            <a:r>
              <a:rPr lang="en-US" dirty="0"/>
              <a:t> and Post TW.  </a:t>
            </a:r>
            <a:r>
              <a:rPr lang="en-US" i="1" dirty="0"/>
              <a:t>Clinical Physiology of Acid-Base and Electrolyte Disorders, </a:t>
            </a:r>
            <a:r>
              <a:rPr lang="en-US" dirty="0"/>
              <a:t>p.  448</a:t>
            </a:r>
          </a:p>
        </p:txBody>
      </p:sp>
    </p:spTree>
    <p:extLst>
      <p:ext uri="{BB962C8B-B14F-4D97-AF65-F5344CB8AC3E}">
        <p14:creationId xmlns:p14="http://schemas.microsoft.com/office/powerpoint/2010/main" val="4055044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BD325-1B30-1D3A-6A93-010032691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1F90E-AC04-BE52-2085-07F0648252AD}"/>
              </a:ext>
            </a:extLst>
          </p:cNvPr>
          <p:cNvSpPr>
            <a:spLocks noGrp="1"/>
          </p:cNvSpPr>
          <p:nvPr>
            <p:ph type="title"/>
          </p:nvPr>
        </p:nvSpPr>
        <p:spPr/>
        <p:txBody>
          <a:bodyPr/>
          <a:lstStyle/>
          <a:p>
            <a:pPr algn="ctr"/>
            <a:r>
              <a:rPr lang="en-US" dirty="0">
                <a:solidFill>
                  <a:srgbClr val="FFC000"/>
                </a:solidFill>
              </a:rPr>
              <a:t>General Principles</a:t>
            </a:r>
          </a:p>
        </p:txBody>
      </p:sp>
      <p:sp>
        <p:nvSpPr>
          <p:cNvPr id="3" name="Content Placeholder 2">
            <a:extLst>
              <a:ext uri="{FF2B5EF4-FFF2-40B4-BE49-F238E27FC236}">
                <a16:creationId xmlns:a16="http://schemas.microsoft.com/office/drawing/2014/main" id="{40EE8D08-79A2-F4A1-CD72-C7BDAB129800}"/>
              </a:ext>
            </a:extLst>
          </p:cNvPr>
          <p:cNvSpPr>
            <a:spLocks noGrp="1"/>
          </p:cNvSpPr>
          <p:nvPr>
            <p:ph idx="1"/>
          </p:nvPr>
        </p:nvSpPr>
        <p:spPr/>
        <p:txBody>
          <a:bodyPr>
            <a:normAutofit lnSpcReduction="10000"/>
          </a:bodyPr>
          <a:lstStyle/>
          <a:p>
            <a:r>
              <a:rPr lang="en-US" dirty="0">
                <a:solidFill>
                  <a:schemeClr val="bg1"/>
                </a:solidFill>
              </a:rPr>
              <a:t>All diuretics that work proximal to the ENaC cause hypokalemia</a:t>
            </a:r>
          </a:p>
          <a:p>
            <a:pPr lvl="1"/>
            <a:r>
              <a:rPr lang="en-US" dirty="0">
                <a:solidFill>
                  <a:schemeClr val="bg1"/>
                </a:solidFill>
              </a:rPr>
              <a:t>Increased sodium delivery to the distal nephron</a:t>
            </a:r>
          </a:p>
          <a:p>
            <a:pPr lvl="1"/>
            <a:endParaRPr lang="en-US" dirty="0">
              <a:solidFill>
                <a:schemeClr val="bg1"/>
              </a:solidFill>
            </a:endParaRPr>
          </a:p>
          <a:p>
            <a:r>
              <a:rPr lang="en-US" dirty="0">
                <a:solidFill>
                  <a:schemeClr val="bg1"/>
                </a:solidFill>
              </a:rPr>
              <a:t>All diuretics except mineralocorticoid receptor blockers and mannitol are secreted in the proximal tubule</a:t>
            </a:r>
          </a:p>
          <a:p>
            <a:endParaRPr lang="en-US" dirty="0">
              <a:solidFill>
                <a:schemeClr val="bg1"/>
              </a:solidFill>
            </a:endParaRPr>
          </a:p>
          <a:p>
            <a:r>
              <a:rPr lang="en-US" dirty="0">
                <a:solidFill>
                  <a:schemeClr val="bg1"/>
                </a:solidFill>
              </a:rPr>
              <a:t>Mannitol is filtered in the glomerulus</a:t>
            </a:r>
          </a:p>
          <a:p>
            <a:endParaRPr lang="en-US" dirty="0">
              <a:solidFill>
                <a:schemeClr val="bg1"/>
              </a:solidFill>
            </a:endParaRPr>
          </a:p>
          <a:p>
            <a:r>
              <a:rPr lang="en-US" dirty="0">
                <a:solidFill>
                  <a:schemeClr val="bg1"/>
                </a:solidFill>
              </a:rPr>
              <a:t>Mineralocorticoid Receptor blockers are the only diuretics that work on the basolateral side</a:t>
            </a:r>
          </a:p>
          <a:p>
            <a:endParaRPr lang="en-US" dirty="0"/>
          </a:p>
        </p:txBody>
      </p:sp>
    </p:spTree>
    <p:extLst>
      <p:ext uri="{BB962C8B-B14F-4D97-AF65-F5344CB8AC3E}">
        <p14:creationId xmlns:p14="http://schemas.microsoft.com/office/powerpoint/2010/main" val="87937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Acetazolamide</a:t>
            </a:r>
          </a:p>
        </p:txBody>
      </p:sp>
      <p:sp>
        <p:nvSpPr>
          <p:cNvPr id="3" name="Content Placeholder 2"/>
          <p:cNvSpPr>
            <a:spLocks noGrp="1"/>
          </p:cNvSpPr>
          <p:nvPr>
            <p:ph sz="half" idx="1"/>
          </p:nvPr>
        </p:nvSpPr>
        <p:spPr/>
        <p:txBody>
          <a:bodyPr>
            <a:normAutofit fontScale="85000" lnSpcReduction="20000"/>
          </a:bodyPr>
          <a:lstStyle/>
          <a:p>
            <a:r>
              <a:rPr lang="en-US" dirty="0" err="1">
                <a:solidFill>
                  <a:schemeClr val="bg1"/>
                </a:solidFill>
                <a:latin typeface="Helvetica Neue" panose="02000503000000020004" pitchFamily="2" charset="0"/>
              </a:rPr>
              <a:t>Sulphanilamide</a:t>
            </a:r>
            <a:r>
              <a:rPr lang="en-US" dirty="0">
                <a:solidFill>
                  <a:schemeClr val="bg1"/>
                </a:solidFill>
                <a:latin typeface="Helvetica Neue" panose="02000503000000020004" pitchFamily="2" charset="0"/>
              </a:rPr>
              <a:t> derivative developed in 1950s</a:t>
            </a:r>
          </a:p>
          <a:p>
            <a:r>
              <a:rPr lang="en-US" dirty="0">
                <a:solidFill>
                  <a:schemeClr val="bg1"/>
                </a:solidFill>
                <a:latin typeface="Helvetica Neue" panose="02000503000000020004" pitchFamily="2" charset="0"/>
              </a:rPr>
              <a:t>Traditionally used for glaucoma and prevention of altitude sickness</a:t>
            </a:r>
          </a:p>
          <a:p>
            <a:r>
              <a:rPr lang="en-US" b="0" i="0" dirty="0">
                <a:solidFill>
                  <a:schemeClr val="bg1"/>
                </a:solidFill>
                <a:effectLst/>
                <a:latin typeface="Helvetica Neue" panose="02000503000000020004" pitchFamily="2" charset="0"/>
              </a:rPr>
              <a:t>Short acting carbonic anhydrase inhibitor</a:t>
            </a:r>
          </a:p>
          <a:p>
            <a:r>
              <a:rPr lang="en-US" dirty="0">
                <a:solidFill>
                  <a:schemeClr val="bg1"/>
                </a:solidFill>
                <a:latin typeface="Helvetica Neue" panose="02000503000000020004" pitchFamily="2" charset="0"/>
              </a:rPr>
              <a:t>Inhibits proximal tubular reabsorption of bicarbonate, sodium and chloride</a:t>
            </a:r>
          </a:p>
          <a:p>
            <a:r>
              <a:rPr lang="en-US" b="0" i="0" dirty="0">
                <a:solidFill>
                  <a:schemeClr val="bg1"/>
                </a:solidFill>
                <a:effectLst/>
                <a:latin typeface="Helvetica Neue" panose="02000503000000020004" pitchFamily="2" charset="0"/>
              </a:rPr>
              <a:t>Efficacy limited by</a:t>
            </a:r>
          </a:p>
          <a:p>
            <a:pPr lvl="1"/>
            <a:r>
              <a:rPr lang="en-US" b="0" i="0" dirty="0">
                <a:solidFill>
                  <a:schemeClr val="bg1"/>
                </a:solidFill>
                <a:effectLst/>
                <a:latin typeface="Helvetica Neue" panose="02000503000000020004" pitchFamily="2" charset="0"/>
              </a:rPr>
              <a:t> distal nephron reupta</a:t>
            </a:r>
            <a:r>
              <a:rPr lang="en-US" dirty="0">
                <a:solidFill>
                  <a:schemeClr val="bg1"/>
                </a:solidFill>
                <a:latin typeface="Helvetica Neue" panose="02000503000000020004" pitchFamily="2" charset="0"/>
              </a:rPr>
              <a:t>ke of sodium</a:t>
            </a:r>
          </a:p>
          <a:p>
            <a:pPr lvl="1"/>
            <a:r>
              <a:rPr lang="en-US" dirty="0">
                <a:solidFill>
                  <a:schemeClr val="bg1"/>
                </a:solidFill>
              </a:rPr>
              <a:t>metabolic acidosis caused  by acetazolamide decreases the diuretic action</a:t>
            </a:r>
          </a:p>
          <a:p>
            <a:endParaRPr lang="en-US" b="0" i="0" dirty="0">
              <a:solidFill>
                <a:schemeClr val="bg1"/>
              </a:solidFill>
              <a:effectLst/>
              <a:latin typeface="Helvetica Neue" panose="02000503000000020004" pitchFamily="2" charset="0"/>
            </a:endParaRPr>
          </a:p>
        </p:txBody>
      </p:sp>
      <p:pic>
        <p:nvPicPr>
          <p:cNvPr id="6" name="Content Placeholder 5" descr="A diagram of a gas flow&#10;&#10;Description automatically generated with medium confidence">
            <a:extLst>
              <a:ext uri="{FF2B5EF4-FFF2-40B4-BE49-F238E27FC236}">
                <a16:creationId xmlns:a16="http://schemas.microsoft.com/office/drawing/2014/main" id="{A4EDE66A-9193-5491-DA44-ED091437312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9902" y="1690688"/>
            <a:ext cx="4223646" cy="4030490"/>
          </a:xfrm>
        </p:spPr>
      </p:pic>
    </p:spTree>
    <p:extLst>
      <p:ext uri="{BB962C8B-B14F-4D97-AF65-F5344CB8AC3E}">
        <p14:creationId xmlns:p14="http://schemas.microsoft.com/office/powerpoint/2010/main" val="2329952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3D3D-0B84-8468-367A-0E584A5CE367}"/>
              </a:ext>
            </a:extLst>
          </p:cNvPr>
          <p:cNvSpPr>
            <a:spLocks noGrp="1"/>
          </p:cNvSpPr>
          <p:nvPr>
            <p:ph type="title"/>
          </p:nvPr>
        </p:nvSpPr>
        <p:spPr>
          <a:xfrm>
            <a:off x="838199" y="18255"/>
            <a:ext cx="10515600" cy="1325563"/>
          </a:xfrm>
        </p:spPr>
        <p:txBody>
          <a:bodyPr/>
          <a:lstStyle/>
          <a:p>
            <a:pPr algn="ctr"/>
            <a:r>
              <a:rPr lang="en-US" dirty="0">
                <a:solidFill>
                  <a:srgbClr val="FFC000"/>
                </a:solidFill>
              </a:rPr>
              <a:t>Carbonic Anhydrase Inhibitors</a:t>
            </a:r>
          </a:p>
        </p:txBody>
      </p:sp>
      <p:pic>
        <p:nvPicPr>
          <p:cNvPr id="5" name="Content Placeholder 4" descr="A diagram of the body&#10;&#10;Description automatically generated">
            <a:extLst>
              <a:ext uri="{FF2B5EF4-FFF2-40B4-BE49-F238E27FC236}">
                <a16:creationId xmlns:a16="http://schemas.microsoft.com/office/drawing/2014/main" id="{D54DF466-A7FA-C914-E181-06DB71390F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4905" y="1253331"/>
            <a:ext cx="7666643" cy="4351338"/>
          </a:xfrm>
        </p:spPr>
      </p:pic>
    </p:spTree>
    <p:extLst>
      <p:ext uri="{BB962C8B-B14F-4D97-AF65-F5344CB8AC3E}">
        <p14:creationId xmlns:p14="http://schemas.microsoft.com/office/powerpoint/2010/main" val="1190375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63B6-CDFC-8FB0-D22D-DD0524B2A838}"/>
              </a:ext>
            </a:extLst>
          </p:cNvPr>
          <p:cNvSpPr>
            <a:spLocks noGrp="1"/>
          </p:cNvSpPr>
          <p:nvPr>
            <p:ph type="title"/>
          </p:nvPr>
        </p:nvSpPr>
        <p:spPr/>
        <p:txBody>
          <a:bodyPr/>
          <a:lstStyle/>
          <a:p>
            <a:pPr algn="ctr"/>
            <a:r>
              <a:rPr lang="en-US" dirty="0">
                <a:solidFill>
                  <a:srgbClr val="FFC000"/>
                </a:solidFill>
              </a:rPr>
              <a:t>Adding Acetazolamide to Loop</a:t>
            </a:r>
          </a:p>
        </p:txBody>
      </p:sp>
      <p:pic>
        <p:nvPicPr>
          <p:cNvPr id="5" name="Content Placeholder 4" descr="A comparison of different types of numbers&#10;&#10;Description automatically generated with medium confidence">
            <a:extLst>
              <a:ext uri="{FF2B5EF4-FFF2-40B4-BE49-F238E27FC236}">
                <a16:creationId xmlns:a16="http://schemas.microsoft.com/office/drawing/2014/main" id="{3005D0FC-AEF0-5062-994E-4BA0273DEF8F}"/>
              </a:ext>
            </a:extLst>
          </p:cNvPr>
          <p:cNvPicPr>
            <a:picLocks noGrp="1" noChangeAspect="1"/>
          </p:cNvPicPr>
          <p:nvPr>
            <p:ph idx="1"/>
          </p:nvPr>
        </p:nvPicPr>
        <p:blipFill>
          <a:blip r:embed="rId2"/>
          <a:stretch>
            <a:fillRect/>
          </a:stretch>
        </p:blipFill>
        <p:spPr>
          <a:xfrm>
            <a:off x="294878" y="1486235"/>
            <a:ext cx="10515600" cy="3885529"/>
          </a:xfrm>
        </p:spPr>
      </p:pic>
      <p:sp>
        <p:nvSpPr>
          <p:cNvPr id="6" name="TextBox 5">
            <a:extLst>
              <a:ext uri="{FF2B5EF4-FFF2-40B4-BE49-F238E27FC236}">
                <a16:creationId xmlns:a16="http://schemas.microsoft.com/office/drawing/2014/main" id="{30C9544D-9147-801C-6DBF-DD9D5C1BDE6E}"/>
              </a:ext>
            </a:extLst>
          </p:cNvPr>
          <p:cNvSpPr txBox="1"/>
          <p:nvPr/>
        </p:nvSpPr>
        <p:spPr>
          <a:xfrm>
            <a:off x="475013" y="6341423"/>
            <a:ext cx="5510151" cy="368135"/>
          </a:xfrm>
          <a:prstGeom prst="rect">
            <a:avLst/>
          </a:prstGeom>
          <a:noFill/>
        </p:spPr>
        <p:txBody>
          <a:bodyPr wrap="square" rtlCol="0">
            <a:spAutoFit/>
          </a:bodyPr>
          <a:lstStyle/>
          <a:p>
            <a:r>
              <a:rPr lang="en-US" b="1" i="0" dirty="0">
                <a:solidFill>
                  <a:schemeClr val="bg1"/>
                </a:solidFill>
                <a:effectLst/>
                <a:latin typeface="OTNEJMScalaSansLF"/>
              </a:rPr>
              <a:t>ADVOR Study Group. N Engl J Med 2022;387:1185-1195</a:t>
            </a:r>
            <a:endParaRPr lang="en-US" dirty="0">
              <a:solidFill>
                <a:schemeClr val="bg1"/>
              </a:solidFill>
            </a:endParaRPr>
          </a:p>
        </p:txBody>
      </p:sp>
    </p:spTree>
    <p:extLst>
      <p:ext uri="{BB962C8B-B14F-4D97-AF65-F5344CB8AC3E}">
        <p14:creationId xmlns:p14="http://schemas.microsoft.com/office/powerpoint/2010/main" val="2256788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17DF-F26B-5764-E147-9FC9351AF07E}"/>
              </a:ext>
            </a:extLst>
          </p:cNvPr>
          <p:cNvSpPr>
            <a:spLocks noGrp="1"/>
          </p:cNvSpPr>
          <p:nvPr>
            <p:ph type="title"/>
          </p:nvPr>
        </p:nvSpPr>
        <p:spPr/>
        <p:txBody>
          <a:bodyPr/>
          <a:lstStyle/>
          <a:p>
            <a:pPr algn="ctr"/>
            <a:r>
              <a:rPr lang="en-US" dirty="0">
                <a:solidFill>
                  <a:srgbClr val="FFC000"/>
                </a:solidFill>
              </a:rPr>
              <a:t>SGLT-2 Inhibitors</a:t>
            </a:r>
          </a:p>
        </p:txBody>
      </p:sp>
      <p:sp>
        <p:nvSpPr>
          <p:cNvPr id="3" name="Content Placeholder 2">
            <a:extLst>
              <a:ext uri="{FF2B5EF4-FFF2-40B4-BE49-F238E27FC236}">
                <a16:creationId xmlns:a16="http://schemas.microsoft.com/office/drawing/2014/main" id="{01A3720A-92FB-DB3A-C00F-8C0BCDCFEAD4}"/>
              </a:ext>
            </a:extLst>
          </p:cNvPr>
          <p:cNvSpPr>
            <a:spLocks noGrp="1"/>
          </p:cNvSpPr>
          <p:nvPr>
            <p:ph sz="half" idx="1"/>
          </p:nvPr>
        </p:nvSpPr>
        <p:spPr/>
        <p:txBody>
          <a:bodyPr>
            <a:normAutofit/>
          </a:bodyPr>
          <a:lstStyle/>
          <a:p>
            <a:r>
              <a:rPr lang="en-US" dirty="0">
                <a:solidFill>
                  <a:schemeClr val="bg1"/>
                </a:solidFill>
              </a:rPr>
              <a:t>Inhibits SGLT-2 Na/glucose cotransporter in the proximal tubule</a:t>
            </a:r>
          </a:p>
          <a:p>
            <a:r>
              <a:rPr lang="en-US" dirty="0">
                <a:solidFill>
                  <a:schemeClr val="bg1"/>
                </a:solidFill>
              </a:rPr>
              <a:t>Decreases reabsorption of glucose from 100% to about 30%</a:t>
            </a:r>
          </a:p>
          <a:p>
            <a:r>
              <a:rPr lang="en-US" dirty="0">
                <a:solidFill>
                  <a:schemeClr val="bg1"/>
                </a:solidFill>
              </a:rPr>
              <a:t>Also decreases proximal reabsorption of sodium</a:t>
            </a:r>
          </a:p>
          <a:p>
            <a:pPr marL="0" indent="0">
              <a:buNone/>
            </a:pPr>
            <a:endParaRPr lang="en-US" dirty="0"/>
          </a:p>
        </p:txBody>
      </p:sp>
      <p:pic>
        <p:nvPicPr>
          <p:cNvPr id="5" name="Google Shape;228;p39" descr="H:\tube1.wmf">
            <a:extLst>
              <a:ext uri="{FF2B5EF4-FFF2-40B4-BE49-F238E27FC236}">
                <a16:creationId xmlns:a16="http://schemas.microsoft.com/office/drawing/2014/main" id="{122B925F-4CF2-3548-D59B-F87434501C13}"/>
              </a:ext>
            </a:extLst>
          </p:cNvPr>
          <p:cNvPicPr preferRelativeResize="0">
            <a:picLocks noGrp="1"/>
          </p:cNvPicPr>
          <p:nvPr>
            <p:ph sz="half" idx="2"/>
          </p:nvPr>
        </p:nvPicPr>
        <p:blipFill>
          <a:blip r:embed="rId2">
            <a:alphaModFix/>
          </a:blip>
          <a:stretch>
            <a:fillRect/>
          </a:stretch>
        </p:blipFill>
        <p:spPr>
          <a:xfrm>
            <a:off x="6487297" y="1952367"/>
            <a:ext cx="4065373" cy="3818237"/>
          </a:xfrm>
          <a:prstGeom prst="rect">
            <a:avLst/>
          </a:prstGeom>
          <a:noFill/>
          <a:ln>
            <a:noFill/>
          </a:ln>
        </p:spPr>
      </p:pic>
    </p:spTree>
    <p:extLst>
      <p:ext uri="{BB962C8B-B14F-4D97-AF65-F5344CB8AC3E}">
        <p14:creationId xmlns:p14="http://schemas.microsoft.com/office/powerpoint/2010/main" val="1962105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sp>
        <p:nvSpPr>
          <p:cNvPr id="544" name="Google Shape;544;g22303716796_1_77"/>
          <p:cNvSpPr txBox="1">
            <a:spLocks noGrp="1"/>
          </p:cNvSpPr>
          <p:nvPr>
            <p:ph type="title"/>
          </p:nvPr>
        </p:nvSpPr>
        <p:spPr>
          <a:xfrm>
            <a:off x="415600" y="593367"/>
            <a:ext cx="32361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SGLT2 Inhibitors reduce progression of kidney disease</a:t>
            </a:r>
            <a:endParaRPr dirty="0"/>
          </a:p>
        </p:txBody>
      </p:sp>
      <p:sp>
        <p:nvSpPr>
          <p:cNvPr id="545" name="Google Shape;545;g22303716796_1_77"/>
          <p:cNvSpPr txBox="1"/>
          <p:nvPr/>
        </p:nvSpPr>
        <p:spPr>
          <a:xfrm>
            <a:off x="779333" y="6186600"/>
            <a:ext cx="10946400" cy="8220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Clr>
                <a:schemeClr val="dk1"/>
              </a:buClr>
              <a:buSzPts val="1500"/>
              <a:buFont typeface="Arial"/>
              <a:buNone/>
            </a:pPr>
            <a:r>
              <a:rPr lang="en-US" sz="1500">
                <a:solidFill>
                  <a:srgbClr val="3B3030"/>
                </a:solidFill>
                <a:highlight>
                  <a:srgbClr val="FFFFFF"/>
                </a:highlight>
              </a:rPr>
              <a:t>Wheeler DC, James J, et al. </a:t>
            </a:r>
            <a:r>
              <a:rPr lang="en-US" sz="1600" i="1">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Diabetes Ther.</a:t>
            </a:r>
            <a:r>
              <a:rPr lang="en-US" sz="1600" i="1">
                <a:solidFill>
                  <a:schemeClr val="dk1"/>
                </a:solidFill>
                <a:highlight>
                  <a:srgbClr val="FFFFFF"/>
                </a:highlight>
              </a:rPr>
              <a:t> </a:t>
            </a:r>
            <a:r>
              <a:rPr lang="en-US" sz="1600">
                <a:solidFill>
                  <a:schemeClr val="accent2"/>
                </a:solidFill>
                <a:highlight>
                  <a:srgbClr val="FFFFFF"/>
                </a:highlight>
              </a:rPr>
              <a:t>2020 Dec; 11(12): 2757–2774.</a:t>
            </a:r>
            <a:endParaRPr sz="1500">
              <a:solidFill>
                <a:srgbClr val="3B3030"/>
              </a:solidFill>
              <a:highlight>
                <a:srgbClr val="FFFFFF"/>
              </a:highlight>
            </a:endParaRPr>
          </a:p>
          <a:p>
            <a:pPr marL="0" lvl="0" indent="0" algn="l" rtl="0">
              <a:spcBef>
                <a:spcPts val="0"/>
              </a:spcBef>
              <a:spcAft>
                <a:spcPts val="0"/>
              </a:spcAft>
              <a:buNone/>
            </a:pPr>
            <a:endParaRPr sz="1900"/>
          </a:p>
        </p:txBody>
      </p:sp>
      <p:pic>
        <p:nvPicPr>
          <p:cNvPr id="546" name="Google Shape;546;g22303716796_1_77"/>
          <p:cNvPicPr preferRelativeResize="0"/>
          <p:nvPr/>
        </p:nvPicPr>
        <p:blipFill>
          <a:blip r:embed="rId4">
            <a:alphaModFix/>
          </a:blip>
          <a:stretch>
            <a:fillRect/>
          </a:stretch>
        </p:blipFill>
        <p:spPr>
          <a:xfrm>
            <a:off x="3802175" y="373575"/>
            <a:ext cx="8315326" cy="5932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FE5F2-A24C-B16A-58EB-81A05F5CF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BDDB5-A7FE-DF72-494D-A2779C367AAC}"/>
              </a:ext>
            </a:extLst>
          </p:cNvPr>
          <p:cNvSpPr>
            <a:spLocks noGrp="1"/>
          </p:cNvSpPr>
          <p:nvPr>
            <p:ph type="title"/>
          </p:nvPr>
        </p:nvSpPr>
        <p:spPr/>
        <p:txBody>
          <a:bodyPr/>
          <a:lstStyle/>
          <a:p>
            <a:r>
              <a:rPr lang="en-US" dirty="0">
                <a:solidFill>
                  <a:srgbClr val="FFFF00"/>
                </a:solidFill>
              </a:rPr>
              <a:t>Summary</a:t>
            </a:r>
          </a:p>
        </p:txBody>
      </p:sp>
      <p:sp>
        <p:nvSpPr>
          <p:cNvPr id="3" name="Content Placeholder 2">
            <a:extLst>
              <a:ext uri="{FF2B5EF4-FFF2-40B4-BE49-F238E27FC236}">
                <a16:creationId xmlns:a16="http://schemas.microsoft.com/office/drawing/2014/main" id="{A1510178-5E7D-E09F-20B2-E821063DE636}"/>
              </a:ext>
            </a:extLst>
          </p:cNvPr>
          <p:cNvSpPr>
            <a:spLocks noGrp="1"/>
          </p:cNvSpPr>
          <p:nvPr>
            <p:ph idx="1"/>
          </p:nvPr>
        </p:nvSpPr>
        <p:spPr>
          <a:xfrm>
            <a:off x="838200" y="1434905"/>
            <a:ext cx="10515600" cy="5219113"/>
          </a:xfrm>
        </p:spPr>
        <p:txBody>
          <a:bodyPr>
            <a:normAutofit/>
          </a:bodyPr>
          <a:lstStyle/>
          <a:p>
            <a:r>
              <a:rPr lang="en-US" dirty="0">
                <a:solidFill>
                  <a:schemeClr val="bg1"/>
                </a:solidFill>
              </a:rPr>
              <a:t>Pathophysiology of volume regulation and edema</a:t>
            </a:r>
          </a:p>
          <a:p>
            <a:r>
              <a:rPr lang="en-US" dirty="0">
                <a:solidFill>
                  <a:schemeClr val="bg1"/>
                </a:solidFill>
              </a:rPr>
              <a:t>Causes of volume overload</a:t>
            </a:r>
          </a:p>
          <a:p>
            <a:pPr lvl="1"/>
            <a:r>
              <a:rPr lang="en-US" dirty="0">
                <a:solidFill>
                  <a:schemeClr val="bg1"/>
                </a:solidFill>
              </a:rPr>
              <a:t>CHF</a:t>
            </a:r>
          </a:p>
          <a:p>
            <a:pPr lvl="1"/>
            <a:r>
              <a:rPr lang="en-US" dirty="0">
                <a:solidFill>
                  <a:schemeClr val="bg1"/>
                </a:solidFill>
              </a:rPr>
              <a:t>Cirrhosis</a:t>
            </a:r>
          </a:p>
          <a:p>
            <a:pPr lvl="1"/>
            <a:r>
              <a:rPr lang="en-US" dirty="0">
                <a:solidFill>
                  <a:schemeClr val="bg1"/>
                </a:solidFill>
              </a:rPr>
              <a:t>Nephrotic syndrome</a:t>
            </a:r>
          </a:p>
          <a:p>
            <a:r>
              <a:rPr lang="en-US" dirty="0">
                <a:solidFill>
                  <a:schemeClr val="bg1"/>
                </a:solidFill>
              </a:rPr>
              <a:t>Treatment of volume overload</a:t>
            </a:r>
          </a:p>
          <a:p>
            <a:pPr lvl="1"/>
            <a:r>
              <a:rPr lang="en-US" dirty="0">
                <a:solidFill>
                  <a:schemeClr val="bg1"/>
                </a:solidFill>
              </a:rPr>
              <a:t>Diuretics</a:t>
            </a:r>
          </a:p>
          <a:p>
            <a:pPr lvl="2"/>
            <a:r>
              <a:rPr lang="en-US" dirty="0">
                <a:solidFill>
                  <a:schemeClr val="bg1"/>
                </a:solidFill>
              </a:rPr>
              <a:t>Mechanism</a:t>
            </a:r>
          </a:p>
          <a:p>
            <a:pPr lvl="2"/>
            <a:r>
              <a:rPr lang="en-US" dirty="0">
                <a:solidFill>
                  <a:schemeClr val="bg1"/>
                </a:solidFill>
              </a:rPr>
              <a:t>Causes of diuretic resistance</a:t>
            </a:r>
          </a:p>
          <a:p>
            <a:pPr lvl="2"/>
            <a:r>
              <a:rPr lang="en-US" dirty="0">
                <a:solidFill>
                  <a:schemeClr val="bg1"/>
                </a:solidFill>
              </a:rPr>
              <a:t>Enhancing efficacy</a:t>
            </a:r>
          </a:p>
        </p:txBody>
      </p:sp>
    </p:spTree>
    <p:extLst>
      <p:ext uri="{BB962C8B-B14F-4D97-AF65-F5344CB8AC3E}">
        <p14:creationId xmlns:p14="http://schemas.microsoft.com/office/powerpoint/2010/main" val="1906634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9ED7-E9F8-6EA1-246A-AB4499DBBA23}"/>
              </a:ext>
            </a:extLst>
          </p:cNvPr>
          <p:cNvSpPr>
            <a:spLocks noGrp="1"/>
          </p:cNvSpPr>
          <p:nvPr>
            <p:ph type="title"/>
          </p:nvPr>
        </p:nvSpPr>
        <p:spPr>
          <a:xfrm>
            <a:off x="838200" y="0"/>
            <a:ext cx="10515600" cy="1325563"/>
          </a:xfrm>
        </p:spPr>
        <p:txBody>
          <a:bodyPr/>
          <a:lstStyle/>
          <a:p>
            <a:pPr algn="ctr"/>
            <a:r>
              <a:rPr lang="en-US" dirty="0">
                <a:solidFill>
                  <a:srgbClr val="FFC000"/>
                </a:solidFill>
              </a:rPr>
              <a:t>SGLT-2 Inhibitors</a:t>
            </a:r>
          </a:p>
        </p:txBody>
      </p:sp>
      <p:pic>
        <p:nvPicPr>
          <p:cNvPr id="5" name="Content Placeholder 4" descr="A diagram of a medical procedure&#10;&#10;Description automatically generated with medium confidence">
            <a:extLst>
              <a:ext uri="{FF2B5EF4-FFF2-40B4-BE49-F238E27FC236}">
                <a16:creationId xmlns:a16="http://schemas.microsoft.com/office/drawing/2014/main" id="{93C8DEA5-5CB4-9B5E-2749-6A030302598D}"/>
              </a:ext>
            </a:extLst>
          </p:cNvPr>
          <p:cNvPicPr>
            <a:picLocks noGrp="1" noChangeAspect="1"/>
          </p:cNvPicPr>
          <p:nvPr>
            <p:ph idx="1"/>
          </p:nvPr>
        </p:nvPicPr>
        <p:blipFill>
          <a:blip r:embed="rId2"/>
          <a:stretch>
            <a:fillRect/>
          </a:stretch>
        </p:blipFill>
        <p:spPr>
          <a:xfrm>
            <a:off x="381000" y="1026717"/>
            <a:ext cx="10393907" cy="5305520"/>
          </a:xfrm>
        </p:spPr>
      </p:pic>
    </p:spTree>
    <p:extLst>
      <p:ext uri="{BB962C8B-B14F-4D97-AF65-F5344CB8AC3E}">
        <p14:creationId xmlns:p14="http://schemas.microsoft.com/office/powerpoint/2010/main" val="2555563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EE7D-A4AC-60C8-3D7D-A9E6878B1DF6}"/>
              </a:ext>
            </a:extLst>
          </p:cNvPr>
          <p:cNvSpPr>
            <a:spLocks noGrp="1"/>
          </p:cNvSpPr>
          <p:nvPr>
            <p:ph type="title"/>
          </p:nvPr>
        </p:nvSpPr>
        <p:spPr/>
        <p:txBody>
          <a:bodyPr/>
          <a:lstStyle/>
          <a:p>
            <a:r>
              <a:rPr lang="en-US" dirty="0">
                <a:solidFill>
                  <a:srgbClr val="FFC000"/>
                </a:solidFill>
              </a:rPr>
              <a:t>SGLT-2 Inhibitors: activate TG Feedback</a:t>
            </a:r>
            <a:br>
              <a:rPr lang="en-US" dirty="0">
                <a:solidFill>
                  <a:srgbClr val="FFC000"/>
                </a:solidFill>
              </a:rPr>
            </a:br>
            <a:r>
              <a:rPr lang="en-US" dirty="0">
                <a:solidFill>
                  <a:srgbClr val="FFC000"/>
                </a:solidFill>
              </a:rPr>
              <a:t>Loop Diuretics: inhibit TG feedback</a:t>
            </a:r>
          </a:p>
        </p:txBody>
      </p:sp>
      <p:pic>
        <p:nvPicPr>
          <p:cNvPr id="5" name="Content Placeholder 4" descr="A diagram of a nervous system&#10;&#10;Description automatically generated">
            <a:extLst>
              <a:ext uri="{FF2B5EF4-FFF2-40B4-BE49-F238E27FC236}">
                <a16:creationId xmlns:a16="http://schemas.microsoft.com/office/drawing/2014/main" id="{CD4EFB98-70E5-0B48-6749-C4F62F30366B}"/>
              </a:ext>
            </a:extLst>
          </p:cNvPr>
          <p:cNvPicPr>
            <a:picLocks noGrp="1" noChangeAspect="1"/>
          </p:cNvPicPr>
          <p:nvPr>
            <p:ph idx="1"/>
          </p:nvPr>
        </p:nvPicPr>
        <p:blipFill>
          <a:blip r:embed="rId2"/>
          <a:stretch>
            <a:fillRect/>
          </a:stretch>
        </p:blipFill>
        <p:spPr>
          <a:xfrm>
            <a:off x="2456597" y="1555845"/>
            <a:ext cx="7793632" cy="5172501"/>
          </a:xfrm>
        </p:spPr>
      </p:pic>
    </p:spTree>
    <p:extLst>
      <p:ext uri="{BB962C8B-B14F-4D97-AF65-F5344CB8AC3E}">
        <p14:creationId xmlns:p14="http://schemas.microsoft.com/office/powerpoint/2010/main" val="573255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22F2-BB03-3034-5723-EA99CC65A91E}"/>
              </a:ext>
            </a:extLst>
          </p:cNvPr>
          <p:cNvSpPr>
            <a:spLocks noGrp="1"/>
          </p:cNvSpPr>
          <p:nvPr>
            <p:ph type="title"/>
          </p:nvPr>
        </p:nvSpPr>
        <p:spPr/>
        <p:txBody>
          <a:bodyPr/>
          <a:lstStyle/>
          <a:p>
            <a:endParaRPr lang="en-US"/>
          </a:p>
        </p:txBody>
      </p:sp>
      <p:pic>
        <p:nvPicPr>
          <p:cNvPr id="5" name="Content Placeholder 4" descr="A diagram of different types of blood vessels&#10;&#10;Description automatically generated">
            <a:extLst>
              <a:ext uri="{FF2B5EF4-FFF2-40B4-BE49-F238E27FC236}">
                <a16:creationId xmlns:a16="http://schemas.microsoft.com/office/drawing/2014/main" id="{7F0D96D2-A980-E008-1BF5-CB134CDEC6C1}"/>
              </a:ext>
            </a:extLst>
          </p:cNvPr>
          <p:cNvPicPr>
            <a:picLocks noGrp="1" noChangeAspect="1"/>
          </p:cNvPicPr>
          <p:nvPr>
            <p:ph idx="1"/>
          </p:nvPr>
        </p:nvPicPr>
        <p:blipFill>
          <a:blip r:embed="rId2"/>
          <a:stretch>
            <a:fillRect/>
          </a:stretch>
        </p:blipFill>
        <p:spPr>
          <a:xfrm>
            <a:off x="-86496" y="0"/>
            <a:ext cx="11440296" cy="7006281"/>
          </a:xfrm>
        </p:spPr>
      </p:pic>
    </p:spTree>
    <p:extLst>
      <p:ext uri="{BB962C8B-B14F-4D97-AF65-F5344CB8AC3E}">
        <p14:creationId xmlns:p14="http://schemas.microsoft.com/office/powerpoint/2010/main" val="1022112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4C084-9D81-EB27-A6D6-AF6932EBE166}"/>
              </a:ext>
            </a:extLst>
          </p:cNvPr>
          <p:cNvSpPr>
            <a:spLocks noGrp="1"/>
          </p:cNvSpPr>
          <p:nvPr>
            <p:ph type="title"/>
          </p:nvPr>
        </p:nvSpPr>
        <p:spPr/>
        <p:txBody>
          <a:bodyPr>
            <a:normAutofit fontScale="90000"/>
          </a:bodyPr>
          <a:lstStyle/>
          <a:p>
            <a:r>
              <a:rPr lang="en-US" dirty="0">
                <a:solidFill>
                  <a:srgbClr val="FFC000"/>
                </a:solidFill>
              </a:rPr>
              <a:t>Dapagliflozin and Metolazone are similar at decreasing congestion in patients with diuretic resistance, but Dapagliflozin is better tolerated</a:t>
            </a:r>
          </a:p>
        </p:txBody>
      </p:sp>
      <p:pic>
        <p:nvPicPr>
          <p:cNvPr id="5" name="Content Placeholder 4">
            <a:extLst>
              <a:ext uri="{FF2B5EF4-FFF2-40B4-BE49-F238E27FC236}">
                <a16:creationId xmlns:a16="http://schemas.microsoft.com/office/drawing/2014/main" id="{CACD016F-F2D0-2ACB-BE56-D333B0DF53E0}"/>
              </a:ext>
            </a:extLst>
          </p:cNvPr>
          <p:cNvPicPr>
            <a:picLocks noGrp="1" noChangeAspect="1"/>
          </p:cNvPicPr>
          <p:nvPr>
            <p:ph idx="1"/>
          </p:nvPr>
        </p:nvPicPr>
        <p:blipFill>
          <a:blip r:embed="rId2"/>
          <a:stretch>
            <a:fillRect/>
          </a:stretch>
        </p:blipFill>
        <p:spPr>
          <a:xfrm>
            <a:off x="2518418" y="1825625"/>
            <a:ext cx="7155163" cy="4351338"/>
          </a:xfrm>
        </p:spPr>
      </p:pic>
      <p:sp>
        <p:nvSpPr>
          <p:cNvPr id="6" name="TextBox 5">
            <a:extLst>
              <a:ext uri="{FF2B5EF4-FFF2-40B4-BE49-F238E27FC236}">
                <a16:creationId xmlns:a16="http://schemas.microsoft.com/office/drawing/2014/main" id="{74E7AF95-8680-902A-69ED-14D98E4FE0C8}"/>
              </a:ext>
            </a:extLst>
          </p:cNvPr>
          <p:cNvSpPr txBox="1"/>
          <p:nvPr/>
        </p:nvSpPr>
        <p:spPr>
          <a:xfrm>
            <a:off x="1291589" y="6275070"/>
            <a:ext cx="8381991" cy="369332"/>
          </a:xfrm>
          <a:prstGeom prst="rect">
            <a:avLst/>
          </a:prstGeom>
          <a:noFill/>
        </p:spPr>
        <p:txBody>
          <a:bodyPr wrap="square" rtlCol="0">
            <a:spAutoFit/>
          </a:bodyPr>
          <a:lstStyle/>
          <a:p>
            <a:r>
              <a:rPr lang="en-US" altLang="en-US" sz="1800" i="1" dirty="0" err="1">
                <a:solidFill>
                  <a:srgbClr val="333333"/>
                </a:solidFill>
              </a:rPr>
              <a:t>Eur</a:t>
            </a:r>
            <a:r>
              <a:rPr lang="en-US" altLang="en-US" sz="1800" i="1" dirty="0">
                <a:solidFill>
                  <a:srgbClr val="333333"/>
                </a:solidFill>
              </a:rPr>
              <a:t> Heart J</a:t>
            </a:r>
            <a:r>
              <a:rPr lang="en-US" altLang="en-US" sz="1800" dirty="0">
                <a:solidFill>
                  <a:srgbClr val="333333"/>
                </a:solidFill>
              </a:rPr>
              <a:t>, Volume 44, Issue 31, 14 August 2023, Pages 2966–2977.</a:t>
            </a:r>
            <a:endParaRPr lang="en-US" dirty="0"/>
          </a:p>
        </p:txBody>
      </p:sp>
    </p:spTree>
    <p:extLst>
      <p:ext uri="{BB962C8B-B14F-4D97-AF65-F5344CB8AC3E}">
        <p14:creationId xmlns:p14="http://schemas.microsoft.com/office/powerpoint/2010/main" val="3660547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87333-4C76-84D9-B74F-4E9A143E3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298E97-A884-E915-9D99-232868EA4103}"/>
              </a:ext>
            </a:extLst>
          </p:cNvPr>
          <p:cNvSpPr>
            <a:spLocks noGrp="1"/>
          </p:cNvSpPr>
          <p:nvPr>
            <p:ph type="title"/>
          </p:nvPr>
        </p:nvSpPr>
        <p:spPr/>
        <p:txBody>
          <a:bodyPr/>
          <a:lstStyle/>
          <a:p>
            <a:pPr algn="ctr"/>
            <a:r>
              <a:rPr lang="en-US" dirty="0">
                <a:solidFill>
                  <a:srgbClr val="FFC000"/>
                </a:solidFill>
              </a:rPr>
              <a:t>Loop Diuretics</a:t>
            </a:r>
          </a:p>
        </p:txBody>
      </p:sp>
      <p:sp>
        <p:nvSpPr>
          <p:cNvPr id="3" name="Content Placeholder 2">
            <a:extLst>
              <a:ext uri="{FF2B5EF4-FFF2-40B4-BE49-F238E27FC236}">
                <a16:creationId xmlns:a16="http://schemas.microsoft.com/office/drawing/2014/main" id="{A9CA2D71-FAC9-89CF-5C6B-D848AA3DD27D}"/>
              </a:ext>
            </a:extLst>
          </p:cNvPr>
          <p:cNvSpPr>
            <a:spLocks noGrp="1"/>
          </p:cNvSpPr>
          <p:nvPr>
            <p:ph idx="1"/>
          </p:nvPr>
        </p:nvSpPr>
        <p:spPr/>
        <p:txBody>
          <a:bodyPr>
            <a:normAutofit lnSpcReduction="10000"/>
          </a:bodyPr>
          <a:lstStyle/>
          <a:p>
            <a:r>
              <a:rPr lang="en-US" dirty="0">
                <a:solidFill>
                  <a:schemeClr val="bg1"/>
                </a:solidFill>
              </a:rPr>
              <a:t>At maximum dose can lead to the excretion of 20-25% of the filtered sodium </a:t>
            </a:r>
          </a:p>
          <a:p>
            <a:r>
              <a:rPr lang="en-US" dirty="0">
                <a:solidFill>
                  <a:schemeClr val="bg1"/>
                </a:solidFill>
              </a:rPr>
              <a:t>Act in the medullary and cortical thick ascending limb of the loop of Henle</a:t>
            </a:r>
          </a:p>
          <a:p>
            <a:r>
              <a:rPr lang="en-US" dirty="0">
                <a:solidFill>
                  <a:schemeClr val="bg1"/>
                </a:solidFill>
              </a:rPr>
              <a:t>Compete for the chloride site  on the Na</a:t>
            </a:r>
            <a:r>
              <a:rPr lang="en-US" baseline="30000" dirty="0">
                <a:solidFill>
                  <a:schemeClr val="bg1"/>
                </a:solidFill>
              </a:rPr>
              <a:t>+</a:t>
            </a:r>
            <a:r>
              <a:rPr lang="en-US" dirty="0">
                <a:solidFill>
                  <a:schemeClr val="bg1"/>
                </a:solidFill>
              </a:rPr>
              <a:t>-K</a:t>
            </a:r>
            <a:r>
              <a:rPr lang="en-US" baseline="30000" dirty="0">
                <a:solidFill>
                  <a:schemeClr val="bg1"/>
                </a:solidFill>
              </a:rPr>
              <a:t>+</a:t>
            </a:r>
            <a:r>
              <a:rPr lang="en-US" dirty="0">
                <a:solidFill>
                  <a:schemeClr val="bg1"/>
                </a:solidFill>
              </a:rPr>
              <a:t>-2Cl</a:t>
            </a:r>
            <a:r>
              <a:rPr lang="en-US" baseline="30000" dirty="0">
                <a:solidFill>
                  <a:schemeClr val="bg1"/>
                </a:solidFill>
              </a:rPr>
              <a:t>-</a:t>
            </a:r>
            <a:r>
              <a:rPr lang="en-US" dirty="0">
                <a:solidFill>
                  <a:schemeClr val="bg1"/>
                </a:solidFill>
              </a:rPr>
              <a:t> carrier</a:t>
            </a:r>
          </a:p>
          <a:p>
            <a:r>
              <a:rPr lang="en-US" dirty="0">
                <a:solidFill>
                  <a:schemeClr val="bg1"/>
                </a:solidFill>
              </a:rPr>
              <a:t>Cause calcium loss into the urine</a:t>
            </a:r>
          </a:p>
          <a:p>
            <a:pPr lvl="1"/>
            <a:r>
              <a:rPr lang="en-US" dirty="0">
                <a:solidFill>
                  <a:schemeClr val="bg1"/>
                </a:solidFill>
              </a:rPr>
              <a:t>Calcium reabsorption in the loop of Henle is passive, driven by gradient created by  </a:t>
            </a:r>
            <a:r>
              <a:rPr lang="en-US" dirty="0" err="1">
                <a:solidFill>
                  <a:schemeClr val="bg1"/>
                </a:solidFill>
              </a:rPr>
              <a:t>NaCl</a:t>
            </a:r>
            <a:r>
              <a:rPr lang="en-US" dirty="0">
                <a:solidFill>
                  <a:schemeClr val="bg1"/>
                </a:solidFill>
              </a:rPr>
              <a:t> transport via a </a:t>
            </a:r>
            <a:r>
              <a:rPr lang="en-US" dirty="0" err="1">
                <a:solidFill>
                  <a:schemeClr val="bg1"/>
                </a:solidFill>
              </a:rPr>
              <a:t>paracellular</a:t>
            </a:r>
            <a:r>
              <a:rPr lang="en-US" dirty="0">
                <a:solidFill>
                  <a:schemeClr val="bg1"/>
                </a:solidFill>
              </a:rPr>
              <a:t> pathway</a:t>
            </a:r>
          </a:p>
          <a:p>
            <a:pPr lvl="1"/>
            <a:r>
              <a:rPr lang="en-US" dirty="0">
                <a:solidFill>
                  <a:schemeClr val="bg1"/>
                </a:solidFill>
              </a:rPr>
              <a:t>Inhibiting reabsorption of </a:t>
            </a:r>
            <a:r>
              <a:rPr lang="en-US" dirty="0" err="1">
                <a:solidFill>
                  <a:schemeClr val="bg1"/>
                </a:solidFill>
              </a:rPr>
              <a:t>NaCl</a:t>
            </a:r>
            <a:r>
              <a:rPr lang="en-US" dirty="0">
                <a:solidFill>
                  <a:schemeClr val="bg1"/>
                </a:solidFill>
              </a:rPr>
              <a:t> leads to a parallel reduction in calcium  reabsorption</a:t>
            </a:r>
          </a:p>
          <a:p>
            <a:pPr lvl="1"/>
            <a:r>
              <a:rPr lang="en-US" dirty="0">
                <a:solidFill>
                  <a:schemeClr val="bg1"/>
                </a:solidFill>
              </a:rPr>
              <a:t>Thus, loop diuretics are used for treatment of hypercalcemia</a:t>
            </a:r>
          </a:p>
          <a:p>
            <a:endParaRPr lang="en-US" dirty="0"/>
          </a:p>
        </p:txBody>
      </p:sp>
    </p:spTree>
    <p:extLst>
      <p:ext uri="{BB962C8B-B14F-4D97-AF65-F5344CB8AC3E}">
        <p14:creationId xmlns:p14="http://schemas.microsoft.com/office/powerpoint/2010/main" val="1913478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5638800" cy="6733309"/>
          </a:xfrm>
          <a:prstGeom prst="rect">
            <a:avLst/>
          </a:prstGeom>
          <a:noFill/>
          <a:extLst>
            <a:ext uri="{909E8E84-426E-40DD-AFC4-6F175D3DCCD1}">
              <a14:hiddenFill xmlns:a14="http://schemas.microsoft.com/office/drawing/2010/main">
                <a:solidFill>
                  <a:srgbClr val="FFFFFF"/>
                </a:solidFill>
              </a14:hiddenFill>
            </a:ext>
          </a:extLst>
        </p:spPr>
      </p:pic>
      <p:sp>
        <p:nvSpPr>
          <p:cNvPr id="55299" name="Oval 3"/>
          <p:cNvSpPr>
            <a:spLocks noChangeArrowheads="1"/>
          </p:cNvSpPr>
          <p:nvPr/>
        </p:nvSpPr>
        <p:spPr bwMode="auto">
          <a:xfrm>
            <a:off x="1752600" y="990600"/>
            <a:ext cx="2362200" cy="1447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0" name="Text Box 4"/>
          <p:cNvSpPr txBox="1">
            <a:spLocks noChangeArrowheads="1"/>
          </p:cNvSpPr>
          <p:nvPr/>
        </p:nvSpPr>
        <p:spPr bwMode="auto">
          <a:xfrm>
            <a:off x="2133600" y="1219201"/>
            <a:ext cx="1981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solidFill>
                  <a:srgbClr val="FF3300"/>
                </a:solidFill>
              </a:rPr>
              <a:t>Loop diuretics compete with chloride site on this transporter</a:t>
            </a:r>
          </a:p>
        </p:txBody>
      </p:sp>
      <p:sp>
        <p:nvSpPr>
          <p:cNvPr id="55301" name="Line 5"/>
          <p:cNvSpPr>
            <a:spLocks noChangeShapeType="1"/>
          </p:cNvSpPr>
          <p:nvPr/>
        </p:nvSpPr>
        <p:spPr bwMode="auto">
          <a:xfrm flipV="1">
            <a:off x="4114800" y="1371600"/>
            <a:ext cx="609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17392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8AC22-E451-7F37-52A6-A3CD4F3625B0}"/>
              </a:ext>
            </a:extLst>
          </p:cNvPr>
          <p:cNvSpPr>
            <a:spLocks noGrp="1"/>
          </p:cNvSpPr>
          <p:nvPr>
            <p:ph type="title"/>
          </p:nvPr>
        </p:nvSpPr>
        <p:spPr>
          <a:xfrm>
            <a:off x="122830" y="365125"/>
            <a:ext cx="11737074" cy="1325563"/>
          </a:xfrm>
        </p:spPr>
        <p:txBody>
          <a:bodyPr/>
          <a:lstStyle/>
          <a:p>
            <a:pPr algn="ctr"/>
            <a:r>
              <a:rPr lang="en-US" dirty="0">
                <a:solidFill>
                  <a:srgbClr val="FFC000"/>
                </a:solidFill>
              </a:rPr>
              <a:t>Bioavailability &amp; Half Life of Loop Diuretics</a:t>
            </a:r>
          </a:p>
        </p:txBody>
      </p:sp>
      <p:pic>
        <p:nvPicPr>
          <p:cNvPr id="5" name="Content Placeholder 4" descr="A screenshot of a cell phone&#10;&#10;Description automatically generated">
            <a:extLst>
              <a:ext uri="{FF2B5EF4-FFF2-40B4-BE49-F238E27FC236}">
                <a16:creationId xmlns:a16="http://schemas.microsoft.com/office/drawing/2014/main" id="{E2CFCB80-C3C3-5C8D-6FB9-424C5E48A208}"/>
              </a:ext>
            </a:extLst>
          </p:cNvPr>
          <p:cNvPicPr>
            <a:picLocks noGrp="1" noChangeAspect="1"/>
          </p:cNvPicPr>
          <p:nvPr>
            <p:ph idx="1"/>
          </p:nvPr>
        </p:nvPicPr>
        <p:blipFill>
          <a:blip r:embed="rId2"/>
          <a:stretch>
            <a:fillRect/>
          </a:stretch>
        </p:blipFill>
        <p:spPr>
          <a:xfrm>
            <a:off x="928047" y="1473957"/>
            <a:ext cx="10208525" cy="4885899"/>
          </a:xfrm>
        </p:spPr>
      </p:pic>
      <p:sp>
        <p:nvSpPr>
          <p:cNvPr id="6" name="TextBox 5">
            <a:extLst>
              <a:ext uri="{FF2B5EF4-FFF2-40B4-BE49-F238E27FC236}">
                <a16:creationId xmlns:a16="http://schemas.microsoft.com/office/drawing/2014/main" id="{FB3BB086-FD1A-B80B-5203-C6EED2C2D060}"/>
              </a:ext>
            </a:extLst>
          </p:cNvPr>
          <p:cNvSpPr txBox="1"/>
          <p:nvPr/>
        </p:nvSpPr>
        <p:spPr>
          <a:xfrm>
            <a:off x="777922" y="6492875"/>
            <a:ext cx="3794078" cy="369332"/>
          </a:xfrm>
          <a:prstGeom prst="rect">
            <a:avLst/>
          </a:prstGeom>
          <a:noFill/>
        </p:spPr>
        <p:txBody>
          <a:bodyPr wrap="square" rtlCol="0">
            <a:spAutoFit/>
          </a:bodyPr>
          <a:lstStyle/>
          <a:p>
            <a:r>
              <a:rPr lang="en-US" dirty="0">
                <a:solidFill>
                  <a:schemeClr val="bg1"/>
                </a:solidFill>
              </a:rPr>
              <a:t>Graphic by Joel </a:t>
            </a:r>
            <a:r>
              <a:rPr lang="en-US" dirty="0" err="1">
                <a:solidFill>
                  <a:schemeClr val="bg1"/>
                </a:solidFill>
              </a:rPr>
              <a:t>Topf</a:t>
            </a:r>
            <a:r>
              <a:rPr lang="en-US" dirty="0">
                <a:solidFill>
                  <a:schemeClr val="bg1"/>
                </a:solidFill>
              </a:rPr>
              <a:t> @</a:t>
            </a:r>
            <a:r>
              <a:rPr lang="en-US" dirty="0" err="1">
                <a:solidFill>
                  <a:schemeClr val="bg1"/>
                </a:solidFill>
              </a:rPr>
              <a:t>kidney_boy</a:t>
            </a:r>
            <a:endParaRPr lang="en-US" dirty="0">
              <a:solidFill>
                <a:schemeClr val="bg1"/>
              </a:solidFill>
            </a:endParaRPr>
          </a:p>
        </p:txBody>
      </p:sp>
    </p:spTree>
    <p:extLst>
      <p:ext uri="{BB962C8B-B14F-4D97-AF65-F5344CB8AC3E}">
        <p14:creationId xmlns:p14="http://schemas.microsoft.com/office/powerpoint/2010/main" val="4077815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C29C-91D6-9BAC-48A8-9AFB559738C4}"/>
              </a:ext>
            </a:extLst>
          </p:cNvPr>
          <p:cNvSpPr>
            <a:spLocks noGrp="1"/>
          </p:cNvSpPr>
          <p:nvPr>
            <p:ph type="title"/>
          </p:nvPr>
        </p:nvSpPr>
        <p:spPr/>
        <p:txBody>
          <a:bodyPr/>
          <a:lstStyle/>
          <a:p>
            <a:pPr algn="ctr"/>
            <a:r>
              <a:rPr lang="en-US" dirty="0">
                <a:solidFill>
                  <a:srgbClr val="FFC000"/>
                </a:solidFill>
              </a:rPr>
              <a:t>Torsemide vs Furosemide: </a:t>
            </a:r>
            <a:br>
              <a:rPr lang="en-US" dirty="0">
                <a:solidFill>
                  <a:srgbClr val="FFC000"/>
                </a:solidFill>
              </a:rPr>
            </a:br>
            <a:r>
              <a:rPr lang="en-US" dirty="0">
                <a:solidFill>
                  <a:srgbClr val="FFC000"/>
                </a:solidFill>
              </a:rPr>
              <a:t>Does Half Life and Bioavailability Matter?</a:t>
            </a:r>
          </a:p>
        </p:txBody>
      </p:sp>
      <p:pic>
        <p:nvPicPr>
          <p:cNvPr id="5" name="Content Placeholder 4" descr="A graph with numbers and lines&#10;&#10;Description automatically generated">
            <a:extLst>
              <a:ext uri="{FF2B5EF4-FFF2-40B4-BE49-F238E27FC236}">
                <a16:creationId xmlns:a16="http://schemas.microsoft.com/office/drawing/2014/main" id="{A1DAF21D-C00F-C0F7-F402-2D0D23840C52}"/>
              </a:ext>
            </a:extLst>
          </p:cNvPr>
          <p:cNvPicPr>
            <a:picLocks noGrp="1" noChangeAspect="1"/>
          </p:cNvPicPr>
          <p:nvPr>
            <p:ph idx="1"/>
          </p:nvPr>
        </p:nvPicPr>
        <p:blipFill>
          <a:blip r:embed="rId2"/>
          <a:stretch>
            <a:fillRect/>
          </a:stretch>
        </p:blipFill>
        <p:spPr>
          <a:xfrm>
            <a:off x="2415654" y="1825625"/>
            <a:ext cx="7792871" cy="4351338"/>
          </a:xfrm>
        </p:spPr>
      </p:pic>
      <p:sp>
        <p:nvSpPr>
          <p:cNvPr id="6" name="TextBox 5">
            <a:extLst>
              <a:ext uri="{FF2B5EF4-FFF2-40B4-BE49-F238E27FC236}">
                <a16:creationId xmlns:a16="http://schemas.microsoft.com/office/drawing/2014/main" id="{0A357328-7DDC-7866-5120-FA225B6B7775}"/>
              </a:ext>
            </a:extLst>
          </p:cNvPr>
          <p:cNvSpPr txBox="1"/>
          <p:nvPr/>
        </p:nvSpPr>
        <p:spPr>
          <a:xfrm>
            <a:off x="450376" y="6400800"/>
            <a:ext cx="10903424" cy="369332"/>
          </a:xfrm>
          <a:prstGeom prst="rect">
            <a:avLst/>
          </a:prstGeom>
          <a:noFill/>
        </p:spPr>
        <p:txBody>
          <a:bodyPr wrap="square" rtlCol="0">
            <a:spAutoFit/>
          </a:bodyPr>
          <a:lstStyle/>
          <a:p>
            <a:r>
              <a:rPr lang="en-US" b="0" i="0" dirty="0">
                <a:solidFill>
                  <a:schemeClr val="bg1"/>
                </a:solidFill>
                <a:effectLst/>
                <a:latin typeface="Helvetica Neue" panose="02000503000000020004" pitchFamily="2" charset="0"/>
              </a:rPr>
              <a:t>Transform HF </a:t>
            </a:r>
            <a:r>
              <a:rPr lang="en-US" dirty="0">
                <a:solidFill>
                  <a:schemeClr val="bg1"/>
                </a:solidFill>
                <a:latin typeface="Helvetica Neue" panose="02000503000000020004" pitchFamily="2" charset="0"/>
              </a:rPr>
              <a:t>Trial: Mentz RJ et al.  </a:t>
            </a:r>
            <a:r>
              <a:rPr lang="en-US" b="0" i="0" dirty="0">
                <a:solidFill>
                  <a:schemeClr val="bg1"/>
                </a:solidFill>
                <a:effectLst/>
                <a:latin typeface="Helvetica Neue" panose="02000503000000020004" pitchFamily="2" charset="0"/>
              </a:rPr>
              <a:t>JAMA Jan 17;329(3):214-223. </a:t>
            </a:r>
            <a:r>
              <a:rPr lang="en-US" b="0" i="0" dirty="0" err="1">
                <a:solidFill>
                  <a:schemeClr val="bg1"/>
                </a:solidFill>
                <a:effectLst/>
                <a:latin typeface="Helvetica Neue" panose="02000503000000020004" pitchFamily="2" charset="0"/>
              </a:rPr>
              <a:t>doi</a:t>
            </a:r>
            <a:r>
              <a:rPr lang="en-US" b="0" i="0" dirty="0">
                <a:solidFill>
                  <a:schemeClr val="bg1"/>
                </a:solidFill>
                <a:effectLst/>
                <a:latin typeface="Helvetica Neue" panose="02000503000000020004" pitchFamily="2" charset="0"/>
              </a:rPr>
              <a:t>: 10.1001/jama.2022.23924.</a:t>
            </a:r>
            <a:endParaRPr lang="en-US" dirty="0">
              <a:solidFill>
                <a:schemeClr val="bg1"/>
              </a:solidFill>
            </a:endParaRPr>
          </a:p>
        </p:txBody>
      </p:sp>
    </p:spTree>
    <p:extLst>
      <p:ext uri="{BB962C8B-B14F-4D97-AF65-F5344CB8AC3E}">
        <p14:creationId xmlns:p14="http://schemas.microsoft.com/office/powerpoint/2010/main" val="2376050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Thiazide-Type Diuretics</a:t>
            </a: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rPr>
              <a:t>At maximum dose can lead to the excretion of 3-5% of the filtered sodium </a:t>
            </a:r>
          </a:p>
          <a:p>
            <a:pPr lvl="1"/>
            <a:r>
              <a:rPr lang="en-US" dirty="0">
                <a:solidFill>
                  <a:schemeClr val="bg1"/>
                </a:solidFill>
              </a:rPr>
              <a:t>Thus, when used alone, they are more effective for hypertension than edema</a:t>
            </a:r>
          </a:p>
          <a:p>
            <a:r>
              <a:rPr lang="en-US" dirty="0">
                <a:solidFill>
                  <a:schemeClr val="bg1"/>
                </a:solidFill>
              </a:rPr>
              <a:t>Act in the distal tubule</a:t>
            </a:r>
          </a:p>
          <a:p>
            <a:r>
              <a:rPr lang="en-US" dirty="0">
                <a:solidFill>
                  <a:schemeClr val="bg1"/>
                </a:solidFill>
              </a:rPr>
              <a:t>Compete for the chloride site  on Na</a:t>
            </a:r>
            <a:r>
              <a:rPr lang="en-US" baseline="30000" dirty="0">
                <a:solidFill>
                  <a:schemeClr val="bg1"/>
                </a:solidFill>
              </a:rPr>
              <a:t>+</a:t>
            </a:r>
            <a:r>
              <a:rPr lang="en-US" dirty="0">
                <a:solidFill>
                  <a:schemeClr val="bg1"/>
                </a:solidFill>
              </a:rPr>
              <a:t>-Cl</a:t>
            </a:r>
            <a:r>
              <a:rPr lang="en-US" baseline="30000" dirty="0">
                <a:solidFill>
                  <a:schemeClr val="bg1"/>
                </a:solidFill>
              </a:rPr>
              <a:t>-</a:t>
            </a:r>
            <a:r>
              <a:rPr lang="en-US" baseline="0" dirty="0">
                <a:solidFill>
                  <a:schemeClr val="bg1"/>
                </a:solidFill>
              </a:rPr>
              <a:t> </a:t>
            </a:r>
            <a:r>
              <a:rPr lang="en-US" dirty="0">
                <a:solidFill>
                  <a:schemeClr val="bg1"/>
                </a:solidFill>
              </a:rPr>
              <a:t> cotransporter</a:t>
            </a:r>
          </a:p>
          <a:p>
            <a:r>
              <a:rPr lang="en-US" dirty="0">
                <a:solidFill>
                  <a:schemeClr val="bg1"/>
                </a:solidFill>
              </a:rPr>
              <a:t>Cause calcium reabsorption</a:t>
            </a:r>
          </a:p>
          <a:p>
            <a:pPr lvl="1"/>
            <a:r>
              <a:rPr lang="en-US" dirty="0">
                <a:solidFill>
                  <a:schemeClr val="bg1"/>
                </a:solidFill>
              </a:rPr>
              <a:t>Chloride exit into the lumen causes hyperpolarization of the cell, leading to increased activity of voltage-gated luminal calcium channels, favoring calcium uptake.</a:t>
            </a:r>
          </a:p>
          <a:p>
            <a:pPr lvl="1"/>
            <a:r>
              <a:rPr lang="en-US" dirty="0">
                <a:solidFill>
                  <a:schemeClr val="bg1"/>
                </a:solidFill>
              </a:rPr>
              <a:t>Sodium exit into the lumen creates a gradient for sodium entry via the basolateral membrane, which causes Calcium reabsorption via the basolateral sodium-calcium exchanger </a:t>
            </a:r>
          </a:p>
          <a:p>
            <a:pPr lvl="1"/>
            <a:r>
              <a:rPr lang="en-US" dirty="0">
                <a:solidFill>
                  <a:schemeClr val="bg1"/>
                </a:solidFill>
              </a:rPr>
              <a:t>Thus, thiazide diuretics are used for treatment of kidney stones to reduce </a:t>
            </a:r>
            <a:r>
              <a:rPr lang="en-US" dirty="0" err="1">
                <a:solidFill>
                  <a:schemeClr val="bg1"/>
                </a:solidFill>
              </a:rPr>
              <a:t>hypercalciuria</a:t>
            </a:r>
            <a:endParaRPr lang="en-US" dirty="0">
              <a:solidFill>
                <a:schemeClr val="bg1"/>
              </a:solidFill>
            </a:endParaRPr>
          </a:p>
          <a:p>
            <a:endParaRPr lang="en-US" dirty="0"/>
          </a:p>
        </p:txBody>
      </p:sp>
    </p:spTree>
    <p:extLst>
      <p:ext uri="{BB962C8B-B14F-4D97-AF65-F5344CB8AC3E}">
        <p14:creationId xmlns:p14="http://schemas.microsoft.com/office/powerpoint/2010/main" val="1231631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0"/>
            <a:ext cx="5397500" cy="6604000"/>
          </a:xfrm>
          <a:prstGeom prst="rect">
            <a:avLst/>
          </a:prstGeom>
          <a:noFill/>
          <a:extLst>
            <a:ext uri="{909E8E84-426E-40DD-AFC4-6F175D3DCCD1}">
              <a14:hiddenFill xmlns:a14="http://schemas.microsoft.com/office/drawing/2010/main">
                <a:solidFill>
                  <a:srgbClr val="FFFFFF"/>
                </a:solidFill>
              </a14:hiddenFill>
            </a:ext>
          </a:extLst>
        </p:spPr>
      </p:pic>
      <p:sp>
        <p:nvSpPr>
          <p:cNvPr id="56323" name="Oval 3"/>
          <p:cNvSpPr>
            <a:spLocks noChangeArrowheads="1"/>
          </p:cNvSpPr>
          <p:nvPr/>
        </p:nvSpPr>
        <p:spPr bwMode="auto">
          <a:xfrm>
            <a:off x="1981200" y="1219200"/>
            <a:ext cx="2209800" cy="1447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4" name="Text Box 4"/>
          <p:cNvSpPr txBox="1">
            <a:spLocks noChangeArrowheads="1"/>
          </p:cNvSpPr>
          <p:nvPr/>
        </p:nvSpPr>
        <p:spPr bwMode="auto">
          <a:xfrm>
            <a:off x="2286000" y="1447801"/>
            <a:ext cx="175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FF3300"/>
                </a:solidFill>
              </a:rPr>
              <a:t>Thiazides compete with chloride site on this transporter</a:t>
            </a:r>
          </a:p>
        </p:txBody>
      </p:sp>
      <p:sp>
        <p:nvSpPr>
          <p:cNvPr id="56325" name="Line 5"/>
          <p:cNvSpPr>
            <a:spLocks noChangeShapeType="1"/>
          </p:cNvSpPr>
          <p:nvPr/>
        </p:nvSpPr>
        <p:spPr bwMode="auto">
          <a:xfrm flipV="1">
            <a:off x="4038600" y="1219200"/>
            <a:ext cx="609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8200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Heart vs. Kidney</a:t>
            </a:r>
          </a:p>
        </p:txBody>
      </p:sp>
      <p:sp>
        <p:nvSpPr>
          <p:cNvPr id="4" name="Text Placeholder 3"/>
          <p:cNvSpPr>
            <a:spLocks noGrp="1"/>
          </p:cNvSpPr>
          <p:nvPr>
            <p:ph type="body" idx="1"/>
          </p:nvPr>
        </p:nvSpPr>
        <p:spPr>
          <a:xfrm>
            <a:off x="662847" y="1210786"/>
            <a:ext cx="3959029" cy="1344670"/>
          </a:xfrm>
        </p:spPr>
        <p:txBody>
          <a:bodyPr>
            <a:normAutofit/>
          </a:bodyPr>
          <a:lstStyle/>
          <a:p>
            <a:r>
              <a:rPr lang="en-US" sz="3200" b="0" dirty="0">
                <a:solidFill>
                  <a:schemeClr val="bg1"/>
                </a:solidFill>
              </a:rPr>
              <a:t>Heart sends ¼ of all blood to the kidney</a:t>
            </a: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5874" y="3000893"/>
            <a:ext cx="3192534" cy="3291841"/>
          </a:xfrm>
        </p:spPr>
      </p:pic>
      <p:sp>
        <p:nvSpPr>
          <p:cNvPr id="6" name="Text Placeholder 5"/>
          <p:cNvSpPr>
            <a:spLocks noGrp="1"/>
          </p:cNvSpPr>
          <p:nvPr>
            <p:ph type="body" sz="quarter" idx="3"/>
          </p:nvPr>
        </p:nvSpPr>
        <p:spPr>
          <a:xfrm>
            <a:off x="4919609" y="1478050"/>
            <a:ext cx="5183188" cy="1344670"/>
          </a:xfrm>
        </p:spPr>
        <p:txBody>
          <a:bodyPr>
            <a:noAutofit/>
          </a:bodyPr>
          <a:lstStyle/>
          <a:p>
            <a:r>
              <a:rPr lang="en-US" sz="3200" b="0" dirty="0">
                <a:solidFill>
                  <a:schemeClr val="bg1"/>
                </a:solidFill>
              </a:rPr>
              <a:t>125ml/minute of water is poured into tubules, then 99% must be absorbed again.  </a:t>
            </a:r>
          </a:p>
        </p:txBody>
      </p:sp>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10328" y="3117271"/>
            <a:ext cx="2892829" cy="3175463"/>
          </a:xfrm>
        </p:spPr>
      </p:pic>
      <p:sp>
        <p:nvSpPr>
          <p:cNvPr id="10" name="Right Arrow 9"/>
          <p:cNvSpPr/>
          <p:nvPr/>
        </p:nvSpPr>
        <p:spPr>
          <a:xfrm>
            <a:off x="4066028" y="4298369"/>
            <a:ext cx="1343351" cy="696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10502" y="3841094"/>
            <a:ext cx="2676698"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170 liters of water</a:t>
            </a:r>
          </a:p>
          <a:p>
            <a:pPr marL="457200" indent="-457200">
              <a:buFont typeface="Arial" panose="020B0604020202020204" pitchFamily="34" charset="0"/>
              <a:buChar char="•"/>
            </a:pPr>
            <a:r>
              <a:rPr lang="en-US" sz="2400" dirty="0">
                <a:solidFill>
                  <a:schemeClr val="bg1"/>
                </a:solidFill>
              </a:rPr>
              <a:t>½  pound of glucose</a:t>
            </a:r>
          </a:p>
          <a:p>
            <a:pPr marL="457200" indent="-457200">
              <a:buFont typeface="Arial" panose="020B0604020202020204" pitchFamily="34" charset="0"/>
              <a:buChar char="•"/>
            </a:pPr>
            <a:r>
              <a:rPr lang="en-US" sz="2400" dirty="0">
                <a:solidFill>
                  <a:schemeClr val="bg1"/>
                </a:solidFill>
              </a:rPr>
              <a:t>3 pounds of sodium chloride</a:t>
            </a:r>
          </a:p>
        </p:txBody>
      </p:sp>
      <p:sp>
        <p:nvSpPr>
          <p:cNvPr id="12" name="TextBox 11"/>
          <p:cNvSpPr txBox="1"/>
          <p:nvPr/>
        </p:nvSpPr>
        <p:spPr>
          <a:xfrm>
            <a:off x="9227128" y="2819362"/>
            <a:ext cx="2790027" cy="954107"/>
          </a:xfrm>
          <a:prstGeom prst="rect">
            <a:avLst/>
          </a:prstGeom>
          <a:noFill/>
        </p:spPr>
        <p:txBody>
          <a:bodyPr wrap="square" rtlCol="0">
            <a:spAutoFit/>
          </a:bodyPr>
          <a:lstStyle/>
          <a:p>
            <a:r>
              <a:rPr lang="en-US" sz="2800" dirty="0">
                <a:solidFill>
                  <a:schemeClr val="bg1"/>
                </a:solidFill>
              </a:rPr>
              <a:t>In 1 day the kidney reabsorbs:</a:t>
            </a:r>
          </a:p>
        </p:txBody>
      </p:sp>
    </p:spTree>
    <p:extLst>
      <p:ext uri="{BB962C8B-B14F-4D97-AF65-F5344CB8AC3E}">
        <p14:creationId xmlns:p14="http://schemas.microsoft.com/office/powerpoint/2010/main" val="2246023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FF63-E87B-A88A-A0E4-3077F2185A4E}"/>
              </a:ext>
            </a:extLst>
          </p:cNvPr>
          <p:cNvSpPr>
            <a:spLocks noGrp="1"/>
          </p:cNvSpPr>
          <p:nvPr>
            <p:ph type="title"/>
          </p:nvPr>
        </p:nvSpPr>
        <p:spPr/>
        <p:txBody>
          <a:bodyPr/>
          <a:lstStyle/>
          <a:p>
            <a:pPr algn="ctr"/>
            <a:r>
              <a:rPr lang="en-US" dirty="0">
                <a:solidFill>
                  <a:srgbClr val="FFC000"/>
                </a:solidFill>
              </a:rPr>
              <a:t>Chlorthalidone vs HCTZ</a:t>
            </a:r>
          </a:p>
        </p:txBody>
      </p:sp>
      <p:pic>
        <p:nvPicPr>
          <p:cNvPr id="5" name="Content Placeholder 4" descr="A chart with a clock and water drops&#10;&#10;Description automatically generated">
            <a:extLst>
              <a:ext uri="{FF2B5EF4-FFF2-40B4-BE49-F238E27FC236}">
                <a16:creationId xmlns:a16="http://schemas.microsoft.com/office/drawing/2014/main" id="{7CD56D57-FCB1-3931-4494-AD10CF447CD6}"/>
              </a:ext>
            </a:extLst>
          </p:cNvPr>
          <p:cNvPicPr>
            <a:picLocks noGrp="1" noChangeAspect="1"/>
          </p:cNvPicPr>
          <p:nvPr>
            <p:ph idx="1"/>
          </p:nvPr>
        </p:nvPicPr>
        <p:blipFill>
          <a:blip r:embed="rId2"/>
          <a:stretch>
            <a:fillRect/>
          </a:stretch>
        </p:blipFill>
        <p:spPr>
          <a:xfrm>
            <a:off x="2623279" y="1499016"/>
            <a:ext cx="7120328" cy="4843418"/>
          </a:xfrm>
        </p:spPr>
      </p:pic>
      <p:sp>
        <p:nvSpPr>
          <p:cNvPr id="6" name="TextBox 5">
            <a:extLst>
              <a:ext uri="{FF2B5EF4-FFF2-40B4-BE49-F238E27FC236}">
                <a16:creationId xmlns:a16="http://schemas.microsoft.com/office/drawing/2014/main" id="{83C81D35-8B58-9DFE-996F-66A9F65023BF}"/>
              </a:ext>
            </a:extLst>
          </p:cNvPr>
          <p:cNvSpPr txBox="1"/>
          <p:nvPr/>
        </p:nvSpPr>
        <p:spPr>
          <a:xfrm>
            <a:off x="486383" y="6342434"/>
            <a:ext cx="11556460" cy="369332"/>
          </a:xfrm>
          <a:prstGeom prst="rect">
            <a:avLst/>
          </a:prstGeom>
          <a:noFill/>
        </p:spPr>
        <p:txBody>
          <a:bodyPr wrap="square" rtlCol="0">
            <a:spAutoFit/>
          </a:bodyPr>
          <a:lstStyle/>
          <a:p>
            <a:pPr algn="l"/>
            <a:r>
              <a:rPr lang="en-US" dirty="0"/>
              <a:t>Adapted in </a:t>
            </a:r>
            <a:r>
              <a:rPr lang="en-US" dirty="0" err="1"/>
              <a:t>NephJC</a:t>
            </a:r>
            <a:r>
              <a:rPr lang="en-US" dirty="0"/>
              <a:t> from Carter BL et al. </a:t>
            </a:r>
            <a:r>
              <a:rPr lang="en-US" b="0" i="0" dirty="0">
                <a:solidFill>
                  <a:srgbClr val="5B616B"/>
                </a:solidFill>
                <a:effectLst/>
                <a:latin typeface="system-ui"/>
              </a:rPr>
              <a:t>Hypertension</a:t>
            </a:r>
            <a:r>
              <a:rPr lang="en-US" cap="small" dirty="0">
                <a:solidFill>
                  <a:srgbClr val="5B616B"/>
                </a:solidFill>
                <a:latin typeface="BlinkMacSystemFont"/>
              </a:rPr>
              <a:t> </a:t>
            </a:r>
            <a:r>
              <a:rPr lang="en-US" b="0" i="0" dirty="0">
                <a:solidFill>
                  <a:srgbClr val="5B616B"/>
                </a:solidFill>
                <a:effectLst/>
                <a:latin typeface="system-ui"/>
              </a:rPr>
              <a:t>2004 Jan;43(1):4-9.</a:t>
            </a:r>
          </a:p>
        </p:txBody>
      </p:sp>
    </p:spTree>
    <p:extLst>
      <p:ext uri="{BB962C8B-B14F-4D97-AF65-F5344CB8AC3E}">
        <p14:creationId xmlns:p14="http://schemas.microsoft.com/office/powerpoint/2010/main" val="505756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DF94-1645-B553-978F-2D761CCB6509}"/>
              </a:ext>
            </a:extLst>
          </p:cNvPr>
          <p:cNvSpPr>
            <a:spLocks noGrp="1"/>
          </p:cNvSpPr>
          <p:nvPr>
            <p:ph type="title"/>
          </p:nvPr>
        </p:nvSpPr>
        <p:spPr>
          <a:xfrm>
            <a:off x="838200" y="178263"/>
            <a:ext cx="10515600" cy="1325563"/>
          </a:xfrm>
        </p:spPr>
        <p:txBody>
          <a:bodyPr/>
          <a:lstStyle/>
          <a:p>
            <a:pPr algn="ctr"/>
            <a:r>
              <a:rPr lang="en-US" dirty="0">
                <a:solidFill>
                  <a:srgbClr val="FFC000"/>
                </a:solidFill>
              </a:rPr>
              <a:t>Chlorthalidone vs HCTZ: CV Outcomes</a:t>
            </a:r>
          </a:p>
        </p:txBody>
      </p:sp>
      <p:pic>
        <p:nvPicPr>
          <p:cNvPr id="1026" name="Picture 2">
            <a:extLst>
              <a:ext uri="{FF2B5EF4-FFF2-40B4-BE49-F238E27FC236}">
                <a16:creationId xmlns:a16="http://schemas.microsoft.com/office/drawing/2014/main" id="{E5C2858C-711C-2E76-6957-939F7CA9DE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1128" y="1335279"/>
            <a:ext cx="9403307" cy="528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35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Potassium-sparing Diuretics</a:t>
            </a:r>
          </a:p>
        </p:txBody>
      </p:sp>
      <p:sp>
        <p:nvSpPr>
          <p:cNvPr id="3" name="Content Placeholder 2"/>
          <p:cNvSpPr>
            <a:spLocks noGrp="1"/>
          </p:cNvSpPr>
          <p:nvPr>
            <p:ph idx="1"/>
          </p:nvPr>
        </p:nvSpPr>
        <p:spPr>
          <a:xfrm>
            <a:off x="393357" y="1875052"/>
            <a:ext cx="10515600" cy="4724804"/>
          </a:xfrm>
        </p:spPr>
        <p:txBody>
          <a:bodyPr>
            <a:normAutofit fontScale="77500" lnSpcReduction="20000"/>
          </a:bodyPr>
          <a:lstStyle/>
          <a:p>
            <a:r>
              <a:rPr lang="en-US" dirty="0">
                <a:solidFill>
                  <a:schemeClr val="bg1"/>
                </a:solidFill>
              </a:rPr>
              <a:t>At maximum dose can lead to the excretion of 1-2% of the filtered sodium </a:t>
            </a:r>
          </a:p>
          <a:p>
            <a:r>
              <a:rPr lang="en-US" dirty="0">
                <a:solidFill>
                  <a:schemeClr val="bg1"/>
                </a:solidFill>
              </a:rPr>
              <a:t>Act in the  principal cells in the collecting tubule</a:t>
            </a:r>
          </a:p>
          <a:p>
            <a:r>
              <a:rPr lang="en-US" dirty="0" err="1">
                <a:solidFill>
                  <a:schemeClr val="bg1"/>
                </a:solidFill>
              </a:rPr>
              <a:t>Amiloride</a:t>
            </a:r>
            <a:r>
              <a:rPr lang="en-US" dirty="0">
                <a:solidFill>
                  <a:schemeClr val="bg1"/>
                </a:solidFill>
              </a:rPr>
              <a:t> and triamterene directly decrease the number of open sodium channels</a:t>
            </a:r>
          </a:p>
          <a:p>
            <a:r>
              <a:rPr lang="en-US" dirty="0">
                <a:solidFill>
                  <a:schemeClr val="bg1"/>
                </a:solidFill>
              </a:rPr>
              <a:t>Spironolactone/Eplerenone/</a:t>
            </a:r>
            <a:r>
              <a:rPr lang="en-US" dirty="0" err="1">
                <a:solidFill>
                  <a:schemeClr val="bg1"/>
                </a:solidFill>
              </a:rPr>
              <a:t>Finerenone</a:t>
            </a:r>
            <a:r>
              <a:rPr lang="en-US" dirty="0">
                <a:solidFill>
                  <a:schemeClr val="bg1"/>
                </a:solidFill>
              </a:rPr>
              <a:t> compete with aldosterone, thus  reducing the number of open sodium channels and the number of Na-K </a:t>
            </a:r>
            <a:r>
              <a:rPr lang="en-US" dirty="0" err="1">
                <a:solidFill>
                  <a:schemeClr val="bg1"/>
                </a:solidFill>
              </a:rPr>
              <a:t>ATPas</a:t>
            </a:r>
            <a:r>
              <a:rPr lang="en-US" dirty="0">
                <a:solidFill>
                  <a:schemeClr val="bg1"/>
                </a:solidFill>
              </a:rPr>
              <a:t> pumps.</a:t>
            </a:r>
          </a:p>
          <a:p>
            <a:endParaRPr lang="en-US" dirty="0">
              <a:solidFill>
                <a:schemeClr val="bg1"/>
              </a:solidFill>
            </a:endParaRPr>
          </a:p>
          <a:p>
            <a:r>
              <a:rPr lang="en-US" dirty="0">
                <a:solidFill>
                  <a:schemeClr val="bg1"/>
                </a:solidFill>
              </a:rPr>
              <a:t>Primarily used in combination with loop or thiazide diuretics to reduce distal sodium reuptake or to reduce potassium loss.</a:t>
            </a:r>
          </a:p>
          <a:p>
            <a:r>
              <a:rPr lang="en-US" dirty="0">
                <a:solidFill>
                  <a:schemeClr val="bg1"/>
                </a:solidFill>
              </a:rPr>
              <a:t>Spironolactone has a potent effect in patients with ascites and cirrhosis</a:t>
            </a:r>
          </a:p>
          <a:p>
            <a:r>
              <a:rPr lang="en-US" dirty="0" err="1">
                <a:solidFill>
                  <a:schemeClr val="bg1"/>
                </a:solidFill>
              </a:rPr>
              <a:t>Amiloride</a:t>
            </a:r>
            <a:r>
              <a:rPr lang="en-US" dirty="0">
                <a:solidFill>
                  <a:schemeClr val="bg1"/>
                </a:solidFill>
              </a:rPr>
              <a:t> can be used to treat lithium-induced nephrogenic diabetes insipidus</a:t>
            </a:r>
          </a:p>
          <a:p>
            <a:pPr lvl="1"/>
            <a:r>
              <a:rPr lang="en-US" dirty="0">
                <a:solidFill>
                  <a:schemeClr val="bg1"/>
                </a:solidFill>
              </a:rPr>
              <a:t>Lithium accumulates  in the collecting tubule cells by movement through  the sodium channels.  Blocking these channels slows lithium entry into the cells.</a:t>
            </a:r>
          </a:p>
          <a:p>
            <a:r>
              <a:rPr lang="en-US" dirty="0">
                <a:solidFill>
                  <a:schemeClr val="bg1"/>
                </a:solidFill>
              </a:rPr>
              <a:t>Triamterene can be nephrotoxic – leading to </a:t>
            </a:r>
            <a:r>
              <a:rPr lang="en-US" dirty="0" err="1">
                <a:solidFill>
                  <a:schemeClr val="bg1"/>
                </a:solidFill>
              </a:rPr>
              <a:t>crystalluria</a:t>
            </a:r>
            <a:r>
              <a:rPr lang="en-US" dirty="0">
                <a:solidFill>
                  <a:schemeClr val="bg1"/>
                </a:solidFill>
              </a:rPr>
              <a:t> and cast formation; even stones can form</a:t>
            </a:r>
          </a:p>
          <a:p>
            <a:endParaRPr lang="en-US" dirty="0"/>
          </a:p>
        </p:txBody>
      </p:sp>
    </p:spTree>
    <p:extLst>
      <p:ext uri="{BB962C8B-B14F-4D97-AF65-F5344CB8AC3E}">
        <p14:creationId xmlns:p14="http://schemas.microsoft.com/office/powerpoint/2010/main" val="1112623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381000"/>
            <a:ext cx="4368800" cy="6477000"/>
          </a:xfrm>
          <a:prstGeom prst="rect">
            <a:avLst/>
          </a:prstGeom>
          <a:noFill/>
          <a:extLst>
            <a:ext uri="{909E8E84-426E-40DD-AFC4-6F175D3DCCD1}">
              <a14:hiddenFill xmlns:a14="http://schemas.microsoft.com/office/drawing/2010/main">
                <a:solidFill>
                  <a:srgbClr val="FFFFFF"/>
                </a:solidFill>
              </a14:hiddenFill>
            </a:ext>
          </a:extLst>
        </p:spPr>
      </p:pic>
      <p:sp>
        <p:nvSpPr>
          <p:cNvPr id="58372" name="Text Box 4"/>
          <p:cNvSpPr txBox="1">
            <a:spLocks noChangeArrowheads="1"/>
          </p:cNvSpPr>
          <p:nvPr/>
        </p:nvSpPr>
        <p:spPr bwMode="auto">
          <a:xfrm>
            <a:off x="1905000" y="1600200"/>
            <a:ext cx="2286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FF3300"/>
                </a:solidFill>
              </a:rPr>
              <a:t>Amiloride and triamterene directly close sodium channels</a:t>
            </a:r>
          </a:p>
        </p:txBody>
      </p:sp>
      <p:sp>
        <p:nvSpPr>
          <p:cNvPr id="58374" name="Oval 6"/>
          <p:cNvSpPr>
            <a:spLocks noChangeArrowheads="1"/>
          </p:cNvSpPr>
          <p:nvPr/>
        </p:nvSpPr>
        <p:spPr bwMode="auto">
          <a:xfrm>
            <a:off x="1752600" y="1371600"/>
            <a:ext cx="2667000" cy="1295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5" name="Line 7"/>
          <p:cNvSpPr>
            <a:spLocks noChangeShapeType="1"/>
          </p:cNvSpPr>
          <p:nvPr/>
        </p:nvSpPr>
        <p:spPr bwMode="auto">
          <a:xfrm flipV="1">
            <a:off x="4267200" y="1371600"/>
            <a:ext cx="838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 name="Text Box 8"/>
          <p:cNvSpPr txBox="1">
            <a:spLocks noChangeArrowheads="1"/>
          </p:cNvSpPr>
          <p:nvPr/>
        </p:nvSpPr>
        <p:spPr bwMode="auto">
          <a:xfrm>
            <a:off x="8001000" y="1828801"/>
            <a:ext cx="2514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solidFill>
                  <a:srgbClr val="FF3300"/>
                </a:solidFill>
              </a:rPr>
              <a:t>Spironolactone competes with aldosterone</a:t>
            </a:r>
          </a:p>
        </p:txBody>
      </p:sp>
      <p:sp>
        <p:nvSpPr>
          <p:cNvPr id="58377" name="Oval 9"/>
          <p:cNvSpPr>
            <a:spLocks noChangeArrowheads="1"/>
          </p:cNvSpPr>
          <p:nvPr/>
        </p:nvSpPr>
        <p:spPr bwMode="auto">
          <a:xfrm>
            <a:off x="7848600" y="1752600"/>
            <a:ext cx="2590800" cy="838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 name="Line 10"/>
          <p:cNvSpPr>
            <a:spLocks noChangeShapeType="1"/>
          </p:cNvSpPr>
          <p:nvPr/>
        </p:nvSpPr>
        <p:spPr bwMode="auto">
          <a:xfrm flipH="1" flipV="1">
            <a:off x="7543800" y="1905000"/>
            <a:ext cx="381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60268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902F-3F19-49AD-C86C-2FC31BA9095B}"/>
              </a:ext>
            </a:extLst>
          </p:cNvPr>
          <p:cNvSpPr>
            <a:spLocks noGrp="1"/>
          </p:cNvSpPr>
          <p:nvPr>
            <p:ph type="title"/>
          </p:nvPr>
        </p:nvSpPr>
        <p:spPr>
          <a:xfrm>
            <a:off x="232719" y="562833"/>
            <a:ext cx="5018902" cy="1325563"/>
          </a:xfrm>
        </p:spPr>
        <p:txBody>
          <a:bodyPr>
            <a:normAutofit fontScale="90000"/>
          </a:bodyPr>
          <a:lstStyle/>
          <a:p>
            <a:r>
              <a:rPr lang="en-US" dirty="0">
                <a:solidFill>
                  <a:srgbClr val="FFC000"/>
                </a:solidFill>
              </a:rPr>
              <a:t>Nonsteroidal Mineralocorticoid Blockers: is there a real difference?</a:t>
            </a:r>
          </a:p>
        </p:txBody>
      </p:sp>
      <p:pic>
        <p:nvPicPr>
          <p:cNvPr id="5" name="Content Placeholder 4" descr="A screenshot of a medical chart&#10;&#10;Description automatically generated">
            <a:extLst>
              <a:ext uri="{FF2B5EF4-FFF2-40B4-BE49-F238E27FC236}">
                <a16:creationId xmlns:a16="http://schemas.microsoft.com/office/drawing/2014/main" id="{D1E22EA8-170F-0E78-58F2-2F40D98F9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2963" y="365124"/>
            <a:ext cx="5350476" cy="6394021"/>
          </a:xfrm>
        </p:spPr>
      </p:pic>
    </p:spTree>
    <p:extLst>
      <p:ext uri="{BB962C8B-B14F-4D97-AF65-F5344CB8AC3E}">
        <p14:creationId xmlns:p14="http://schemas.microsoft.com/office/powerpoint/2010/main" val="1231562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58F67-0E46-C0F6-1291-8EBB2EF7E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8077A-F97F-8DC6-4847-0981100C4705}"/>
              </a:ext>
            </a:extLst>
          </p:cNvPr>
          <p:cNvSpPr>
            <a:spLocks noGrp="1"/>
          </p:cNvSpPr>
          <p:nvPr>
            <p:ph type="title"/>
          </p:nvPr>
        </p:nvSpPr>
        <p:spPr>
          <a:xfrm>
            <a:off x="232719" y="562833"/>
            <a:ext cx="5018902" cy="1325563"/>
          </a:xfrm>
        </p:spPr>
        <p:txBody>
          <a:bodyPr>
            <a:normAutofit fontScale="90000"/>
          </a:bodyPr>
          <a:lstStyle/>
          <a:p>
            <a:r>
              <a:rPr lang="en-US" dirty="0">
                <a:solidFill>
                  <a:srgbClr val="FFC000"/>
                </a:solidFill>
              </a:rPr>
              <a:t>Nonsteroidal Mineralocorticoid Blockers: is there a real difference?</a:t>
            </a:r>
          </a:p>
        </p:txBody>
      </p:sp>
      <p:sp>
        <p:nvSpPr>
          <p:cNvPr id="6" name="TextBox 5">
            <a:extLst>
              <a:ext uri="{FF2B5EF4-FFF2-40B4-BE49-F238E27FC236}">
                <a16:creationId xmlns:a16="http://schemas.microsoft.com/office/drawing/2014/main" id="{1BC66FA8-5351-98E6-CDD9-6AA415C9619F}"/>
              </a:ext>
            </a:extLst>
          </p:cNvPr>
          <p:cNvSpPr txBox="1"/>
          <p:nvPr/>
        </p:nvSpPr>
        <p:spPr>
          <a:xfrm>
            <a:off x="639946" y="2897959"/>
            <a:ext cx="4204447" cy="2554545"/>
          </a:xfrm>
          <a:prstGeom prst="rect">
            <a:avLst/>
          </a:prstGeom>
          <a:noFill/>
        </p:spPr>
        <p:txBody>
          <a:bodyPr wrap="square" rtlCol="0">
            <a:spAutoFit/>
          </a:bodyPr>
          <a:lstStyle/>
          <a:p>
            <a:r>
              <a:rPr lang="en-US" sz="2000" dirty="0">
                <a:solidFill>
                  <a:schemeClr val="bg1"/>
                </a:solidFill>
              </a:rPr>
              <a:t>Spironolactone trials were pragmatic trials,  more inclusive and did not involve aggressive management of potassium – so high dropout rates</a:t>
            </a:r>
          </a:p>
          <a:p>
            <a:endParaRPr lang="en-US" sz="2000" dirty="0">
              <a:solidFill>
                <a:schemeClr val="bg1"/>
              </a:solidFill>
            </a:endParaRPr>
          </a:p>
          <a:p>
            <a:r>
              <a:rPr lang="en-US" sz="2000" dirty="0" err="1">
                <a:solidFill>
                  <a:schemeClr val="bg1"/>
                </a:solidFill>
              </a:rPr>
              <a:t>Fineronone</a:t>
            </a:r>
            <a:r>
              <a:rPr lang="en-US" sz="2000" dirty="0">
                <a:solidFill>
                  <a:schemeClr val="bg1"/>
                </a:solidFill>
              </a:rPr>
              <a:t> trials excluded patients with hyperkalemia and aggressively managed the hyperkalemia</a:t>
            </a:r>
          </a:p>
        </p:txBody>
      </p:sp>
      <p:pic>
        <p:nvPicPr>
          <p:cNvPr id="8" name="Content Placeholder 7" descr="A poster of a medical procedure&#10;&#10;Description automatically generated with medium confidence">
            <a:extLst>
              <a:ext uri="{FF2B5EF4-FFF2-40B4-BE49-F238E27FC236}">
                <a16:creationId xmlns:a16="http://schemas.microsoft.com/office/drawing/2014/main" id="{8E50D02C-F5DD-6CE3-C5AA-1C546B6565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999" y="216568"/>
            <a:ext cx="5863281" cy="6641432"/>
          </a:xfrm>
        </p:spPr>
      </p:pic>
    </p:spTree>
    <p:extLst>
      <p:ext uri="{BB962C8B-B14F-4D97-AF65-F5344CB8AC3E}">
        <p14:creationId xmlns:p14="http://schemas.microsoft.com/office/powerpoint/2010/main" val="2526267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22303716796_1_128"/>
          <p:cNvSpPr txBox="1">
            <a:spLocks noGrp="1"/>
          </p:cNvSpPr>
          <p:nvPr>
            <p:ph type="title"/>
          </p:nvPr>
        </p:nvSpPr>
        <p:spPr>
          <a:xfrm>
            <a:off x="554125" y="476283"/>
            <a:ext cx="15147600" cy="10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solidFill>
                  <a:srgbClr val="FFC000"/>
                </a:solidFill>
              </a:rPr>
              <a:t>Mineralocorticoid Receptor Blockers</a:t>
            </a:r>
            <a:endParaRPr dirty="0">
              <a:solidFill>
                <a:srgbClr val="FFC000"/>
              </a:solidFill>
            </a:endParaRPr>
          </a:p>
        </p:txBody>
      </p:sp>
      <p:sp>
        <p:nvSpPr>
          <p:cNvPr id="552" name="Google Shape;552;g22303716796_1_128"/>
          <p:cNvSpPr txBox="1">
            <a:spLocks noGrp="1"/>
          </p:cNvSpPr>
          <p:nvPr>
            <p:ph type="body" idx="1"/>
          </p:nvPr>
        </p:nvSpPr>
        <p:spPr>
          <a:xfrm>
            <a:off x="415600" y="1494183"/>
            <a:ext cx="362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4800"/>
              </a:spcAft>
              <a:buNone/>
            </a:pPr>
            <a:r>
              <a:rPr lang="en-US" sz="2200" dirty="0" err="1">
                <a:solidFill>
                  <a:schemeClr val="bg1"/>
                </a:solidFill>
              </a:rPr>
              <a:t>Finerenone</a:t>
            </a:r>
            <a:r>
              <a:rPr lang="en-US" sz="2200" dirty="0">
                <a:solidFill>
                  <a:schemeClr val="bg1"/>
                </a:solidFill>
              </a:rPr>
              <a:t> reduced incidence of composite outcome of kidney failure, 40% decrease in GFR, or death from renal causes </a:t>
            </a:r>
            <a:endParaRPr sz="2800" dirty="0">
              <a:solidFill>
                <a:schemeClr val="bg1"/>
              </a:solidFill>
            </a:endParaRPr>
          </a:p>
        </p:txBody>
      </p:sp>
      <p:sp>
        <p:nvSpPr>
          <p:cNvPr id="553" name="Google Shape;553;g22303716796_1_128"/>
          <p:cNvSpPr txBox="1"/>
          <p:nvPr/>
        </p:nvSpPr>
        <p:spPr>
          <a:xfrm>
            <a:off x="889685" y="6186600"/>
            <a:ext cx="10836047" cy="906490"/>
          </a:xfrm>
          <a:prstGeom prst="rect">
            <a:avLst/>
          </a:prstGeom>
          <a:noFill/>
          <a:ln>
            <a:noFill/>
          </a:ln>
        </p:spPr>
        <p:txBody>
          <a:bodyPr spcFirstLastPara="1" wrap="square" lIns="121900" tIns="121900" rIns="121900" bIns="121900" anchor="t" anchorCtr="0">
            <a:spAutoFit/>
          </a:bodyPr>
          <a:lstStyle/>
          <a:p>
            <a:pPr marL="0" marR="254000" lvl="0" indent="0" algn="l" rtl="0">
              <a:lnSpc>
                <a:spcPct val="163636"/>
              </a:lnSpc>
              <a:spcBef>
                <a:spcPts val="2000"/>
              </a:spcBef>
              <a:spcAft>
                <a:spcPts val="0"/>
              </a:spcAft>
              <a:buNone/>
            </a:pPr>
            <a:r>
              <a:rPr lang="en-US" sz="1600" dirty="0" err="1">
                <a:solidFill>
                  <a:schemeClr val="dk1"/>
                </a:solidFill>
                <a:highlight>
                  <a:srgbClr val="FFFFFF"/>
                </a:highlight>
              </a:rPr>
              <a:t>Bakris</a:t>
            </a:r>
            <a:r>
              <a:rPr lang="en-US" sz="1600" dirty="0">
                <a:solidFill>
                  <a:schemeClr val="dk1"/>
                </a:solidFill>
                <a:highlight>
                  <a:srgbClr val="FFFFFF"/>
                </a:highlight>
              </a:rPr>
              <a:t> GL, Agarwal R, et al.  </a:t>
            </a:r>
            <a:r>
              <a:rPr lang="en-US" sz="1600" i="1" dirty="0">
                <a:solidFill>
                  <a:schemeClr val="dk1"/>
                </a:solidFill>
                <a:highlight>
                  <a:srgbClr val="FFFFFF"/>
                </a:highlight>
              </a:rPr>
              <a:t>N Engl J Med</a:t>
            </a:r>
            <a:r>
              <a:rPr lang="en-US" sz="1600" dirty="0">
                <a:solidFill>
                  <a:schemeClr val="dk1"/>
                </a:solidFill>
                <a:highlight>
                  <a:srgbClr val="FFFFFF"/>
                </a:highlight>
              </a:rPr>
              <a:t> 2020; 383:2219-2229</a:t>
            </a:r>
            <a:endParaRPr sz="1600" dirty="0">
              <a:solidFill>
                <a:schemeClr val="dk1"/>
              </a:solidFill>
              <a:highlight>
                <a:srgbClr val="FFFFFF"/>
              </a:highlight>
            </a:endParaRPr>
          </a:p>
        </p:txBody>
      </p:sp>
      <p:pic>
        <p:nvPicPr>
          <p:cNvPr id="554" name="Google Shape;554;g22303716796_1_128"/>
          <p:cNvPicPr preferRelativeResize="0"/>
          <p:nvPr/>
        </p:nvPicPr>
        <p:blipFill>
          <a:blip r:embed="rId3">
            <a:alphaModFix/>
          </a:blip>
          <a:stretch>
            <a:fillRect/>
          </a:stretch>
        </p:blipFill>
        <p:spPr>
          <a:xfrm>
            <a:off x="3912912" y="1666566"/>
            <a:ext cx="7194350" cy="44514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C000"/>
                </a:solidFill>
              </a:rPr>
              <a:t>Aquaretics</a:t>
            </a:r>
            <a:br>
              <a:rPr lang="en-US" dirty="0">
                <a:solidFill>
                  <a:srgbClr val="FFC000"/>
                </a:solidFill>
              </a:rPr>
            </a:br>
            <a:r>
              <a:rPr lang="en-US" dirty="0">
                <a:solidFill>
                  <a:srgbClr val="FFC000"/>
                </a:solidFill>
              </a:rPr>
              <a:t>Vasopressin Antagonists – “</a:t>
            </a:r>
            <a:r>
              <a:rPr lang="en-US" dirty="0" err="1">
                <a:solidFill>
                  <a:srgbClr val="FFC000"/>
                </a:solidFill>
              </a:rPr>
              <a:t>Vaptans</a:t>
            </a:r>
            <a:r>
              <a:rPr lang="en-US" dirty="0">
                <a:solidFill>
                  <a:srgbClr val="FFC000"/>
                </a:solidFill>
              </a:rPr>
              <a:t>”</a:t>
            </a:r>
          </a:p>
        </p:txBody>
      </p:sp>
      <p:sp>
        <p:nvSpPr>
          <p:cNvPr id="3" name="Content Placeholder 2"/>
          <p:cNvSpPr>
            <a:spLocks noGrp="1"/>
          </p:cNvSpPr>
          <p:nvPr>
            <p:ph sz="half" idx="1"/>
          </p:nvPr>
        </p:nvSpPr>
        <p:spPr/>
        <p:txBody>
          <a:bodyPr>
            <a:normAutofit fontScale="92500" lnSpcReduction="20000"/>
          </a:bodyPr>
          <a:lstStyle/>
          <a:p>
            <a:r>
              <a:rPr lang="en-US" dirty="0">
                <a:solidFill>
                  <a:schemeClr val="bg1"/>
                </a:solidFill>
              </a:rPr>
              <a:t>Competitively bind to V2 receptors in the kidney leading to closing of aquaporin channels</a:t>
            </a:r>
          </a:p>
          <a:p>
            <a:r>
              <a:rPr lang="en-US" dirty="0">
                <a:solidFill>
                  <a:schemeClr val="bg1"/>
                </a:solidFill>
              </a:rPr>
              <a:t> Used for SIADH (Syndrome of Inappropriate Anti-Diuretic Hormone)</a:t>
            </a:r>
          </a:p>
          <a:p>
            <a:pPr lvl="1"/>
            <a:r>
              <a:rPr lang="en-US" dirty="0">
                <a:solidFill>
                  <a:schemeClr val="bg1"/>
                </a:solidFill>
              </a:rPr>
              <a:t>RCT comparing urea powder and </a:t>
            </a:r>
            <a:r>
              <a:rPr lang="en-US" dirty="0" err="1">
                <a:solidFill>
                  <a:schemeClr val="bg1"/>
                </a:solidFill>
              </a:rPr>
              <a:t>vaptans</a:t>
            </a:r>
            <a:r>
              <a:rPr lang="en-US" dirty="0">
                <a:solidFill>
                  <a:schemeClr val="bg1"/>
                </a:solidFill>
              </a:rPr>
              <a:t> showed similar efficacy</a:t>
            </a:r>
          </a:p>
          <a:p>
            <a:r>
              <a:rPr lang="en-US" dirty="0">
                <a:solidFill>
                  <a:schemeClr val="bg1"/>
                </a:solidFill>
              </a:rPr>
              <a:t>Potential treatment of heart failure patients with hyponatremia</a:t>
            </a:r>
          </a:p>
          <a:p>
            <a:pPr lvl="1"/>
            <a:r>
              <a:rPr lang="en-US" dirty="0">
                <a:solidFill>
                  <a:schemeClr val="bg1"/>
                </a:solidFill>
              </a:rPr>
              <a:t>EVEREST Trial: Tolvaptan did improve edema, dyspnea and hyponatremia, but did not affect long-term mortality or cardiovascular morbidity</a:t>
            </a:r>
          </a:p>
          <a:p>
            <a:pPr marL="0" indent="0">
              <a:buNone/>
            </a:pPr>
            <a:endParaRPr lang="en-US" dirty="0"/>
          </a:p>
        </p:txBody>
      </p:sp>
      <p:sp>
        <p:nvSpPr>
          <p:cNvPr id="4" name="TextBox 3"/>
          <p:cNvSpPr txBox="1"/>
          <p:nvPr/>
        </p:nvSpPr>
        <p:spPr>
          <a:xfrm>
            <a:off x="838200" y="6305550"/>
            <a:ext cx="10801350" cy="381000"/>
          </a:xfrm>
          <a:prstGeom prst="rect">
            <a:avLst/>
          </a:prstGeom>
          <a:noFill/>
        </p:spPr>
        <p:txBody>
          <a:bodyPr wrap="square" rtlCol="0">
            <a:spAutoFit/>
          </a:bodyPr>
          <a:lstStyle/>
          <a:p>
            <a:r>
              <a:rPr lang="en-US" dirty="0" err="1">
                <a:solidFill>
                  <a:schemeClr val="bg1"/>
                </a:solidFill>
              </a:rPr>
              <a:t>Konstam</a:t>
            </a:r>
            <a:r>
              <a:rPr lang="en-US" dirty="0">
                <a:solidFill>
                  <a:schemeClr val="bg1"/>
                </a:solidFill>
              </a:rPr>
              <a:t> MA.  </a:t>
            </a:r>
            <a:r>
              <a:rPr lang="en-US" i="1" dirty="0">
                <a:solidFill>
                  <a:schemeClr val="bg1"/>
                </a:solidFill>
              </a:rPr>
              <a:t>JAMA</a:t>
            </a:r>
            <a:r>
              <a:rPr lang="en-US" dirty="0">
                <a:solidFill>
                  <a:schemeClr val="bg1"/>
                </a:solidFill>
              </a:rPr>
              <a:t>. 2007:297(12):1319-31</a:t>
            </a:r>
            <a:r>
              <a:rPr lang="en-US" dirty="0"/>
              <a:t>.</a:t>
            </a:r>
          </a:p>
        </p:txBody>
      </p:sp>
      <p:pic>
        <p:nvPicPr>
          <p:cNvPr id="6" name="Google Shape;631;p94">
            <a:extLst>
              <a:ext uri="{FF2B5EF4-FFF2-40B4-BE49-F238E27FC236}">
                <a16:creationId xmlns:a16="http://schemas.microsoft.com/office/drawing/2014/main" id="{C5483817-F56D-1C16-C5A0-118878AE277C}"/>
              </a:ext>
            </a:extLst>
          </p:cNvPr>
          <p:cNvPicPr preferRelativeResize="0">
            <a:picLocks noGrp="1"/>
          </p:cNvPicPr>
          <p:nvPr>
            <p:ph sz="half" idx="2"/>
          </p:nvPr>
        </p:nvPicPr>
        <p:blipFill>
          <a:blip r:embed="rId2">
            <a:alphaModFix/>
          </a:blip>
          <a:stretch>
            <a:fillRect/>
          </a:stretch>
        </p:blipFill>
        <p:spPr>
          <a:xfrm>
            <a:off x="6709719" y="1825625"/>
            <a:ext cx="3818238" cy="4056191"/>
          </a:xfrm>
          <a:prstGeom prst="rect">
            <a:avLst/>
          </a:prstGeom>
          <a:noFill/>
          <a:ln>
            <a:noFill/>
          </a:ln>
        </p:spPr>
      </p:pic>
      <p:sp>
        <p:nvSpPr>
          <p:cNvPr id="7" name="TextBox 6">
            <a:extLst>
              <a:ext uri="{FF2B5EF4-FFF2-40B4-BE49-F238E27FC236}">
                <a16:creationId xmlns:a16="http://schemas.microsoft.com/office/drawing/2014/main" id="{AFB13986-F67F-9FA0-C54B-1D136AFD71F4}"/>
              </a:ext>
            </a:extLst>
          </p:cNvPr>
          <p:cNvSpPr txBox="1"/>
          <p:nvPr/>
        </p:nvSpPr>
        <p:spPr>
          <a:xfrm>
            <a:off x="7228703" y="6176963"/>
            <a:ext cx="4831492" cy="954107"/>
          </a:xfrm>
          <a:prstGeom prst="rect">
            <a:avLst/>
          </a:prstGeom>
          <a:noFill/>
        </p:spPr>
        <p:txBody>
          <a:bodyPr wrap="square" rtlCol="0">
            <a:spAutoFit/>
          </a:bodyPr>
          <a:lstStyle/>
          <a:p>
            <a:r>
              <a:rPr lang="en-US" sz="2000" dirty="0">
                <a:solidFill>
                  <a:schemeClr val="bg1"/>
                </a:solidFill>
              </a:rPr>
              <a:t>Image from: </a:t>
            </a:r>
            <a:r>
              <a:rPr lang="en-US" sz="1800" dirty="0">
                <a:solidFill>
                  <a:schemeClr val="bg1"/>
                </a:solidFill>
              </a:rPr>
              <a:t>Danziger J , and </a:t>
            </a:r>
            <a:r>
              <a:rPr lang="en-US" sz="1800" dirty="0" err="1">
                <a:solidFill>
                  <a:schemeClr val="bg1"/>
                </a:solidFill>
              </a:rPr>
              <a:t>Zeidel</a:t>
            </a:r>
            <a:r>
              <a:rPr lang="en-US" sz="1800" dirty="0">
                <a:solidFill>
                  <a:schemeClr val="bg1"/>
                </a:solidFill>
              </a:rPr>
              <a:t> M L CJASN doi:10.2215/CJN.10741013</a:t>
            </a:r>
            <a:endParaRPr lang="en-US" sz="3600" dirty="0">
              <a:solidFill>
                <a:schemeClr val="bg1"/>
              </a:solidFill>
            </a:endParaRPr>
          </a:p>
          <a:p>
            <a:endParaRPr lang="en-US" dirty="0"/>
          </a:p>
        </p:txBody>
      </p:sp>
    </p:spTree>
    <p:extLst>
      <p:ext uri="{BB962C8B-B14F-4D97-AF65-F5344CB8AC3E}">
        <p14:creationId xmlns:p14="http://schemas.microsoft.com/office/powerpoint/2010/main" val="3539692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4"/>
          <p:cNvSpPr txBox="1">
            <a:spLocks noGrp="1"/>
          </p:cNvSpPr>
          <p:nvPr>
            <p:ph type="title"/>
          </p:nvPr>
        </p:nvSpPr>
        <p:spPr>
          <a:xfrm>
            <a:off x="415600" y="257933"/>
            <a:ext cx="11360800" cy="763600"/>
          </a:xfrm>
          <a:prstGeom prst="rect">
            <a:avLst/>
          </a:prstGeom>
        </p:spPr>
        <p:txBody>
          <a:bodyPr spcFirstLastPara="1" vert="horz" wrap="square" lIns="121900" tIns="121900" rIns="121900" bIns="121900" rtlCol="0" anchor="t" anchorCtr="0">
            <a:noAutofit/>
          </a:bodyPr>
          <a:lstStyle/>
          <a:p>
            <a:r>
              <a:rPr lang="en" dirty="0">
                <a:solidFill>
                  <a:srgbClr val="FFC000"/>
                </a:solidFill>
              </a:rPr>
              <a:t>Effect of ADH on the Kidney</a:t>
            </a:r>
            <a:endParaRPr dirty="0">
              <a:solidFill>
                <a:srgbClr val="FFC000"/>
              </a:solidFill>
            </a:endParaRPr>
          </a:p>
        </p:txBody>
      </p:sp>
      <p:pic>
        <p:nvPicPr>
          <p:cNvPr id="631" name="Google Shape;631;p94"/>
          <p:cNvPicPr preferRelativeResize="0"/>
          <p:nvPr/>
        </p:nvPicPr>
        <p:blipFill>
          <a:blip r:embed="rId3">
            <a:alphaModFix/>
          </a:blip>
          <a:stretch>
            <a:fillRect/>
          </a:stretch>
        </p:blipFill>
        <p:spPr>
          <a:xfrm>
            <a:off x="2588667" y="1155434"/>
            <a:ext cx="4455700" cy="5499367"/>
          </a:xfrm>
          <a:prstGeom prst="rect">
            <a:avLst/>
          </a:prstGeom>
          <a:noFill/>
          <a:ln>
            <a:noFill/>
          </a:ln>
        </p:spPr>
      </p:pic>
      <p:sp>
        <p:nvSpPr>
          <p:cNvPr id="632" name="Google Shape;632;p94"/>
          <p:cNvSpPr txBox="1"/>
          <p:nvPr/>
        </p:nvSpPr>
        <p:spPr>
          <a:xfrm>
            <a:off x="7422267" y="1114068"/>
            <a:ext cx="4470800" cy="5397143"/>
          </a:xfrm>
          <a:prstGeom prst="rect">
            <a:avLst/>
          </a:prstGeom>
          <a:noFill/>
          <a:ln>
            <a:noFill/>
          </a:ln>
        </p:spPr>
        <p:txBody>
          <a:bodyPr spcFirstLastPara="1" wrap="square" lIns="121900" tIns="121900" rIns="121900" bIns="121900" anchor="t" anchorCtr="0">
            <a:spAutoFit/>
          </a:bodyPr>
          <a:lstStyle/>
          <a:p>
            <a:r>
              <a:rPr lang="en" sz="2400" dirty="0">
                <a:solidFill>
                  <a:schemeClr val="bg1"/>
                </a:solidFill>
                <a:latin typeface="Calibri"/>
                <a:ea typeface="Calibri"/>
                <a:cs typeface="Calibri"/>
                <a:sym typeface="Calibri"/>
              </a:rPr>
              <a:t>Binds to the V2 receptor on the basolateral membrane of the principal cells in the collecting tubule which causes apical membrane insertion of aquaporin-2 channels</a:t>
            </a:r>
            <a:endParaRPr sz="2400" dirty="0">
              <a:solidFill>
                <a:schemeClr val="bg1"/>
              </a:solidFill>
              <a:latin typeface="Calibri"/>
              <a:ea typeface="Calibri"/>
              <a:cs typeface="Calibri"/>
              <a:sym typeface="Calibri"/>
            </a:endParaRPr>
          </a:p>
          <a:p>
            <a:endParaRPr sz="1467" dirty="0">
              <a:solidFill>
                <a:schemeClr val="bg1"/>
              </a:solidFill>
              <a:latin typeface="Calibri"/>
              <a:ea typeface="Calibri"/>
              <a:cs typeface="Calibri"/>
              <a:sym typeface="Calibri"/>
            </a:endParaRPr>
          </a:p>
          <a:p>
            <a:r>
              <a:rPr lang="en" sz="1467" dirty="0">
                <a:solidFill>
                  <a:schemeClr val="bg1"/>
                </a:solidFill>
                <a:latin typeface="Calibri"/>
                <a:ea typeface="Calibri"/>
                <a:cs typeface="Calibri"/>
                <a:sym typeface="Calibri"/>
              </a:rPr>
              <a:t>Non-renal effects</a:t>
            </a:r>
            <a:endParaRPr sz="1467" dirty="0">
              <a:solidFill>
                <a:schemeClr val="bg1"/>
              </a:solidFill>
              <a:latin typeface="Calibri"/>
              <a:ea typeface="Calibri"/>
              <a:cs typeface="Calibri"/>
              <a:sym typeface="Calibri"/>
            </a:endParaRPr>
          </a:p>
          <a:p>
            <a:pPr marL="609585" indent="-397923">
              <a:buClr>
                <a:schemeClr val="dk1"/>
              </a:buClr>
              <a:buSzPts val="1100"/>
              <a:buFont typeface="Calibri"/>
              <a:buChar char="●"/>
            </a:pPr>
            <a:r>
              <a:rPr lang="en" sz="1467" dirty="0">
                <a:solidFill>
                  <a:schemeClr val="bg1"/>
                </a:solidFill>
                <a:latin typeface="Calibri"/>
                <a:ea typeface="Calibri"/>
                <a:cs typeface="Calibri"/>
                <a:sym typeface="Calibri"/>
              </a:rPr>
              <a:t>Binds to V1 receptors (vasculature, myometrium, platelets)</a:t>
            </a:r>
            <a:endParaRPr sz="1467" dirty="0">
              <a:solidFill>
                <a:schemeClr val="bg1"/>
              </a:solidFill>
              <a:latin typeface="Calibri"/>
              <a:ea typeface="Calibri"/>
              <a:cs typeface="Calibri"/>
              <a:sym typeface="Calibri"/>
            </a:endParaRPr>
          </a:p>
          <a:p>
            <a:pPr marL="609585" indent="-397923">
              <a:buClr>
                <a:schemeClr val="dk1"/>
              </a:buClr>
              <a:buSzPts val="1100"/>
              <a:buFont typeface="Calibri"/>
              <a:buChar char="●"/>
            </a:pPr>
            <a:r>
              <a:rPr lang="en" sz="1467" dirty="0">
                <a:solidFill>
                  <a:schemeClr val="bg1"/>
                </a:solidFill>
                <a:latin typeface="Calibri"/>
                <a:ea typeface="Calibri"/>
                <a:cs typeface="Calibri"/>
                <a:sym typeface="Calibri"/>
              </a:rPr>
              <a:t>Binds to V3 receptors (in the pituitary)</a:t>
            </a:r>
            <a:endParaRPr sz="1467" dirty="0">
              <a:solidFill>
                <a:schemeClr val="bg1"/>
              </a:solidFill>
              <a:latin typeface="Calibri"/>
              <a:ea typeface="Calibri"/>
              <a:cs typeface="Calibri"/>
              <a:sym typeface="Calibri"/>
            </a:endParaRPr>
          </a:p>
          <a:p>
            <a:pPr marL="609585" indent="-397923">
              <a:buClr>
                <a:schemeClr val="dk1"/>
              </a:buClr>
              <a:buSzPts val="1100"/>
              <a:buFont typeface="Calibri"/>
              <a:buChar char="●"/>
            </a:pPr>
            <a:r>
              <a:rPr lang="en" sz="1467" dirty="0">
                <a:solidFill>
                  <a:schemeClr val="bg1"/>
                </a:solidFill>
                <a:latin typeface="Calibri"/>
                <a:ea typeface="Calibri"/>
                <a:cs typeface="Calibri"/>
                <a:sym typeface="Calibri"/>
              </a:rPr>
              <a:t>Negative feedback loop: stimulates prostaglandins (prostaglandin E2 and prostacyclin) in the TAL, CT, medullary </a:t>
            </a:r>
            <a:r>
              <a:rPr lang="en" sz="1467" dirty="0" err="1">
                <a:solidFill>
                  <a:schemeClr val="bg1"/>
                </a:solidFill>
                <a:latin typeface="Calibri"/>
                <a:ea typeface="Calibri"/>
                <a:cs typeface="Calibri"/>
                <a:sym typeface="Calibri"/>
              </a:rPr>
              <a:t>interstitium</a:t>
            </a:r>
            <a:r>
              <a:rPr lang="en" sz="1467" dirty="0">
                <a:solidFill>
                  <a:schemeClr val="bg1"/>
                </a:solidFill>
                <a:latin typeface="Calibri"/>
                <a:ea typeface="Calibri"/>
                <a:cs typeface="Calibri"/>
                <a:sym typeface="Calibri"/>
              </a:rPr>
              <a:t>, which counteract both the vascular and antidiuretic effects of vasopressin</a:t>
            </a:r>
            <a:endParaRPr sz="1467" dirty="0">
              <a:solidFill>
                <a:schemeClr val="bg1"/>
              </a:solidFill>
              <a:latin typeface="Calibri"/>
              <a:ea typeface="Calibri"/>
              <a:cs typeface="Calibri"/>
              <a:sym typeface="Calibri"/>
            </a:endParaRPr>
          </a:p>
          <a:p>
            <a:pPr marL="609585" indent="-397923">
              <a:buClr>
                <a:schemeClr val="dk1"/>
              </a:buClr>
              <a:buSzPts val="1100"/>
              <a:buFont typeface="Calibri"/>
              <a:buChar char="●"/>
            </a:pPr>
            <a:r>
              <a:rPr lang="en" sz="1467" dirty="0">
                <a:solidFill>
                  <a:schemeClr val="bg1"/>
                </a:solidFill>
                <a:latin typeface="Calibri"/>
                <a:ea typeface="Calibri"/>
                <a:cs typeface="Calibri"/>
                <a:sym typeface="Calibri"/>
              </a:rPr>
              <a:t>Metabolized by </a:t>
            </a:r>
            <a:r>
              <a:rPr lang="en" sz="1467" dirty="0" err="1">
                <a:solidFill>
                  <a:schemeClr val="bg1"/>
                </a:solidFill>
                <a:latin typeface="Calibri"/>
                <a:ea typeface="Calibri"/>
                <a:cs typeface="Calibri"/>
                <a:sym typeface="Calibri"/>
              </a:rPr>
              <a:t>vasopressinases</a:t>
            </a:r>
            <a:r>
              <a:rPr lang="en" sz="1467" dirty="0">
                <a:solidFill>
                  <a:schemeClr val="bg1"/>
                </a:solidFill>
                <a:latin typeface="Calibri"/>
                <a:ea typeface="Calibri"/>
                <a:cs typeface="Calibri"/>
                <a:sym typeface="Calibri"/>
              </a:rPr>
              <a:t> in the liver and kidney</a:t>
            </a:r>
            <a:endParaRPr sz="1467" dirty="0">
              <a:solidFill>
                <a:schemeClr val="bg1"/>
              </a:solidFill>
              <a:latin typeface="Calibri"/>
              <a:ea typeface="Calibri"/>
              <a:cs typeface="Calibri"/>
              <a:sym typeface="Calibri"/>
            </a:endParaRPr>
          </a:p>
          <a:p>
            <a:pPr marL="609585" indent="-397923">
              <a:buClr>
                <a:schemeClr val="dk1"/>
              </a:buClr>
              <a:buSzPts val="1100"/>
              <a:buFont typeface="Calibri"/>
              <a:buChar char="●"/>
            </a:pPr>
            <a:r>
              <a:rPr lang="en" sz="1467" dirty="0">
                <a:solidFill>
                  <a:schemeClr val="bg1"/>
                </a:solidFill>
                <a:latin typeface="Calibri"/>
                <a:ea typeface="Calibri"/>
                <a:cs typeface="Calibri"/>
                <a:sym typeface="Calibri"/>
              </a:rPr>
              <a:t>Half life is 20-30 minutes</a:t>
            </a:r>
            <a:endParaRPr sz="2400" dirty="0">
              <a:solidFill>
                <a:schemeClr val="bg1"/>
              </a:solidFill>
            </a:endParaRPr>
          </a:p>
        </p:txBody>
      </p:sp>
      <p:sp>
        <p:nvSpPr>
          <p:cNvPr id="633" name="Google Shape;633;p94"/>
          <p:cNvSpPr txBox="1"/>
          <p:nvPr/>
        </p:nvSpPr>
        <p:spPr>
          <a:xfrm>
            <a:off x="72333" y="6062267"/>
            <a:ext cx="3168400" cy="963750"/>
          </a:xfrm>
          <a:prstGeom prst="rect">
            <a:avLst/>
          </a:prstGeom>
          <a:noFill/>
          <a:ln>
            <a:noFill/>
          </a:ln>
        </p:spPr>
        <p:txBody>
          <a:bodyPr spcFirstLastPara="1" wrap="square" lIns="121900" tIns="121900" rIns="121900" bIns="121900" anchor="t" anchorCtr="0">
            <a:spAutoFit/>
          </a:bodyPr>
          <a:lstStyle/>
          <a:p>
            <a:pPr>
              <a:lnSpc>
                <a:spcPct val="115000"/>
              </a:lnSpc>
              <a:spcAft>
                <a:spcPts val="2133"/>
              </a:spcAft>
            </a:pPr>
            <a:r>
              <a:rPr lang="en" sz="1333" dirty="0">
                <a:solidFill>
                  <a:schemeClr val="dk2"/>
                </a:solidFill>
              </a:rPr>
              <a:t>Image from: </a:t>
            </a:r>
            <a:r>
              <a:rPr lang="en" sz="1200" dirty="0">
                <a:solidFill>
                  <a:schemeClr val="dk1"/>
                </a:solidFill>
              </a:rPr>
              <a:t>Danziger J , and </a:t>
            </a:r>
            <a:r>
              <a:rPr lang="en" sz="1200" dirty="0" err="1">
                <a:solidFill>
                  <a:schemeClr val="dk1"/>
                </a:solidFill>
              </a:rPr>
              <a:t>Zeidel</a:t>
            </a:r>
            <a:r>
              <a:rPr lang="en" sz="1200" dirty="0">
                <a:solidFill>
                  <a:schemeClr val="dk1"/>
                </a:solidFill>
              </a:rPr>
              <a:t> M L CJASN doi:10.2215/CJN.10741013</a:t>
            </a:r>
            <a:endParaRPr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Osmotic Diuretics/</a:t>
            </a:r>
            <a:r>
              <a:rPr lang="en-US" dirty="0" err="1">
                <a:solidFill>
                  <a:srgbClr val="FFC000"/>
                </a:solidFill>
              </a:rPr>
              <a:t>Aquaretics</a:t>
            </a:r>
            <a:endParaRPr lang="en-US" dirty="0">
              <a:solidFill>
                <a:srgbClr val="FFC000"/>
              </a:solidFill>
            </a:endParaRPr>
          </a:p>
        </p:txBody>
      </p:sp>
      <p:sp>
        <p:nvSpPr>
          <p:cNvPr id="3" name="Content Placeholder 2"/>
          <p:cNvSpPr>
            <a:spLocks noGrp="1"/>
          </p:cNvSpPr>
          <p:nvPr>
            <p:ph idx="1"/>
          </p:nvPr>
        </p:nvSpPr>
        <p:spPr>
          <a:xfrm>
            <a:off x="838200" y="1825625"/>
            <a:ext cx="10515600" cy="4724804"/>
          </a:xfrm>
        </p:spPr>
        <p:txBody>
          <a:bodyPr>
            <a:normAutofit/>
          </a:bodyPr>
          <a:lstStyle/>
          <a:p>
            <a:r>
              <a:rPr lang="en-US" dirty="0">
                <a:solidFill>
                  <a:schemeClr val="bg1"/>
                </a:solidFill>
              </a:rPr>
              <a:t>Mannitol </a:t>
            </a:r>
          </a:p>
          <a:p>
            <a:pPr lvl="1"/>
            <a:r>
              <a:rPr lang="en-US" dirty="0">
                <a:solidFill>
                  <a:schemeClr val="bg1"/>
                </a:solidFill>
              </a:rPr>
              <a:t> non-</a:t>
            </a:r>
            <a:r>
              <a:rPr lang="en-US" dirty="0" err="1">
                <a:solidFill>
                  <a:schemeClr val="bg1"/>
                </a:solidFill>
              </a:rPr>
              <a:t>reabsorbable</a:t>
            </a:r>
            <a:r>
              <a:rPr lang="en-US" dirty="0">
                <a:solidFill>
                  <a:schemeClr val="bg1"/>
                </a:solidFill>
              </a:rPr>
              <a:t> polysaccharide</a:t>
            </a:r>
          </a:p>
          <a:p>
            <a:pPr lvl="1"/>
            <a:r>
              <a:rPr lang="en-US" dirty="0">
                <a:solidFill>
                  <a:schemeClr val="bg1"/>
                </a:solidFill>
              </a:rPr>
              <a:t>Acts as osmotic diuretic in the proximal tubule and loop of Henle</a:t>
            </a:r>
          </a:p>
          <a:p>
            <a:pPr lvl="1"/>
            <a:r>
              <a:rPr lang="en-US" dirty="0">
                <a:solidFill>
                  <a:schemeClr val="bg1"/>
                </a:solidFill>
              </a:rPr>
              <a:t>Water is lost in excess of sodium and potassium</a:t>
            </a:r>
          </a:p>
          <a:p>
            <a:pPr lvl="1"/>
            <a:r>
              <a:rPr lang="en-US" dirty="0">
                <a:solidFill>
                  <a:schemeClr val="bg1"/>
                </a:solidFill>
              </a:rPr>
              <a:t>Used to increase serum osmolality in brain trauma patients to prevent brain swelling</a:t>
            </a:r>
          </a:p>
          <a:p>
            <a:r>
              <a:rPr lang="en-US" dirty="0">
                <a:solidFill>
                  <a:schemeClr val="bg1"/>
                </a:solidFill>
              </a:rPr>
              <a:t>Urea</a:t>
            </a:r>
          </a:p>
          <a:p>
            <a:pPr lvl="1"/>
            <a:r>
              <a:rPr lang="en-US" dirty="0">
                <a:solidFill>
                  <a:schemeClr val="bg1"/>
                </a:solidFill>
              </a:rPr>
              <a:t>Urea powder has been used to treat SIADH (Syndrome of Inappropriate Anti-Diuretic Hormone) by inducing an osmotic </a:t>
            </a:r>
            <a:r>
              <a:rPr lang="en-US" dirty="0" err="1">
                <a:solidFill>
                  <a:schemeClr val="bg1"/>
                </a:solidFill>
              </a:rPr>
              <a:t>aquaresis</a:t>
            </a: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4107744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altLang="en-US" dirty="0">
                <a:solidFill>
                  <a:srgbClr val="FFFF00"/>
                </a:solidFill>
              </a:rPr>
              <a:t>Starling Model of Fluid Distribution </a:t>
            </a:r>
          </a:p>
        </p:txBody>
      </p:sp>
      <p:graphicFrame>
        <p:nvGraphicFramePr>
          <p:cNvPr id="18436" name="Object 4"/>
          <p:cNvGraphicFramePr>
            <a:graphicFrameLocks noGrp="1" noChangeAspect="1"/>
          </p:cNvGraphicFramePr>
          <p:nvPr>
            <p:ph sz="half" idx="1"/>
          </p:nvPr>
        </p:nvGraphicFramePr>
        <p:xfrm>
          <a:off x="1984375" y="1600201"/>
          <a:ext cx="4032250" cy="4525963"/>
        </p:xfrm>
        <a:graphic>
          <a:graphicData uri="http://schemas.openxmlformats.org/presentationml/2006/ole">
            <mc:AlternateContent xmlns:mc="http://schemas.openxmlformats.org/markup-compatibility/2006">
              <mc:Choice xmlns:v="urn:schemas-microsoft-com:vml" Requires="v">
                <p:oleObj name="Chart" r:id="rId3" imgW="4038585" imgH="4533804" progId="MSGraph.Chart.8">
                  <p:embed followColorScheme="full"/>
                </p:oleObj>
              </mc:Choice>
              <mc:Fallback>
                <p:oleObj name="Chart" r:id="rId3" imgW="4038585" imgH="4533804" progId="MSGraph.Chart.8">
                  <p:embed followColorScheme="full"/>
                  <p:pic>
                    <p:nvPicPr>
                      <p:cNvPr id="0" name=""/>
                      <p:cNvPicPr>
                        <a:picLocks noChangeAspect="1" noChangeArrowheads="1"/>
                      </p:cNvPicPr>
                      <p:nvPr/>
                    </p:nvPicPr>
                    <p:blipFill>
                      <a:blip r:embed="rId4"/>
                      <a:srcRect/>
                      <a:stretch>
                        <a:fillRect/>
                      </a:stretch>
                    </p:blipFill>
                    <p:spPr bwMode="auto">
                      <a:xfrm>
                        <a:off x="1984375" y="1600201"/>
                        <a:ext cx="4032250" cy="4525963"/>
                      </a:xfrm>
                      <a:prstGeom prst="rect">
                        <a:avLst/>
                      </a:prstGeom>
                    </p:spPr>
                  </p:pic>
                </p:oleObj>
              </mc:Fallback>
            </mc:AlternateContent>
          </a:graphicData>
        </a:graphic>
      </p:graphicFrame>
      <p:sp>
        <p:nvSpPr>
          <p:cNvPr id="18444" name="Rectangle 12"/>
          <p:cNvSpPr>
            <a:spLocks noGrp="1" noChangeArrowheads="1"/>
          </p:cNvSpPr>
          <p:nvPr>
            <p:ph type="body" sz="half" idx="2"/>
          </p:nvPr>
        </p:nvSpPr>
        <p:spPr>
          <a:xfrm>
            <a:off x="6781800" y="1600201"/>
            <a:ext cx="3429000" cy="4525963"/>
          </a:xfrm>
        </p:spPr>
        <p:txBody>
          <a:bodyPr>
            <a:normAutofit fontScale="92500" lnSpcReduction="10000"/>
          </a:bodyPr>
          <a:lstStyle/>
          <a:p>
            <a:r>
              <a:rPr lang="en-US" altLang="en-US" sz="2400" dirty="0">
                <a:solidFill>
                  <a:schemeClr val="bg1"/>
                </a:solidFill>
              </a:rPr>
              <a:t>Hydrostatic pressure pushes water out of the capillary.</a:t>
            </a:r>
          </a:p>
          <a:p>
            <a:r>
              <a:rPr lang="en-US" altLang="en-US" sz="2400" dirty="0">
                <a:solidFill>
                  <a:schemeClr val="bg1"/>
                </a:solidFill>
              </a:rPr>
              <a:t>Oncotic pressure pulls it back in. </a:t>
            </a:r>
          </a:p>
          <a:p>
            <a:r>
              <a:rPr lang="en-US" altLang="en-US" sz="2400" dirty="0">
                <a:solidFill>
                  <a:schemeClr val="bg1"/>
                </a:solidFill>
              </a:rPr>
              <a:t>The difference in these pressures decides whether water leaves the capillary or is pushed back in.</a:t>
            </a:r>
          </a:p>
          <a:p>
            <a:r>
              <a:rPr lang="en-US" altLang="en-US" sz="2400" dirty="0">
                <a:solidFill>
                  <a:schemeClr val="bg1"/>
                </a:solidFill>
              </a:rPr>
              <a:t>This model assumes that  capillaries are fenestrated, providing a semipermeable membrane.</a:t>
            </a:r>
          </a:p>
          <a:p>
            <a:pPr marL="0" indent="0">
              <a:buNone/>
            </a:pPr>
            <a:endParaRPr lang="en-US" altLang="en-US" sz="2400" dirty="0">
              <a:solidFill>
                <a:schemeClr val="bg1"/>
              </a:solidFill>
            </a:endParaRPr>
          </a:p>
        </p:txBody>
      </p:sp>
      <p:pic>
        <p:nvPicPr>
          <p:cNvPr id="18443" name="Picture 11" descr="complex%20star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590800"/>
            <a:ext cx="4762500" cy="2971800"/>
          </a:xfrm>
          <a:prstGeom prst="rect">
            <a:avLst/>
          </a:prstGeom>
          <a:solidFill>
            <a:schemeClr val="bg1"/>
          </a:solidFill>
        </p:spPr>
      </p:pic>
    </p:spTree>
    <p:extLst>
      <p:ext uri="{BB962C8B-B14F-4D97-AF65-F5344CB8AC3E}">
        <p14:creationId xmlns:p14="http://schemas.microsoft.com/office/powerpoint/2010/main" val="4260632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a:r>
              <a:rPr lang="en-US" altLang="en-US" dirty="0">
                <a:solidFill>
                  <a:srgbClr val="FFFF00"/>
                </a:solidFill>
              </a:rPr>
              <a:t>Diuretic Potency</a:t>
            </a:r>
          </a:p>
        </p:txBody>
      </p:sp>
      <p:sp>
        <p:nvSpPr>
          <p:cNvPr id="54275" name="Rectangle 3"/>
          <p:cNvSpPr>
            <a:spLocks noGrp="1" noChangeArrowheads="1"/>
          </p:cNvSpPr>
          <p:nvPr>
            <p:ph type="body" idx="1"/>
          </p:nvPr>
        </p:nvSpPr>
        <p:spPr/>
        <p:txBody>
          <a:bodyPr/>
          <a:lstStyle/>
          <a:p>
            <a:pPr>
              <a:lnSpc>
                <a:spcPct val="90000"/>
              </a:lnSpc>
            </a:pPr>
            <a:r>
              <a:rPr lang="en-US" altLang="en-US" dirty="0">
                <a:solidFill>
                  <a:schemeClr val="bg1"/>
                </a:solidFill>
              </a:rPr>
              <a:t>Dose</a:t>
            </a:r>
          </a:p>
          <a:p>
            <a:pPr lvl="1">
              <a:lnSpc>
                <a:spcPct val="90000"/>
              </a:lnSpc>
            </a:pPr>
            <a:r>
              <a:rPr lang="en-US" altLang="en-US" dirty="0">
                <a:solidFill>
                  <a:schemeClr val="bg1"/>
                </a:solidFill>
              </a:rPr>
              <a:t>Depends on GFR for diuretics which work on luminal side</a:t>
            </a:r>
          </a:p>
          <a:p>
            <a:pPr lvl="2"/>
            <a:r>
              <a:rPr lang="en-US" altLang="en-US" dirty="0">
                <a:solidFill>
                  <a:schemeClr val="bg1"/>
                </a:solidFill>
              </a:rPr>
              <a:t> loop and thiazide-type have receptors on luminal side</a:t>
            </a:r>
          </a:p>
          <a:p>
            <a:pPr>
              <a:lnSpc>
                <a:spcPct val="90000"/>
              </a:lnSpc>
            </a:pPr>
            <a:r>
              <a:rPr lang="en-US" altLang="en-US" dirty="0">
                <a:solidFill>
                  <a:schemeClr val="bg1"/>
                </a:solidFill>
              </a:rPr>
              <a:t>Site of action</a:t>
            </a:r>
          </a:p>
          <a:p>
            <a:pPr lvl="1">
              <a:lnSpc>
                <a:spcPct val="90000"/>
              </a:lnSpc>
            </a:pPr>
            <a:r>
              <a:rPr lang="en-US" altLang="en-US" dirty="0">
                <a:solidFill>
                  <a:schemeClr val="bg1"/>
                </a:solidFill>
              </a:rPr>
              <a:t>Percent of filtered sodium that can be excreted at each segment</a:t>
            </a:r>
          </a:p>
          <a:p>
            <a:pPr lvl="2"/>
            <a:r>
              <a:rPr lang="en-US" altLang="en-US" dirty="0">
                <a:solidFill>
                  <a:schemeClr val="bg1"/>
                </a:solidFill>
              </a:rPr>
              <a:t>Loop of Henle &gt; distal tubule &gt; collecting tubule</a:t>
            </a:r>
          </a:p>
          <a:p>
            <a:pPr>
              <a:lnSpc>
                <a:spcPct val="90000"/>
              </a:lnSpc>
            </a:pPr>
            <a:r>
              <a:rPr lang="en-US" altLang="en-US" dirty="0">
                <a:solidFill>
                  <a:schemeClr val="bg1"/>
                </a:solidFill>
              </a:rPr>
              <a:t>Level of reabsorption at distal segments</a:t>
            </a:r>
          </a:p>
          <a:p>
            <a:pPr lvl="1"/>
            <a:r>
              <a:rPr lang="en-US" altLang="en-US" dirty="0">
                <a:solidFill>
                  <a:schemeClr val="bg1"/>
                </a:solidFill>
              </a:rPr>
              <a:t>Thiazide-type and potassium-sparing diuretics are more potent when used in combination with a loop diuretic because more sodium is being delivered to the distal segments</a:t>
            </a:r>
          </a:p>
        </p:txBody>
      </p:sp>
    </p:spTree>
    <p:extLst>
      <p:ext uri="{BB962C8B-B14F-4D97-AF65-F5344CB8AC3E}">
        <p14:creationId xmlns:p14="http://schemas.microsoft.com/office/powerpoint/2010/main" val="1658541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6063-C835-57EF-752D-5E7133292AAA}"/>
              </a:ext>
            </a:extLst>
          </p:cNvPr>
          <p:cNvSpPr>
            <a:spLocks noGrp="1"/>
          </p:cNvSpPr>
          <p:nvPr>
            <p:ph type="title"/>
          </p:nvPr>
        </p:nvSpPr>
        <p:spPr/>
        <p:txBody>
          <a:bodyPr/>
          <a:lstStyle/>
          <a:p>
            <a:pPr algn="ctr"/>
            <a:r>
              <a:rPr lang="en-US" dirty="0">
                <a:solidFill>
                  <a:srgbClr val="FFC000"/>
                </a:solidFill>
              </a:rPr>
              <a:t>Diuretic Resistance: Braking Phenomenon</a:t>
            </a:r>
          </a:p>
        </p:txBody>
      </p:sp>
      <p:pic>
        <p:nvPicPr>
          <p:cNvPr id="5" name="Content Placeholder 4" descr="A diagram of a normal distribution&#10;&#10;Description automatically generated with medium confidence">
            <a:extLst>
              <a:ext uri="{FF2B5EF4-FFF2-40B4-BE49-F238E27FC236}">
                <a16:creationId xmlns:a16="http://schemas.microsoft.com/office/drawing/2014/main" id="{A27BB453-498F-29A3-870C-9FD9734A828B}"/>
              </a:ext>
            </a:extLst>
          </p:cNvPr>
          <p:cNvPicPr>
            <a:picLocks noGrp="1" noChangeAspect="1"/>
          </p:cNvPicPr>
          <p:nvPr>
            <p:ph idx="1"/>
          </p:nvPr>
        </p:nvPicPr>
        <p:blipFill>
          <a:blip r:embed="rId2"/>
          <a:stretch>
            <a:fillRect/>
          </a:stretch>
        </p:blipFill>
        <p:spPr>
          <a:xfrm>
            <a:off x="3119436" y="1312113"/>
            <a:ext cx="5581933" cy="4458494"/>
          </a:xfrm>
        </p:spPr>
      </p:pic>
      <p:sp>
        <p:nvSpPr>
          <p:cNvPr id="6" name="TextBox 5">
            <a:extLst>
              <a:ext uri="{FF2B5EF4-FFF2-40B4-BE49-F238E27FC236}">
                <a16:creationId xmlns:a16="http://schemas.microsoft.com/office/drawing/2014/main" id="{6C21A49D-9D8A-7471-86DF-03CF59238432}"/>
              </a:ext>
            </a:extLst>
          </p:cNvPr>
          <p:cNvSpPr txBox="1"/>
          <p:nvPr/>
        </p:nvSpPr>
        <p:spPr>
          <a:xfrm>
            <a:off x="586854" y="6492875"/>
            <a:ext cx="2715904" cy="369332"/>
          </a:xfrm>
          <a:prstGeom prst="rect">
            <a:avLst/>
          </a:prstGeom>
          <a:noFill/>
        </p:spPr>
        <p:txBody>
          <a:bodyPr wrap="square" rtlCol="0">
            <a:spAutoFit/>
          </a:bodyPr>
          <a:lstStyle/>
          <a:p>
            <a:r>
              <a:rPr lang="en-US" dirty="0"/>
              <a:t>NEJM</a:t>
            </a:r>
          </a:p>
        </p:txBody>
      </p:sp>
    </p:spTree>
    <p:extLst>
      <p:ext uri="{BB962C8B-B14F-4D97-AF65-F5344CB8AC3E}">
        <p14:creationId xmlns:p14="http://schemas.microsoft.com/office/powerpoint/2010/main" val="2045053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en-US" altLang="en-US" dirty="0">
                <a:solidFill>
                  <a:srgbClr val="FFFF00"/>
                </a:solidFill>
              </a:rPr>
              <a:t>Diuretic Resistance</a:t>
            </a:r>
          </a:p>
        </p:txBody>
      </p:sp>
      <p:sp>
        <p:nvSpPr>
          <p:cNvPr id="60419" name="Rectangle 3"/>
          <p:cNvSpPr>
            <a:spLocks noGrp="1" noChangeArrowheads="1"/>
          </p:cNvSpPr>
          <p:nvPr>
            <p:ph type="body" idx="1"/>
          </p:nvPr>
        </p:nvSpPr>
        <p:spPr/>
        <p:txBody>
          <a:bodyPr/>
          <a:lstStyle/>
          <a:p>
            <a:pPr>
              <a:lnSpc>
                <a:spcPct val="90000"/>
              </a:lnSpc>
              <a:buFontTx/>
              <a:buNone/>
            </a:pPr>
            <a:r>
              <a:rPr lang="en-US" altLang="en-US" dirty="0">
                <a:solidFill>
                  <a:schemeClr val="bg1"/>
                </a:solidFill>
              </a:rPr>
              <a:t>Due to reabsorption at other segments</a:t>
            </a:r>
          </a:p>
          <a:p>
            <a:pPr>
              <a:lnSpc>
                <a:spcPct val="90000"/>
              </a:lnSpc>
            </a:pPr>
            <a:r>
              <a:rPr lang="en-US" altLang="en-US" dirty="0">
                <a:solidFill>
                  <a:schemeClr val="bg1"/>
                </a:solidFill>
              </a:rPr>
              <a:t>Increased sodium delivery to distal tubule causes hypertrophic response and increased distal sodium reabsorption</a:t>
            </a:r>
          </a:p>
          <a:p>
            <a:pPr>
              <a:lnSpc>
                <a:spcPct val="90000"/>
              </a:lnSpc>
            </a:pPr>
            <a:r>
              <a:rPr lang="en-US" altLang="en-US" dirty="0">
                <a:solidFill>
                  <a:schemeClr val="bg1"/>
                </a:solidFill>
              </a:rPr>
              <a:t>Decreased tissue perfusion leads to:</a:t>
            </a:r>
          </a:p>
          <a:p>
            <a:pPr lvl="1">
              <a:lnSpc>
                <a:spcPct val="90000"/>
              </a:lnSpc>
            </a:pPr>
            <a:r>
              <a:rPr lang="en-US" altLang="en-US" dirty="0">
                <a:solidFill>
                  <a:schemeClr val="bg1"/>
                </a:solidFill>
              </a:rPr>
              <a:t> stimulation of  renin angiotensin system </a:t>
            </a:r>
            <a:r>
              <a:rPr lang="en-US" altLang="en-US" dirty="0">
                <a:solidFill>
                  <a:schemeClr val="bg1"/>
                </a:solidFill>
                <a:cs typeface="Arial" panose="020B0604020202020204" pitchFamily="34" charset="0"/>
              </a:rPr>
              <a:t>→</a:t>
            </a:r>
            <a:r>
              <a:rPr lang="en-US" altLang="en-US" dirty="0">
                <a:solidFill>
                  <a:schemeClr val="bg1"/>
                </a:solidFill>
              </a:rPr>
              <a:t> proximal tubular reabsorption</a:t>
            </a:r>
          </a:p>
          <a:p>
            <a:pPr lvl="1">
              <a:lnSpc>
                <a:spcPct val="90000"/>
              </a:lnSpc>
            </a:pPr>
            <a:r>
              <a:rPr lang="en-US" altLang="en-US" dirty="0">
                <a:solidFill>
                  <a:schemeClr val="bg1"/>
                </a:solidFill>
              </a:rPr>
              <a:t>Stimulation of aldosterone secretion </a:t>
            </a:r>
            <a:r>
              <a:rPr lang="en-US" altLang="en-US" dirty="0">
                <a:solidFill>
                  <a:schemeClr val="bg1"/>
                </a:solidFill>
                <a:cs typeface="Arial" panose="020B0604020202020204" pitchFamily="34" charset="0"/>
              </a:rPr>
              <a:t>→ collecting tubule reabsorption</a:t>
            </a:r>
          </a:p>
        </p:txBody>
      </p:sp>
    </p:spTree>
    <p:extLst>
      <p:ext uri="{BB962C8B-B14F-4D97-AF65-F5344CB8AC3E}">
        <p14:creationId xmlns:p14="http://schemas.microsoft.com/office/powerpoint/2010/main" val="3202676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Adding albumin to furosemide: rationale</a:t>
            </a:r>
          </a:p>
        </p:txBody>
      </p:sp>
      <p:sp>
        <p:nvSpPr>
          <p:cNvPr id="3" name="Content Placeholder 2"/>
          <p:cNvSpPr>
            <a:spLocks noGrp="1"/>
          </p:cNvSpPr>
          <p:nvPr>
            <p:ph idx="1"/>
          </p:nvPr>
        </p:nvSpPr>
        <p:spPr/>
        <p:txBody>
          <a:bodyPr/>
          <a:lstStyle/>
          <a:p>
            <a:r>
              <a:rPr lang="en-US" dirty="0">
                <a:solidFill>
                  <a:schemeClr val="bg1"/>
                </a:solidFill>
              </a:rPr>
              <a:t>Colloid promotes redistribution of fluid from edematous peripheral tissues back into vascular component</a:t>
            </a:r>
          </a:p>
          <a:p>
            <a:r>
              <a:rPr lang="en-US" dirty="0">
                <a:solidFill>
                  <a:schemeClr val="bg1"/>
                </a:solidFill>
              </a:rPr>
              <a:t>Furosemide is heavily protein-bound, so in </a:t>
            </a:r>
            <a:r>
              <a:rPr lang="en-US" dirty="0" err="1">
                <a:solidFill>
                  <a:schemeClr val="bg1"/>
                </a:solidFill>
              </a:rPr>
              <a:t>hypoproteinemic</a:t>
            </a:r>
            <a:r>
              <a:rPr lang="en-US" dirty="0">
                <a:solidFill>
                  <a:schemeClr val="bg1"/>
                </a:solidFill>
              </a:rPr>
              <a:t> patients there is increased volume of distribution and lower concentrations in the loop of Henle</a:t>
            </a:r>
          </a:p>
          <a:p>
            <a:r>
              <a:rPr lang="en-US" dirty="0">
                <a:solidFill>
                  <a:schemeClr val="bg1"/>
                </a:solidFill>
              </a:rPr>
              <a:t>Only 2 randomized controlled trials have evaluated this</a:t>
            </a:r>
          </a:p>
        </p:txBody>
      </p:sp>
    </p:spTree>
    <p:extLst>
      <p:ext uri="{BB962C8B-B14F-4D97-AF65-F5344CB8AC3E}">
        <p14:creationId xmlns:p14="http://schemas.microsoft.com/office/powerpoint/2010/main" val="1788132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FFFF00"/>
                </a:solidFill>
              </a:rPr>
              <a:t>2 RCT comparing Albumin + furosemide to furosemide alone</a:t>
            </a:r>
            <a:br>
              <a:rPr lang="en-US" dirty="0">
                <a:solidFill>
                  <a:srgbClr val="FFFF00"/>
                </a:solidFill>
              </a:rPr>
            </a:br>
            <a:endParaRPr lang="en-US"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1758887"/>
              </p:ext>
            </p:extLst>
          </p:nvPr>
        </p:nvGraphicFramePr>
        <p:xfrm>
          <a:off x="497629" y="1897163"/>
          <a:ext cx="9954127" cy="2748280"/>
        </p:xfrm>
        <a:graphic>
          <a:graphicData uri="http://schemas.openxmlformats.org/drawingml/2006/table">
            <a:tbl>
              <a:tblPr firstRow="1" bandRow="1">
                <a:tableStyleId>{5C22544A-7EE6-4342-B048-85BDC9FD1C3A}</a:tableStyleId>
              </a:tblPr>
              <a:tblGrid>
                <a:gridCol w="2956470">
                  <a:extLst>
                    <a:ext uri="{9D8B030D-6E8A-4147-A177-3AD203B41FA5}">
                      <a16:colId xmlns:a16="http://schemas.microsoft.com/office/drawing/2014/main" val="20000"/>
                    </a:ext>
                  </a:extLst>
                </a:gridCol>
                <a:gridCol w="4381710">
                  <a:extLst>
                    <a:ext uri="{9D8B030D-6E8A-4147-A177-3AD203B41FA5}">
                      <a16:colId xmlns:a16="http://schemas.microsoft.com/office/drawing/2014/main" val="20001"/>
                    </a:ext>
                  </a:extLst>
                </a:gridCol>
                <a:gridCol w="2615947">
                  <a:extLst>
                    <a:ext uri="{9D8B030D-6E8A-4147-A177-3AD203B41FA5}">
                      <a16:colId xmlns:a16="http://schemas.microsoft.com/office/drawing/2014/main" val="20002"/>
                    </a:ext>
                  </a:extLst>
                </a:gridCol>
              </a:tblGrid>
              <a:tr h="370840">
                <a:tc>
                  <a:txBody>
                    <a:bodyPr/>
                    <a:lstStyle/>
                    <a:p>
                      <a:r>
                        <a:rPr lang="en-US" dirty="0"/>
                        <a:t>Population</a:t>
                      </a:r>
                    </a:p>
                  </a:txBody>
                  <a:tcPr/>
                </a:tc>
                <a:tc>
                  <a:txBody>
                    <a:bodyPr/>
                    <a:lstStyle/>
                    <a:p>
                      <a:r>
                        <a:rPr lang="en-US" dirty="0"/>
                        <a:t>Intervention</a:t>
                      </a:r>
                    </a:p>
                  </a:txBody>
                  <a:tcPr/>
                </a:tc>
                <a:tc>
                  <a:txBody>
                    <a:bodyPr/>
                    <a:lstStyle/>
                    <a:p>
                      <a:r>
                        <a:rPr lang="en-US" dirty="0"/>
                        <a:t>Results</a:t>
                      </a:r>
                    </a:p>
                  </a:txBody>
                  <a:tcPr/>
                </a:tc>
                <a:extLst>
                  <a:ext uri="{0D108BD9-81ED-4DB2-BD59-A6C34878D82A}">
                    <a16:rowId xmlns:a16="http://schemas.microsoft.com/office/drawing/2014/main" val="10000"/>
                  </a:ext>
                </a:extLst>
              </a:tr>
              <a:tr h="370840">
                <a:tc>
                  <a:txBody>
                    <a:bodyPr/>
                    <a:lstStyle/>
                    <a:p>
                      <a:r>
                        <a:rPr lang="en-US" dirty="0"/>
                        <a:t>30</a:t>
                      </a:r>
                      <a:r>
                        <a:rPr lang="en-US" baseline="0" dirty="0"/>
                        <a:t> </a:t>
                      </a:r>
                      <a:r>
                        <a:rPr lang="en-US" dirty="0"/>
                        <a:t>Vented</a:t>
                      </a:r>
                      <a:r>
                        <a:rPr lang="en-US" baseline="0" dirty="0"/>
                        <a:t> patients with CHF</a:t>
                      </a:r>
                      <a:endParaRPr lang="en-US" dirty="0"/>
                    </a:p>
                  </a:txBody>
                  <a:tcPr/>
                </a:tc>
                <a:tc>
                  <a:txBody>
                    <a:bodyPr/>
                    <a:lstStyle/>
                    <a:p>
                      <a:r>
                        <a:rPr lang="en-US" dirty="0"/>
                        <a:t>250mg furosemide diluted in 12.5g 25% albumin vs furosemide infusion alone at 0.1mg/kg/</a:t>
                      </a:r>
                      <a:r>
                        <a:rPr lang="en-US" dirty="0" err="1"/>
                        <a:t>hr</a:t>
                      </a:r>
                      <a:endParaRPr lang="en-US" dirty="0"/>
                    </a:p>
                  </a:txBody>
                  <a:tcPr/>
                </a:tc>
                <a:tc>
                  <a:txBody>
                    <a:bodyPr/>
                    <a:lstStyle/>
                    <a:p>
                      <a:r>
                        <a:rPr lang="en-US" dirty="0"/>
                        <a:t>No difference in UOP or fluid balance at 24hrs</a:t>
                      </a:r>
                    </a:p>
                  </a:txBody>
                  <a:tcPr/>
                </a:tc>
                <a:extLst>
                  <a:ext uri="{0D108BD9-81ED-4DB2-BD59-A6C34878D82A}">
                    <a16:rowId xmlns:a16="http://schemas.microsoft.com/office/drawing/2014/main" val="10001"/>
                  </a:ext>
                </a:extLst>
              </a:tr>
              <a:tr h="370840">
                <a:tc>
                  <a:txBody>
                    <a:bodyPr/>
                    <a:lstStyle/>
                    <a:p>
                      <a:r>
                        <a:rPr lang="en-US" dirty="0"/>
                        <a:t>40 vented</a:t>
                      </a:r>
                      <a:r>
                        <a:rPr lang="en-US" baseline="0" dirty="0"/>
                        <a:t> patients with ARDS</a:t>
                      </a:r>
                      <a:endParaRPr lang="en-US" dirty="0"/>
                    </a:p>
                  </a:txBody>
                  <a:tcPr/>
                </a:tc>
                <a:tc>
                  <a:txBody>
                    <a:bodyPr/>
                    <a:lstStyle/>
                    <a:p>
                      <a:r>
                        <a:rPr lang="en-US" dirty="0"/>
                        <a:t>100ml</a:t>
                      </a:r>
                      <a:r>
                        <a:rPr lang="en-US" baseline="0" dirty="0"/>
                        <a:t> 25% albumin q8h vs placebo; furosemide infusion</a:t>
                      </a:r>
                      <a:endParaRPr lang="en-US" dirty="0"/>
                    </a:p>
                  </a:txBody>
                  <a:tcPr/>
                </a:tc>
                <a:tc>
                  <a:txBody>
                    <a:bodyPr/>
                    <a:lstStyle/>
                    <a:p>
                      <a:r>
                        <a:rPr lang="en-US" dirty="0"/>
                        <a:t>Improved oxygenation,</a:t>
                      </a:r>
                      <a:r>
                        <a:rPr lang="en-US" baseline="0" dirty="0"/>
                        <a:t> greater net negative fluid balance, better maintenance of hemodynamic stability</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3265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Diuretic resistance: strategies</a:t>
            </a:r>
          </a:p>
        </p:txBody>
      </p:sp>
      <p:sp>
        <p:nvSpPr>
          <p:cNvPr id="3" name="Content Placeholder 2"/>
          <p:cNvSpPr>
            <a:spLocks noGrp="1"/>
          </p:cNvSpPr>
          <p:nvPr>
            <p:ph idx="1"/>
          </p:nvPr>
        </p:nvSpPr>
        <p:spPr>
          <a:xfrm>
            <a:off x="1530178" y="1862695"/>
            <a:ext cx="10515600" cy="4351338"/>
          </a:xfrm>
        </p:spPr>
        <p:txBody>
          <a:bodyPr/>
          <a:lstStyle/>
          <a:p>
            <a:r>
              <a:rPr lang="en-US" dirty="0">
                <a:solidFill>
                  <a:schemeClr val="bg1"/>
                </a:solidFill>
              </a:rPr>
              <a:t>Sequential nephron blockade</a:t>
            </a:r>
          </a:p>
          <a:p>
            <a:r>
              <a:rPr lang="en-US" dirty="0">
                <a:solidFill>
                  <a:schemeClr val="bg1"/>
                </a:solidFill>
              </a:rPr>
              <a:t>SGLT-2 Inhibitor</a:t>
            </a:r>
          </a:p>
          <a:p>
            <a:r>
              <a:rPr lang="en-US" dirty="0">
                <a:solidFill>
                  <a:schemeClr val="bg1"/>
                </a:solidFill>
              </a:rPr>
              <a:t>Increase dose</a:t>
            </a:r>
          </a:p>
          <a:p>
            <a:r>
              <a:rPr lang="en-US" dirty="0">
                <a:solidFill>
                  <a:schemeClr val="bg1"/>
                </a:solidFill>
              </a:rPr>
              <a:t>Consider albumin  in patients with nephrotic syndrome (Minimal Change Disease)</a:t>
            </a:r>
          </a:p>
          <a:p>
            <a:r>
              <a:rPr lang="en-US" dirty="0">
                <a:solidFill>
                  <a:schemeClr val="bg1"/>
                </a:solidFill>
              </a:rPr>
              <a:t>Dialysis                                                                                                                                                                                                                                                                                                                                                                                                                       </a:t>
            </a:r>
          </a:p>
        </p:txBody>
      </p:sp>
    </p:spTree>
    <p:extLst>
      <p:ext uri="{BB962C8B-B14F-4D97-AF65-F5344CB8AC3E}">
        <p14:creationId xmlns:p14="http://schemas.microsoft.com/office/powerpoint/2010/main" val="2477142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3F483-875F-4FFF-75BB-9EB5998D3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6DF9C-0572-778C-5741-20059734980D}"/>
              </a:ext>
            </a:extLst>
          </p:cNvPr>
          <p:cNvSpPr>
            <a:spLocks noGrp="1"/>
          </p:cNvSpPr>
          <p:nvPr>
            <p:ph type="title"/>
          </p:nvPr>
        </p:nvSpPr>
        <p:spPr/>
        <p:txBody>
          <a:bodyPr/>
          <a:lstStyle/>
          <a:p>
            <a:pPr algn="ctr"/>
            <a:r>
              <a:rPr lang="en-US" dirty="0">
                <a:solidFill>
                  <a:srgbClr val="FFFF00"/>
                </a:solidFill>
              </a:rPr>
              <a:t>Chloride Depletion (not contraction) Metabolic Alkalosis</a:t>
            </a:r>
          </a:p>
        </p:txBody>
      </p:sp>
      <p:sp>
        <p:nvSpPr>
          <p:cNvPr id="3" name="Content Placeholder 2">
            <a:extLst>
              <a:ext uri="{FF2B5EF4-FFF2-40B4-BE49-F238E27FC236}">
                <a16:creationId xmlns:a16="http://schemas.microsoft.com/office/drawing/2014/main" id="{B9395156-9996-B048-11A3-55588D88DC47}"/>
              </a:ext>
            </a:extLst>
          </p:cNvPr>
          <p:cNvSpPr>
            <a:spLocks noGrp="1"/>
          </p:cNvSpPr>
          <p:nvPr>
            <p:ph idx="1"/>
          </p:nvPr>
        </p:nvSpPr>
        <p:spPr>
          <a:xfrm>
            <a:off x="1530178" y="1862695"/>
            <a:ext cx="10515600" cy="4351338"/>
          </a:xfrm>
        </p:spPr>
        <p:txBody>
          <a:bodyPr>
            <a:normAutofit lnSpcReduction="10000"/>
          </a:bodyPr>
          <a:lstStyle/>
          <a:p>
            <a:r>
              <a:rPr lang="en-US" dirty="0">
                <a:solidFill>
                  <a:schemeClr val="bg1"/>
                </a:solidFill>
              </a:rPr>
              <a:t>In chloride depletion, fewer chloride ions are available to be exchanged with bicarbonate and the ability of the kidneys to excrete excess bicarbonate is impaired</a:t>
            </a:r>
          </a:p>
          <a:p>
            <a:pPr marL="0" indent="0">
              <a:buNone/>
            </a:pPr>
            <a:endParaRPr lang="en-US" dirty="0">
              <a:solidFill>
                <a:schemeClr val="bg1"/>
              </a:solidFill>
            </a:endParaRPr>
          </a:p>
          <a:p>
            <a:r>
              <a:rPr lang="en-US" dirty="0">
                <a:solidFill>
                  <a:schemeClr val="bg1"/>
                </a:solidFill>
              </a:rPr>
              <a:t>Chloride repletion in the setting of volume contraction, potassium and sodium depletion completely corrects alkalosis in rats and humans</a:t>
            </a:r>
          </a:p>
          <a:p>
            <a:endParaRPr lang="en-US" dirty="0">
              <a:solidFill>
                <a:schemeClr val="bg1"/>
              </a:solidFill>
            </a:endParaRPr>
          </a:p>
          <a:p>
            <a:r>
              <a:rPr lang="en-US" dirty="0">
                <a:solidFill>
                  <a:schemeClr val="bg1"/>
                </a:solidFill>
              </a:rPr>
              <a:t>Nephron segment studies suggest the corrective response is in the collecting duct  - likely via pendrin, a luminal Cl/HCO3 exchanger</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52446F88-83D2-B342-0D54-B7B59F9511B0}"/>
              </a:ext>
            </a:extLst>
          </p:cNvPr>
          <p:cNvSpPr txBox="1"/>
          <p:nvPr/>
        </p:nvSpPr>
        <p:spPr>
          <a:xfrm>
            <a:off x="838199" y="6096000"/>
            <a:ext cx="10708341" cy="369332"/>
          </a:xfrm>
          <a:prstGeom prst="rect">
            <a:avLst/>
          </a:prstGeom>
          <a:noFill/>
        </p:spPr>
        <p:txBody>
          <a:bodyPr wrap="square" rtlCol="0">
            <a:spAutoFit/>
          </a:bodyPr>
          <a:lstStyle/>
          <a:p>
            <a:pPr algn="l"/>
            <a:r>
              <a:rPr lang="en-US" b="0" i="0" dirty="0">
                <a:solidFill>
                  <a:schemeClr val="bg1"/>
                </a:solidFill>
                <a:effectLst/>
                <a:latin typeface="Source Sans Pro Web"/>
              </a:rPr>
              <a:t>Luke RJ et al.  J Am Soc Nephrol. 2012 Feb;23(2):204–207. </a:t>
            </a:r>
            <a:r>
              <a:rPr lang="en-US" b="0" i="0" dirty="0" err="1">
                <a:solidFill>
                  <a:schemeClr val="bg1"/>
                </a:solidFill>
                <a:effectLst/>
                <a:latin typeface="Source Sans Pro Web"/>
              </a:rPr>
              <a:t>doi</a:t>
            </a:r>
            <a:r>
              <a:rPr lang="en-US" b="0" i="0" dirty="0">
                <a:solidFill>
                  <a:schemeClr val="bg1"/>
                </a:solidFill>
                <a:effectLst/>
                <a:latin typeface="Source Sans Pro Web"/>
              </a:rPr>
              <a:t>: </a:t>
            </a:r>
            <a:r>
              <a:rPr lang="en-US" b="0" i="0" u="sng" dirty="0">
                <a:solidFill>
                  <a:schemeClr val="bg1"/>
                </a:solidFill>
                <a:effectLst/>
                <a:latin typeface="Source Sans Pro Web"/>
                <a:hlinkClick r:id="rId2">
                  <a:extLst>
                    <a:ext uri="{A12FA001-AC4F-418D-AE19-62706E023703}">
                      <ahyp:hlinkClr xmlns:ahyp="http://schemas.microsoft.com/office/drawing/2018/hyperlinkcolor" val="tx"/>
                    </a:ext>
                  </a:extLst>
                </a:hlinkClick>
              </a:rPr>
              <a:t>10.1681</a:t>
            </a:r>
            <a:r>
              <a:rPr lang="en-US" b="0" i="0" u="sng" dirty="0">
                <a:solidFill>
                  <a:srgbClr val="0563C1"/>
                </a:solidFill>
                <a:effectLst/>
                <a:latin typeface="Source Sans Pro Web"/>
                <a:hlinkClick r:id="rId2">
                  <a:extLst>
                    <a:ext uri="{A12FA001-AC4F-418D-AE19-62706E023703}">
                      <ahyp:hlinkClr xmlns:ahyp="http://schemas.microsoft.com/office/drawing/2018/hyperlinkcolor" val="tx"/>
                    </a:ext>
                  </a:extLst>
                </a:hlinkClick>
              </a:rPr>
              <a:t>/ASN.2011070720</a:t>
            </a:r>
            <a:endParaRPr lang="en-US" dirty="0"/>
          </a:p>
        </p:txBody>
      </p:sp>
    </p:spTree>
    <p:extLst>
      <p:ext uri="{BB962C8B-B14F-4D97-AF65-F5344CB8AC3E}">
        <p14:creationId xmlns:p14="http://schemas.microsoft.com/office/powerpoint/2010/main" val="2878889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E142D-FA37-9C91-1111-0747FD009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5BF72-A2EE-EF44-D46A-64081ADB50DA}"/>
              </a:ext>
            </a:extLst>
          </p:cNvPr>
          <p:cNvSpPr>
            <a:spLocks noGrp="1"/>
          </p:cNvSpPr>
          <p:nvPr>
            <p:ph type="title"/>
          </p:nvPr>
        </p:nvSpPr>
        <p:spPr/>
        <p:txBody>
          <a:bodyPr>
            <a:normAutofit fontScale="90000"/>
          </a:bodyPr>
          <a:lstStyle/>
          <a:p>
            <a:pPr algn="ctr"/>
            <a:r>
              <a:rPr lang="en-US" dirty="0">
                <a:solidFill>
                  <a:srgbClr val="FFFF00"/>
                </a:solidFill>
              </a:rPr>
              <a:t>Managing Metabolic Alkalosis after Diuresis: </a:t>
            </a:r>
            <a:br>
              <a:rPr lang="en-US" dirty="0">
                <a:solidFill>
                  <a:srgbClr val="FFFF00"/>
                </a:solidFill>
              </a:rPr>
            </a:br>
            <a:r>
              <a:rPr lang="en-US" dirty="0">
                <a:solidFill>
                  <a:srgbClr val="FFFF00"/>
                </a:solidFill>
              </a:rPr>
              <a:t>Aggressive Potassium Replacement: </a:t>
            </a:r>
            <a:br>
              <a:rPr lang="en-US" dirty="0">
                <a:solidFill>
                  <a:srgbClr val="FFFF00"/>
                </a:solidFill>
              </a:rPr>
            </a:br>
            <a:r>
              <a:rPr lang="en-US" dirty="0">
                <a:solidFill>
                  <a:srgbClr val="FFFF00"/>
                </a:solidFill>
              </a:rPr>
              <a:t>goal potassium &gt; 4.5</a:t>
            </a:r>
          </a:p>
        </p:txBody>
      </p:sp>
      <p:sp>
        <p:nvSpPr>
          <p:cNvPr id="3" name="Content Placeholder 2">
            <a:extLst>
              <a:ext uri="{FF2B5EF4-FFF2-40B4-BE49-F238E27FC236}">
                <a16:creationId xmlns:a16="http://schemas.microsoft.com/office/drawing/2014/main" id="{C3CCAAC2-B8CE-3CC5-621B-8D9051E44E42}"/>
              </a:ext>
            </a:extLst>
          </p:cNvPr>
          <p:cNvSpPr>
            <a:spLocks noGrp="1"/>
          </p:cNvSpPr>
          <p:nvPr>
            <p:ph idx="1"/>
          </p:nvPr>
        </p:nvSpPr>
        <p:spPr>
          <a:xfrm>
            <a:off x="1530178" y="1862695"/>
            <a:ext cx="10515600" cy="4351338"/>
          </a:xfrm>
        </p:spPr>
        <p:txBody>
          <a:bodyPr/>
          <a:lstStyle/>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p:txBody>
      </p:sp>
      <p:graphicFrame>
        <p:nvGraphicFramePr>
          <p:cNvPr id="5" name="Table 4">
            <a:extLst>
              <a:ext uri="{FF2B5EF4-FFF2-40B4-BE49-F238E27FC236}">
                <a16:creationId xmlns:a16="http://schemas.microsoft.com/office/drawing/2014/main" id="{BE72A780-9CC2-CB20-6689-2FC56A6F5FD8}"/>
              </a:ext>
            </a:extLst>
          </p:cNvPr>
          <p:cNvGraphicFramePr>
            <a:graphicFrameLocks noGrp="1"/>
          </p:cNvGraphicFramePr>
          <p:nvPr>
            <p:extLst>
              <p:ext uri="{D42A27DB-BD31-4B8C-83A1-F6EECF244321}">
                <p14:modId xmlns:p14="http://schemas.microsoft.com/office/powerpoint/2010/main" val="1195088062"/>
              </p:ext>
            </p:extLst>
          </p:nvPr>
        </p:nvGraphicFramePr>
        <p:xfrm>
          <a:off x="869576" y="2015811"/>
          <a:ext cx="10515600" cy="4181052"/>
        </p:xfrm>
        <a:graphic>
          <a:graphicData uri="http://schemas.openxmlformats.org/drawingml/2006/table">
            <a:tbl>
              <a:tblPr firstRow="1" bandRow="1">
                <a:tableStyleId>{5C22544A-7EE6-4342-B048-85BDC9FD1C3A}</a:tableStyleId>
              </a:tblPr>
              <a:tblGrid>
                <a:gridCol w="3397624">
                  <a:extLst>
                    <a:ext uri="{9D8B030D-6E8A-4147-A177-3AD203B41FA5}">
                      <a16:colId xmlns:a16="http://schemas.microsoft.com/office/drawing/2014/main" val="3174284949"/>
                    </a:ext>
                  </a:extLst>
                </a:gridCol>
                <a:gridCol w="7117976">
                  <a:extLst>
                    <a:ext uri="{9D8B030D-6E8A-4147-A177-3AD203B41FA5}">
                      <a16:colId xmlns:a16="http://schemas.microsoft.com/office/drawing/2014/main" val="2609964812"/>
                    </a:ext>
                  </a:extLst>
                </a:gridCol>
              </a:tblGrid>
              <a:tr h="0">
                <a:tc>
                  <a:txBody>
                    <a:bodyPr/>
                    <a:lstStyle/>
                    <a:p>
                      <a:r>
                        <a:rPr lang="en-US" dirty="0"/>
                        <a:t>Mechanism</a:t>
                      </a:r>
                    </a:p>
                  </a:txBody>
                  <a:tcPr/>
                </a:tc>
                <a:tc>
                  <a:txBody>
                    <a:bodyPr/>
                    <a:lstStyle/>
                    <a:p>
                      <a:r>
                        <a:rPr lang="en-US" dirty="0"/>
                        <a:t>Explanation</a:t>
                      </a:r>
                    </a:p>
                  </a:txBody>
                  <a:tcPr/>
                </a:tc>
                <a:extLst>
                  <a:ext uri="{0D108BD9-81ED-4DB2-BD59-A6C34878D82A}">
                    <a16:rowId xmlns:a16="http://schemas.microsoft.com/office/drawing/2014/main" val="1680236140"/>
                  </a:ext>
                </a:extLst>
              </a:tr>
              <a:tr h="725223">
                <a:tc>
                  <a:txBody>
                    <a:bodyPr/>
                    <a:lstStyle/>
                    <a:p>
                      <a:r>
                        <a:rPr lang="en-US" sz="1800" b="0" i="0" kern="1200" dirty="0">
                          <a:solidFill>
                            <a:schemeClr val="dk1"/>
                          </a:solidFill>
                          <a:effectLst/>
                          <a:latin typeface="+mn-lt"/>
                          <a:ea typeface="+mn-ea"/>
                          <a:cs typeface="+mn-cs"/>
                        </a:rPr>
                        <a:t>Reduces bicarbonate reabsorption</a:t>
                      </a:r>
                      <a:endParaRPr lang="en-US" dirty="0"/>
                    </a:p>
                  </a:txBody>
                  <a:tcPr/>
                </a:tc>
                <a:tc>
                  <a:txBody>
                    <a:bodyPr/>
                    <a:lstStyle/>
                    <a:p>
                      <a:r>
                        <a:rPr lang="en-US" sz="1800" b="0" i="0" kern="1200" dirty="0">
                          <a:solidFill>
                            <a:schemeClr val="dk1"/>
                          </a:solidFill>
                          <a:effectLst/>
                          <a:latin typeface="+mn-lt"/>
                          <a:ea typeface="+mn-ea"/>
                          <a:cs typeface="+mn-cs"/>
                        </a:rPr>
                        <a:t>Hypokalemia reduces the activity of pendrin, which decreases the amount of bicarbonate reabsorbed by beta-intercalated cells in the cortical collecting duct.</a:t>
                      </a:r>
                      <a:endParaRPr lang="en-US" dirty="0"/>
                    </a:p>
                  </a:txBody>
                  <a:tcPr/>
                </a:tc>
                <a:extLst>
                  <a:ext uri="{0D108BD9-81ED-4DB2-BD59-A6C34878D82A}">
                    <a16:rowId xmlns:a16="http://schemas.microsoft.com/office/drawing/2014/main" val="3794284103"/>
                  </a:ext>
                </a:extLst>
              </a:tr>
              <a:tr h="725223">
                <a:tc>
                  <a:txBody>
                    <a:bodyPr/>
                    <a:lstStyle/>
                    <a:p>
                      <a:r>
                        <a:rPr lang="en-US" sz="1800" b="0" i="0" kern="1200" dirty="0">
                          <a:solidFill>
                            <a:schemeClr val="dk1"/>
                          </a:solidFill>
                          <a:effectLst/>
                          <a:latin typeface="+mn-lt"/>
                          <a:ea typeface="+mn-ea"/>
                          <a:cs typeface="+mn-cs"/>
                        </a:rPr>
                        <a:t>Increases hydrogen secretion</a:t>
                      </a:r>
                      <a:endParaRPr lang="en-US" dirty="0"/>
                    </a:p>
                  </a:txBody>
                  <a:tcPr/>
                </a:tc>
                <a:tc>
                  <a:txBody>
                    <a:bodyPr/>
                    <a:lstStyle/>
                    <a:p>
                      <a:r>
                        <a:rPr lang="en-US" sz="1800" b="0" i="0" kern="1200" dirty="0">
                          <a:solidFill>
                            <a:schemeClr val="dk1"/>
                          </a:solidFill>
                          <a:effectLst/>
                          <a:latin typeface="+mn-lt"/>
                          <a:ea typeface="+mn-ea"/>
                          <a:cs typeface="+mn-cs"/>
                        </a:rPr>
                        <a:t>Hypokalemia stimulates the apical H+/K+ ATPase in the collecting duct, which increases the secretion of hydrogen ions.</a:t>
                      </a:r>
                      <a:endParaRPr lang="en-US" dirty="0"/>
                    </a:p>
                  </a:txBody>
                  <a:tcPr/>
                </a:tc>
                <a:extLst>
                  <a:ext uri="{0D108BD9-81ED-4DB2-BD59-A6C34878D82A}">
                    <a16:rowId xmlns:a16="http://schemas.microsoft.com/office/drawing/2014/main" val="3184519498"/>
                  </a:ext>
                </a:extLst>
              </a:tr>
              <a:tr h="725223">
                <a:tc>
                  <a:txBody>
                    <a:bodyPr/>
                    <a:lstStyle/>
                    <a:p>
                      <a:r>
                        <a:rPr lang="en-US" sz="1800" b="0" i="0" kern="1200" dirty="0">
                          <a:solidFill>
                            <a:schemeClr val="dk1"/>
                          </a:solidFill>
                          <a:effectLst/>
                          <a:latin typeface="+mn-lt"/>
                          <a:ea typeface="+mn-ea"/>
                          <a:cs typeface="+mn-cs"/>
                        </a:rPr>
                        <a:t>Increases bicarbonate generation</a:t>
                      </a:r>
                      <a:endParaRPr lang="en-US" dirty="0"/>
                    </a:p>
                  </a:txBody>
                  <a:tcPr/>
                </a:tc>
                <a:tc>
                  <a:txBody>
                    <a:bodyPr/>
                    <a:lstStyle/>
                    <a:p>
                      <a:r>
                        <a:rPr lang="en-US" sz="1800" b="0" i="0" kern="1200" dirty="0">
                          <a:solidFill>
                            <a:schemeClr val="dk1"/>
                          </a:solidFill>
                          <a:effectLst/>
                          <a:latin typeface="+mn-lt"/>
                          <a:ea typeface="+mn-ea"/>
                          <a:cs typeface="+mn-cs"/>
                        </a:rPr>
                        <a:t>Hypokalemia increases </a:t>
                      </a:r>
                      <a:r>
                        <a:rPr lang="en-US" sz="1800" b="0" i="0" kern="1200" dirty="0" err="1">
                          <a:solidFill>
                            <a:schemeClr val="dk1"/>
                          </a:solidFill>
                          <a:effectLst/>
                          <a:latin typeface="+mn-lt"/>
                          <a:ea typeface="+mn-ea"/>
                          <a:cs typeface="+mn-cs"/>
                        </a:rPr>
                        <a:t>ammoniagenesis</a:t>
                      </a:r>
                      <a:r>
                        <a:rPr lang="en-US" sz="1800" b="0" i="0" kern="1200" dirty="0">
                          <a:solidFill>
                            <a:schemeClr val="dk1"/>
                          </a:solidFill>
                          <a:effectLst/>
                          <a:latin typeface="+mn-lt"/>
                          <a:ea typeface="+mn-ea"/>
                          <a:cs typeface="+mn-cs"/>
                        </a:rPr>
                        <a:t> in proximal tubule cells, which leads to the generation of new bicarbonate.</a:t>
                      </a:r>
                      <a:endParaRPr lang="en-US" dirty="0"/>
                    </a:p>
                  </a:txBody>
                  <a:tcPr/>
                </a:tc>
                <a:extLst>
                  <a:ext uri="{0D108BD9-81ED-4DB2-BD59-A6C34878D82A}">
                    <a16:rowId xmlns:a16="http://schemas.microsoft.com/office/drawing/2014/main" val="1196406057"/>
                  </a:ext>
                </a:extLst>
              </a:tr>
              <a:tr h="725223">
                <a:tc>
                  <a:txBody>
                    <a:bodyPr/>
                    <a:lstStyle/>
                    <a:p>
                      <a:r>
                        <a:rPr lang="en-US" sz="1800" b="0" i="0" kern="1200" dirty="0">
                          <a:solidFill>
                            <a:schemeClr val="dk1"/>
                          </a:solidFill>
                          <a:effectLst/>
                          <a:latin typeface="+mn-lt"/>
                          <a:ea typeface="+mn-ea"/>
                          <a:cs typeface="+mn-cs"/>
                        </a:rPr>
                        <a:t>Increases bicarbonate uptake</a:t>
                      </a:r>
                      <a:endParaRPr lang="en-US" dirty="0"/>
                    </a:p>
                  </a:txBody>
                  <a:tcPr/>
                </a:tc>
                <a:tc>
                  <a:txBody>
                    <a:bodyPr/>
                    <a:lstStyle/>
                    <a:p>
                      <a:r>
                        <a:rPr lang="en-US" sz="1800" b="0" i="0" kern="1200" dirty="0">
                          <a:solidFill>
                            <a:schemeClr val="dk1"/>
                          </a:solidFill>
                          <a:effectLst/>
                          <a:latin typeface="+mn-lt"/>
                          <a:ea typeface="+mn-ea"/>
                          <a:cs typeface="+mn-cs"/>
                        </a:rPr>
                        <a:t>Hypokalemia increases the uptake of ammonium ions (NH4+) via the Na+/K+/2Cl- cotransporter of TAL.</a:t>
                      </a:r>
                      <a:endParaRPr lang="en-US" dirty="0"/>
                    </a:p>
                  </a:txBody>
                  <a:tcPr/>
                </a:tc>
                <a:extLst>
                  <a:ext uri="{0D108BD9-81ED-4DB2-BD59-A6C34878D82A}">
                    <a16:rowId xmlns:a16="http://schemas.microsoft.com/office/drawing/2014/main" val="3942359579"/>
                  </a:ext>
                </a:extLst>
              </a:tr>
              <a:tr h="725223">
                <a:tc>
                  <a:txBody>
                    <a:bodyPr/>
                    <a:lstStyle/>
                    <a:p>
                      <a:r>
                        <a:rPr lang="en-US" sz="1800" b="0" i="0" kern="1200" dirty="0">
                          <a:solidFill>
                            <a:schemeClr val="dk1"/>
                          </a:solidFill>
                          <a:effectLst/>
                          <a:latin typeface="+mn-lt"/>
                          <a:ea typeface="+mn-ea"/>
                          <a:cs typeface="+mn-cs"/>
                        </a:rPr>
                        <a:t>Increases bicarbonate concentration</a:t>
                      </a:r>
                      <a:endParaRPr lang="en-US" dirty="0"/>
                    </a:p>
                  </a:txBody>
                  <a:tcPr/>
                </a:tc>
                <a:tc>
                  <a:txBody>
                    <a:bodyPr/>
                    <a:lstStyle/>
                    <a:p>
                      <a:r>
                        <a:rPr lang="en-US" sz="1800" b="0" i="0" kern="1200" dirty="0">
                          <a:solidFill>
                            <a:schemeClr val="dk1"/>
                          </a:solidFill>
                          <a:effectLst/>
                          <a:latin typeface="+mn-lt"/>
                          <a:ea typeface="+mn-ea"/>
                          <a:cs typeface="+mn-cs"/>
                        </a:rPr>
                        <a:t>Hypokalemia causes a transcellular shift of potassium from cells toward the plasma, which leads to hydrogen entering the cells.</a:t>
                      </a:r>
                      <a:endParaRPr lang="en-US" dirty="0"/>
                    </a:p>
                  </a:txBody>
                  <a:tcPr/>
                </a:tc>
                <a:extLst>
                  <a:ext uri="{0D108BD9-81ED-4DB2-BD59-A6C34878D82A}">
                    <a16:rowId xmlns:a16="http://schemas.microsoft.com/office/drawing/2014/main" val="123154336"/>
                  </a:ext>
                </a:extLst>
              </a:tr>
            </a:tbl>
          </a:graphicData>
        </a:graphic>
      </p:graphicFrame>
    </p:spTree>
    <p:extLst>
      <p:ext uri="{BB962C8B-B14F-4D97-AF65-F5344CB8AC3E}">
        <p14:creationId xmlns:p14="http://schemas.microsoft.com/office/powerpoint/2010/main" val="3992161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algn="ctr"/>
            <a:r>
              <a:rPr lang="en-US" altLang="en-US" sz="4000" dirty="0">
                <a:solidFill>
                  <a:srgbClr val="FFFF00"/>
                </a:solidFill>
              </a:rPr>
              <a:t>Distribution of Water to Each Body Compartment is Determined by Membrane Permeability and Osmotic Pressure: Each Component has an Active Solute</a:t>
            </a:r>
          </a:p>
        </p:txBody>
      </p:sp>
      <p:graphicFrame>
        <p:nvGraphicFramePr>
          <p:cNvPr id="16387" name="Object 3"/>
          <p:cNvGraphicFramePr>
            <a:graphicFrameLocks noGrp="1" noChangeAspect="1"/>
          </p:cNvGraphicFramePr>
          <p:nvPr>
            <p:ph idx="1"/>
          </p:nvPr>
        </p:nvGraphicFramePr>
        <p:xfrm>
          <a:off x="1990726" y="1597025"/>
          <a:ext cx="8208963" cy="4522788"/>
        </p:xfrm>
        <a:graphic>
          <a:graphicData uri="http://schemas.openxmlformats.org/presentationml/2006/ole">
            <mc:AlternateContent xmlns:mc="http://schemas.openxmlformats.org/markup-compatibility/2006">
              <mc:Choice xmlns:v="urn:schemas-microsoft-com:vml" Requires="v">
                <p:oleObj name="Chart" r:id="rId3" imgW="8229687" imgH="4533804" progId="MSGraph.Chart.8">
                  <p:embed followColorScheme="full"/>
                </p:oleObj>
              </mc:Choice>
              <mc:Fallback>
                <p:oleObj name="Chart" r:id="rId3" imgW="8229687" imgH="4533804" progId="MSGraph.Chart.8">
                  <p:embed followColorScheme="full"/>
                  <p:pic>
                    <p:nvPicPr>
                      <p:cNvPr id="0" name=""/>
                      <p:cNvPicPr>
                        <a:picLocks noChangeAspect="1" noChangeArrowheads="1"/>
                      </p:cNvPicPr>
                      <p:nvPr/>
                    </p:nvPicPr>
                    <p:blipFill>
                      <a:blip r:embed="rId4"/>
                      <a:srcRect/>
                      <a:stretch>
                        <a:fillRect/>
                      </a:stretch>
                    </p:blipFill>
                    <p:spPr bwMode="auto">
                      <a:xfrm>
                        <a:off x="1990726" y="1597025"/>
                        <a:ext cx="8208963" cy="4522788"/>
                      </a:xfrm>
                      <a:prstGeom prst="rect">
                        <a:avLst/>
                      </a:prstGeom>
                    </p:spPr>
                  </p:pic>
                </p:oleObj>
              </mc:Fallback>
            </mc:AlternateContent>
          </a:graphicData>
        </a:graphic>
      </p:graphicFrame>
      <p:sp>
        <p:nvSpPr>
          <p:cNvPr id="16388" name="Rectangle 4"/>
          <p:cNvSpPr>
            <a:spLocks noGrp="1" noChangeArrowheads="1"/>
          </p:cNvSpPr>
          <p:nvPr>
            <p:ph type="body" idx="4294967295"/>
          </p:nvPr>
        </p:nvSpPr>
        <p:spPr>
          <a:xfrm>
            <a:off x="1524000" y="1600201"/>
            <a:ext cx="8229600" cy="4525963"/>
          </a:xfrm>
        </p:spPr>
        <p:txBody>
          <a:bodyPr/>
          <a:lstStyle/>
          <a:p>
            <a:pPr marL="0" indent="0">
              <a:buNone/>
            </a:pPr>
            <a:r>
              <a:rPr lang="en-US" altLang="en-US">
                <a:solidFill>
                  <a:schemeClr val="bg1"/>
                </a:solidFill>
              </a:rPr>
              <a:t> </a:t>
            </a:r>
          </a:p>
        </p:txBody>
      </p:sp>
      <p:sp>
        <p:nvSpPr>
          <p:cNvPr id="16389" name="Text Box 5"/>
          <p:cNvSpPr txBox="1">
            <a:spLocks noChangeArrowheads="1"/>
          </p:cNvSpPr>
          <p:nvPr/>
        </p:nvSpPr>
        <p:spPr bwMode="auto">
          <a:xfrm>
            <a:off x="5562600" y="388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chemeClr val="tx2"/>
                </a:solidFill>
              </a:rPr>
              <a:t>potassium</a:t>
            </a:r>
          </a:p>
        </p:txBody>
      </p:sp>
      <p:sp>
        <p:nvSpPr>
          <p:cNvPr id="16390" name="Text Box 6"/>
          <p:cNvSpPr txBox="1">
            <a:spLocks noChangeArrowheads="1"/>
          </p:cNvSpPr>
          <p:nvPr/>
        </p:nvSpPr>
        <p:spPr bwMode="auto">
          <a:xfrm>
            <a:off x="3657600" y="35814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sodium</a:t>
            </a:r>
          </a:p>
        </p:txBody>
      </p:sp>
      <p:sp>
        <p:nvSpPr>
          <p:cNvPr id="16391" name="Text Box 7"/>
          <p:cNvSpPr txBox="1">
            <a:spLocks noChangeArrowheads="1"/>
          </p:cNvSpPr>
          <p:nvPr/>
        </p:nvSpPr>
        <p:spPr bwMode="auto">
          <a:xfrm>
            <a:off x="3886200" y="25146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600"/>
          </a:p>
        </p:txBody>
      </p:sp>
      <p:sp>
        <p:nvSpPr>
          <p:cNvPr id="16392" name="Text Box 8"/>
          <p:cNvSpPr txBox="1">
            <a:spLocks noChangeArrowheads="1"/>
          </p:cNvSpPr>
          <p:nvPr/>
        </p:nvSpPr>
        <p:spPr bwMode="auto">
          <a:xfrm>
            <a:off x="4038600" y="25146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albumin</a:t>
            </a:r>
          </a:p>
        </p:txBody>
      </p:sp>
    </p:spTree>
    <p:extLst>
      <p:ext uri="{BB962C8B-B14F-4D97-AF65-F5344CB8AC3E}">
        <p14:creationId xmlns:p14="http://schemas.microsoft.com/office/powerpoint/2010/main" val="382608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47769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200" b="1" dirty="0">
                <a:solidFill>
                  <a:srgbClr val="FFFF00"/>
                </a:solidFill>
              </a:rPr>
              <a:t>Role of the Endothelial </a:t>
            </a:r>
            <a:r>
              <a:rPr lang="en-GB" sz="3200" b="1" dirty="0" err="1">
                <a:solidFill>
                  <a:srgbClr val="FFFF00"/>
                </a:solidFill>
              </a:rPr>
              <a:t>Glycocalyx</a:t>
            </a:r>
            <a:r>
              <a:rPr lang="en-GB" sz="3200" b="1" dirty="0">
                <a:solidFill>
                  <a:srgbClr val="FFFF00"/>
                </a:solidFill>
              </a:rPr>
              <a:t> Layer</a:t>
            </a:r>
          </a:p>
        </p:txBody>
      </p:sp>
      <p:sp>
        <p:nvSpPr>
          <p:cNvPr id="5124" name="Text Box 4"/>
          <p:cNvSpPr txBox="1">
            <a:spLocks noChangeArrowheads="1"/>
          </p:cNvSpPr>
          <p:nvPr/>
        </p:nvSpPr>
        <p:spPr bwMode="auto">
          <a:xfrm>
            <a:off x="4500704" y="6126164"/>
            <a:ext cx="7081696" cy="923330"/>
          </a:xfrm>
          <a:prstGeom prst="rect">
            <a:avLst/>
          </a:prstGeom>
          <a:noFill/>
          <a:ln w="9525">
            <a:noFill/>
            <a:miter lim="800000"/>
            <a:headEnd/>
            <a:tailEnd/>
          </a:ln>
        </p:spPr>
        <p:txBody>
          <a:bodyPr wrap="square" lIns="0" tIns="0" rIns="0" bIns="0">
            <a:spAutoFit/>
          </a:bodyPr>
          <a:lstStyle/>
          <a:p>
            <a:r>
              <a:rPr lang="en-GB" sz="1400" dirty="0" err="1">
                <a:latin typeface="Arial" charset="0"/>
              </a:rPr>
              <a:t>Myburgh</a:t>
            </a:r>
            <a:r>
              <a:rPr lang="en-GB" sz="1400" dirty="0">
                <a:latin typeface="Arial" charset="0"/>
              </a:rPr>
              <a:t> JA, </a:t>
            </a:r>
            <a:r>
              <a:rPr lang="en-GB" sz="1400" dirty="0" err="1">
                <a:latin typeface="Arial" charset="0"/>
              </a:rPr>
              <a:t>Mythen</a:t>
            </a:r>
            <a:r>
              <a:rPr lang="en-GB" sz="1400" dirty="0">
                <a:latin typeface="Arial" charset="0"/>
              </a:rPr>
              <a:t> MG. N </a:t>
            </a:r>
            <a:r>
              <a:rPr lang="en-GB" sz="1400" dirty="0" err="1">
                <a:latin typeface="Arial" charset="0"/>
              </a:rPr>
              <a:t>Engl</a:t>
            </a:r>
            <a:r>
              <a:rPr lang="en-GB" sz="1400" dirty="0">
                <a:latin typeface="Arial" charset="0"/>
              </a:rPr>
              <a:t> J Med 2013;369:1243-1251</a:t>
            </a:r>
            <a:r>
              <a:rPr lang="en-GB" sz="1600" dirty="0">
                <a:latin typeface="Arial" charset="0"/>
              </a:rPr>
              <a:t>.</a:t>
            </a:r>
          </a:p>
          <a:p>
            <a:r>
              <a:rPr lang="en-GB" sz="1600" dirty="0">
                <a:latin typeface="Arial" charset="0"/>
              </a:rPr>
              <a:t> </a:t>
            </a:r>
            <a:r>
              <a:rPr lang="en-US" sz="1600" dirty="0"/>
              <a:t>Salmon AH, Satchel HC.  J Pathology 2012 Mar;226(4):562-74</a:t>
            </a:r>
          </a:p>
          <a:p>
            <a:endParaRPr lang="en-GB" sz="1400" dirty="0">
              <a:latin typeface="Arial" charset="0"/>
            </a:endParaRPr>
          </a:p>
          <a:p>
            <a:r>
              <a:rPr lang="en-GB" sz="1400" dirty="0">
                <a:latin typeface="Arial" charset="0"/>
              </a:rPr>
              <a:t> </a:t>
            </a:r>
            <a:endParaRPr lang="en-GB" sz="1089" b="1" dirty="0">
              <a:solidFill>
                <a:srgbClr val="FFFFFF"/>
              </a:solidFill>
              <a:latin typeface="Arial" charset="0"/>
            </a:endParaRPr>
          </a:p>
        </p:txBody>
      </p:sp>
      <p:pic>
        <p:nvPicPr>
          <p:cNvPr id="6" name="Picture 5" descr="Image"/>
          <p:cNvPicPr>
            <a:picLocks noChangeAspect="1"/>
          </p:cNvPicPr>
          <p:nvPr/>
        </p:nvPicPr>
        <p:blipFill>
          <a:blip r:embed="rId3" cstate="print"/>
          <a:stretch>
            <a:fillRect/>
          </a:stretch>
        </p:blipFill>
        <p:spPr>
          <a:xfrm>
            <a:off x="741504" y="1320362"/>
            <a:ext cx="3594630" cy="5382102"/>
          </a:xfrm>
          <a:prstGeom prst="rect">
            <a:avLst/>
          </a:prstGeom>
        </p:spPr>
      </p:pic>
      <p:sp>
        <p:nvSpPr>
          <p:cNvPr id="4" name="Text Placeholder 3"/>
          <p:cNvSpPr>
            <a:spLocks noGrp="1"/>
          </p:cNvSpPr>
          <p:nvPr>
            <p:ph type="body" sz="half" idx="2"/>
          </p:nvPr>
        </p:nvSpPr>
        <p:spPr/>
        <p:txBody>
          <a:bodyPr>
            <a:normAutofit fontScale="70000" lnSpcReduction="20000"/>
          </a:bodyPr>
          <a:lstStyle/>
          <a:p>
            <a:r>
              <a:rPr lang="en-US" dirty="0">
                <a:solidFill>
                  <a:schemeClr val="bg1"/>
                </a:solidFill>
              </a:rPr>
              <a:t>Web of membrane-bound glycoproteins and proteoglycans on luminal side of endothelium in both continuous and fenestrated </a:t>
            </a:r>
            <a:r>
              <a:rPr lang="en-US" dirty="0" err="1">
                <a:solidFill>
                  <a:schemeClr val="bg1"/>
                </a:solidFill>
              </a:rPr>
              <a:t>microvessels</a:t>
            </a:r>
            <a:r>
              <a:rPr lang="en-US" dirty="0">
                <a:solidFill>
                  <a:schemeClr val="bg1"/>
                </a:solidFill>
              </a:rPr>
              <a:t> throughout the body</a:t>
            </a:r>
          </a:p>
          <a:p>
            <a:r>
              <a:rPr lang="en-US" dirty="0" err="1">
                <a:solidFill>
                  <a:schemeClr val="bg1"/>
                </a:solidFill>
              </a:rPr>
              <a:t>Subglycocalyx</a:t>
            </a:r>
            <a:r>
              <a:rPr lang="en-US" dirty="0">
                <a:solidFill>
                  <a:schemeClr val="bg1"/>
                </a:solidFill>
              </a:rPr>
              <a:t> space produces a colloid oncotic pressure</a:t>
            </a:r>
          </a:p>
          <a:p>
            <a:r>
              <a:rPr lang="en-US" dirty="0">
                <a:solidFill>
                  <a:schemeClr val="bg1"/>
                </a:solidFill>
              </a:rPr>
              <a:t>Acts in concert with clefts or fenestrae, basement membranes and </a:t>
            </a:r>
            <a:r>
              <a:rPr lang="en-US" dirty="0" err="1">
                <a:solidFill>
                  <a:schemeClr val="bg1"/>
                </a:solidFill>
              </a:rPr>
              <a:t>pericytes</a:t>
            </a:r>
            <a:r>
              <a:rPr lang="en-US" dirty="0">
                <a:solidFill>
                  <a:schemeClr val="bg1"/>
                </a:solidFill>
              </a:rPr>
              <a:t> to reduce permeability</a:t>
            </a:r>
          </a:p>
          <a:p>
            <a:r>
              <a:rPr lang="en-US" dirty="0">
                <a:solidFill>
                  <a:schemeClr val="bg1"/>
                </a:solidFill>
              </a:rPr>
              <a:t>Inflammatory conditions  (sepsis, post-surgery, trauma, diabetes, ischemia-reperfusion) cause damage to endothelial </a:t>
            </a:r>
            <a:r>
              <a:rPr lang="en-US" dirty="0" err="1">
                <a:solidFill>
                  <a:schemeClr val="bg1"/>
                </a:solidFill>
              </a:rPr>
              <a:t>glycocalyx</a:t>
            </a:r>
            <a:r>
              <a:rPr lang="en-US" dirty="0">
                <a:solidFill>
                  <a:schemeClr val="bg1"/>
                </a:solidFill>
              </a:rPr>
              <a:t> layer leading to increased permeability and development of interstitial edema and proteinuria</a:t>
            </a:r>
          </a:p>
          <a:p>
            <a:r>
              <a:rPr lang="en-US" dirty="0">
                <a:solidFill>
                  <a:schemeClr val="bg1"/>
                </a:solidFill>
              </a:rPr>
              <a:t>Aggressive fluid resuscitation increases natriuretic peptides which cleave  the glycoproteins and proteoglycans of the </a:t>
            </a:r>
            <a:r>
              <a:rPr lang="en-US" dirty="0" err="1">
                <a:solidFill>
                  <a:schemeClr val="bg1"/>
                </a:solidFill>
              </a:rPr>
              <a:t>glycocalyx</a:t>
            </a: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9798599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en-US" altLang="en-US" dirty="0">
                <a:solidFill>
                  <a:srgbClr val="FFFF00"/>
                </a:solidFill>
              </a:rPr>
              <a:t>Volume Regulation</a:t>
            </a:r>
          </a:p>
        </p:txBody>
      </p:sp>
      <p:sp>
        <p:nvSpPr>
          <p:cNvPr id="5123" name="Rectangle 3"/>
          <p:cNvSpPr>
            <a:spLocks noGrp="1" noChangeArrowheads="1"/>
          </p:cNvSpPr>
          <p:nvPr>
            <p:ph type="body" idx="1"/>
          </p:nvPr>
        </p:nvSpPr>
        <p:spPr/>
        <p:txBody>
          <a:bodyPr/>
          <a:lstStyle/>
          <a:p>
            <a:r>
              <a:rPr lang="en-US" altLang="en-US">
                <a:solidFill>
                  <a:schemeClr val="bg1"/>
                </a:solidFill>
              </a:rPr>
              <a:t>Volume regulation is a function of sodium content regulation</a:t>
            </a:r>
          </a:p>
          <a:p>
            <a:pPr lvl="1"/>
            <a:r>
              <a:rPr lang="en-US" altLang="en-US">
                <a:solidFill>
                  <a:schemeClr val="bg1"/>
                </a:solidFill>
              </a:rPr>
              <a:t>Too  much sodium leads to edema</a:t>
            </a:r>
          </a:p>
          <a:p>
            <a:pPr lvl="1"/>
            <a:r>
              <a:rPr lang="en-US" altLang="en-US">
                <a:solidFill>
                  <a:schemeClr val="bg1"/>
                </a:solidFill>
              </a:rPr>
              <a:t>Too little sodium leads to volume depletion</a:t>
            </a:r>
          </a:p>
          <a:p>
            <a:r>
              <a:rPr lang="en-US" altLang="en-US">
                <a:solidFill>
                  <a:schemeClr val="bg1"/>
                </a:solidFill>
              </a:rPr>
              <a:t>Sodium intake varies widely</a:t>
            </a:r>
          </a:p>
          <a:p>
            <a:r>
              <a:rPr lang="en-US" altLang="en-US">
                <a:solidFill>
                  <a:schemeClr val="bg1"/>
                </a:solidFill>
              </a:rPr>
              <a:t>Sodium balance is determined by sodium excretion</a:t>
            </a:r>
          </a:p>
        </p:txBody>
      </p:sp>
    </p:spTree>
    <p:extLst>
      <p:ext uri="{BB962C8B-B14F-4D97-AF65-F5344CB8AC3E}">
        <p14:creationId xmlns:p14="http://schemas.microsoft.com/office/powerpoint/2010/main" val="3654279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en-US" altLang="en-US" sz="4000" dirty="0">
                <a:solidFill>
                  <a:srgbClr val="FFFF00"/>
                </a:solidFill>
              </a:rPr>
              <a:t>Osmoregulation vs. Volume regulation</a:t>
            </a:r>
          </a:p>
        </p:txBody>
      </p:sp>
      <p:graphicFrame>
        <p:nvGraphicFramePr>
          <p:cNvPr id="24627" name="Group 51"/>
          <p:cNvGraphicFramePr>
            <a:graphicFrameLocks noGrp="1"/>
          </p:cNvGraphicFramePr>
          <p:nvPr>
            <p:ph idx="1"/>
            <p:extLst>
              <p:ext uri="{D42A27DB-BD31-4B8C-83A1-F6EECF244321}">
                <p14:modId xmlns:p14="http://schemas.microsoft.com/office/powerpoint/2010/main" val="2590708744"/>
              </p:ext>
            </p:extLst>
          </p:nvPr>
        </p:nvGraphicFramePr>
        <p:xfrm>
          <a:off x="1981200" y="1365885"/>
          <a:ext cx="8229600" cy="4843233"/>
        </p:xfrm>
        <a:graphic>
          <a:graphicData uri="http://schemas.openxmlformats.org/drawingml/2006/table">
            <a:tbl>
              <a:tblPr/>
              <a:tblGrid>
                <a:gridCol w="2057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1883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rgbClr val="FF99FF"/>
                          </a:solidFill>
                          <a:effectLst/>
                          <a:latin typeface="Arial" panose="020B0604020202020204" pitchFamily="34" charset="0"/>
                        </a:rPr>
                        <a:t>Osmoregulation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rgbClr val="FF99FF"/>
                          </a:solidFill>
                          <a:effectLst/>
                          <a:latin typeface="Arial" panose="020B0604020202020204" pitchFamily="34" charset="0"/>
                        </a:rPr>
                        <a:t>Volume Regulation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8016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bg1"/>
                          </a:solidFill>
                          <a:effectLst/>
                          <a:latin typeface="Arial" panose="020B0604020202020204" pitchFamily="34" charset="0"/>
                        </a:rPr>
                        <a:t>What is sensed?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Plasma osmolality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rPr>
                        <a:t>Effective tissue perfusion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69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bg1"/>
                          </a:solidFill>
                          <a:effectLst/>
                          <a:latin typeface="Arial" panose="020B0604020202020204" pitchFamily="34" charset="0"/>
                        </a:rPr>
                        <a:t>Afferent limb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rPr>
                        <a:t>Hypothalamic osmoreceptors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rPr>
                        <a:t>Juxtaglomerular apparatus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rPr>
                        <a:t>Carotid sinus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rPr>
                        <a:t>Atria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272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bg1"/>
                          </a:solidFill>
                          <a:effectLst/>
                          <a:latin typeface="Arial" panose="020B0604020202020204" pitchFamily="34" charset="0"/>
                        </a:rPr>
                        <a:t>Efferent limb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ADH (vasopressin)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Thirst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Renin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ADH (vasopressin)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ANP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Sympathetic Nervous Syst.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04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bg1"/>
                          </a:solidFill>
                          <a:effectLst/>
                          <a:latin typeface="Arial" panose="020B0604020202020204" pitchFamily="34" charset="0"/>
                        </a:rPr>
                        <a:t>What is changed?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rPr>
                        <a:t>Urine osmolality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rPr>
                        <a:t>Water intake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Urinary sodium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Thirst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7251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3703</Words>
  <Application>Microsoft Macintosh PowerPoint</Application>
  <PresentationFormat>Widescreen</PresentationFormat>
  <Paragraphs>388</Paragraphs>
  <Slides>57</Slides>
  <Notes>21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2" baseType="lpstr">
      <vt:lpstr>Aptos</vt:lpstr>
      <vt:lpstr>Arial</vt:lpstr>
      <vt:lpstr>BlinkMacSystemFont</vt:lpstr>
      <vt:lpstr>Calibri</vt:lpstr>
      <vt:lpstr>Calibri Light</vt:lpstr>
      <vt:lpstr>Courier New</vt:lpstr>
      <vt:lpstr>ElsevierSans</vt:lpstr>
      <vt:lpstr>Helvetica Neue</vt:lpstr>
      <vt:lpstr>Noto Sans Symbols</vt:lpstr>
      <vt:lpstr>OTNEJMScalaSansLF</vt:lpstr>
      <vt:lpstr>Source Sans Pro Web</vt:lpstr>
      <vt:lpstr>StarSymbol</vt:lpstr>
      <vt:lpstr>system-ui</vt:lpstr>
      <vt:lpstr>Office Theme</vt:lpstr>
      <vt:lpstr>Chart</vt:lpstr>
      <vt:lpstr>Edematous States and Diuretics</vt:lpstr>
      <vt:lpstr>Learning Objectives</vt:lpstr>
      <vt:lpstr>Summary</vt:lpstr>
      <vt:lpstr>Heart vs. Kidney</vt:lpstr>
      <vt:lpstr>Starling Model of Fluid Distribution </vt:lpstr>
      <vt:lpstr>Distribution of Water to Each Body Compartment is Determined by Membrane Permeability and Osmotic Pressure: Each Component has an Active Solute</vt:lpstr>
      <vt:lpstr>PowerPoint Presentation</vt:lpstr>
      <vt:lpstr>Volume Regulation</vt:lpstr>
      <vt:lpstr>Osmoregulation vs. Volume regulation</vt:lpstr>
      <vt:lpstr>Renin-Angiotensin Aldosterone System</vt:lpstr>
      <vt:lpstr>Atrial Natriuretic Peptide (ANP)</vt:lpstr>
      <vt:lpstr>Renal Nerves</vt:lpstr>
      <vt:lpstr>Role of the Macula Densa</vt:lpstr>
      <vt:lpstr>Causes of Volume Overload</vt:lpstr>
      <vt:lpstr>CHF: Cardiorenal Syndrome (underfill theory)</vt:lpstr>
      <vt:lpstr>Cardiorenal Syndrome (overfill theory)</vt:lpstr>
      <vt:lpstr>Neurohormonal &amp; Inflammatory Pathways in Cardiorenal Syndrome</vt:lpstr>
      <vt:lpstr>Congestive Heart Failure: 2 phases</vt:lpstr>
      <vt:lpstr>Cirrhosis</vt:lpstr>
      <vt:lpstr>Nephrotic Syndrome</vt:lpstr>
      <vt:lpstr>Conversion of plasminogen to plasmin in the urine stimulates the ENaC</vt:lpstr>
      <vt:lpstr>TREATMENT OF EDEMATOUS STATES Diuretics</vt:lpstr>
      <vt:lpstr>Physiologic characteristics of diuretics</vt:lpstr>
      <vt:lpstr>General Principles</vt:lpstr>
      <vt:lpstr>Acetazolamide</vt:lpstr>
      <vt:lpstr>Carbonic Anhydrase Inhibitors</vt:lpstr>
      <vt:lpstr>Adding Acetazolamide to Loop</vt:lpstr>
      <vt:lpstr>SGLT-2 Inhibitors</vt:lpstr>
      <vt:lpstr>SGLT2 Inhibitors reduce progression of kidney disease</vt:lpstr>
      <vt:lpstr>SGLT-2 Inhibitors</vt:lpstr>
      <vt:lpstr>SGLT-2 Inhibitors: activate TG Feedback Loop Diuretics: inhibit TG feedback</vt:lpstr>
      <vt:lpstr>PowerPoint Presentation</vt:lpstr>
      <vt:lpstr>Dapagliflozin and Metolazone are similar at decreasing congestion in patients with diuretic resistance, but Dapagliflozin is better tolerated</vt:lpstr>
      <vt:lpstr>Loop Diuretics</vt:lpstr>
      <vt:lpstr>PowerPoint Presentation</vt:lpstr>
      <vt:lpstr>Bioavailability &amp; Half Life of Loop Diuretics</vt:lpstr>
      <vt:lpstr>Torsemide vs Furosemide:  Does Half Life and Bioavailability Matter?</vt:lpstr>
      <vt:lpstr>Thiazide-Type Diuretics</vt:lpstr>
      <vt:lpstr>PowerPoint Presentation</vt:lpstr>
      <vt:lpstr>Chlorthalidone vs HCTZ</vt:lpstr>
      <vt:lpstr>Chlorthalidone vs HCTZ: CV Outcomes</vt:lpstr>
      <vt:lpstr>Potassium-sparing Diuretics</vt:lpstr>
      <vt:lpstr>PowerPoint Presentation</vt:lpstr>
      <vt:lpstr>Nonsteroidal Mineralocorticoid Blockers: is there a real difference?</vt:lpstr>
      <vt:lpstr>Nonsteroidal Mineralocorticoid Blockers: is there a real difference?</vt:lpstr>
      <vt:lpstr>Mineralocorticoid Receptor Blockers</vt:lpstr>
      <vt:lpstr>Aquaretics Vasopressin Antagonists – “Vaptans”</vt:lpstr>
      <vt:lpstr>Effect of ADH on the Kidney</vt:lpstr>
      <vt:lpstr>Osmotic Diuretics/Aquaretics</vt:lpstr>
      <vt:lpstr>Diuretic Potency</vt:lpstr>
      <vt:lpstr>Diuretic Resistance: Braking Phenomenon</vt:lpstr>
      <vt:lpstr>Diuretic Resistance</vt:lpstr>
      <vt:lpstr>Adding albumin to furosemide: rationale</vt:lpstr>
      <vt:lpstr>2 RCT comparing Albumin + furosemide to furosemide alone </vt:lpstr>
      <vt:lpstr>Diuretic resistance: strategies</vt:lpstr>
      <vt:lpstr>Chloride Depletion (not contraction) Metabolic Alkalosis</vt:lpstr>
      <vt:lpstr>Managing Metabolic Alkalosis after Diuresis:  Aggressive Potassium Replacement:  goal potassium &gt; 4.5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 AND WATER</dc:title>
  <dc:creator>Dr. Katherine Dahl, MD</dc:creator>
  <cp:lastModifiedBy>Dahl, Katharine - (kdahl1)</cp:lastModifiedBy>
  <cp:revision>56</cp:revision>
  <dcterms:created xsi:type="dcterms:W3CDTF">2016-04-27T05:58:33Z</dcterms:created>
  <dcterms:modified xsi:type="dcterms:W3CDTF">2024-10-22T13:42:57Z</dcterms:modified>
</cp:coreProperties>
</file>