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1.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60" r:id="rId2"/>
    <p:sldId id="317" r:id="rId3"/>
    <p:sldId id="285" r:id="rId4"/>
    <p:sldId id="258" r:id="rId5"/>
    <p:sldId id="318" r:id="rId6"/>
    <p:sldId id="293" r:id="rId7"/>
    <p:sldId id="319" r:id="rId8"/>
    <p:sldId id="312" r:id="rId9"/>
    <p:sldId id="320" r:id="rId10"/>
    <p:sldId id="321" r:id="rId11"/>
    <p:sldId id="275" r:id="rId12"/>
    <p:sldId id="264" r:id="rId13"/>
    <p:sldId id="322" r:id="rId14"/>
    <p:sldId id="297" r:id="rId15"/>
    <p:sldId id="267" r:id="rId16"/>
    <p:sldId id="298" r:id="rId17"/>
    <p:sldId id="313" r:id="rId18"/>
    <p:sldId id="269" r:id="rId19"/>
    <p:sldId id="314" r:id="rId20"/>
    <p:sldId id="289" r:id="rId21"/>
    <p:sldId id="290" r:id="rId22"/>
    <p:sldId id="323" r:id="rId23"/>
    <p:sldId id="308" r:id="rId24"/>
    <p:sldId id="309" r:id="rId25"/>
    <p:sldId id="284" r:id="rId26"/>
    <p:sldId id="272" r:id="rId27"/>
    <p:sldId id="287" r:id="rId28"/>
    <p:sldId id="259" r:id="rId29"/>
    <p:sldId id="325" r:id="rId30"/>
    <p:sldId id="286" r:id="rId31"/>
    <p:sldId id="302" r:id="rId32"/>
    <p:sldId id="262" r:id="rId33"/>
    <p:sldId id="326" r:id="rId34"/>
    <p:sldId id="315" r:id="rId35"/>
    <p:sldId id="328" r:id="rId36"/>
    <p:sldId id="270" r:id="rId37"/>
    <p:sldId id="310" r:id="rId38"/>
    <p:sldId id="305" r:id="rId39"/>
    <p:sldId id="261" r:id="rId40"/>
    <p:sldId id="327" r:id="rId41"/>
    <p:sldId id="307" r:id="rId42"/>
    <p:sldId id="263" r:id="rId43"/>
    <p:sldId id="316"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2"/>
    <p:restoredTop sz="91389"/>
  </p:normalViewPr>
  <p:slideViewPr>
    <p:cSldViewPr snapToGrid="0" snapToObjects="1">
      <p:cViewPr varScale="1">
        <p:scale>
          <a:sx n="119" d="100"/>
          <a:sy n="119" d="100"/>
        </p:scale>
        <p:origin x="140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val>
            <c:numRef>
              <c:f>Sheet1!$A$3</c:f>
            </c:numRef>
          </c:val>
          <c:extLst>
            <c:ext xmlns:c15="http://schemas.microsoft.com/office/drawing/2012/chart" uri="{02D57815-91ED-43cb-92C2-25804820EDAC}">
              <c15:filteredSeriesTitle>
                <c15:tx>
                  <c:strRef>
                    <c:extLst>
                      <c:ext uri="{02D57815-91ED-43cb-92C2-25804820EDAC}">
                        <c15:formulaRef>
                          <c15:sqref>Sheet1!$A$1:$A$2</c15:sqref>
                        </c15:formulaRef>
                      </c:ext>
                    </c:extLst>
                  </c:strRef>
                </c15:tx>
              </c15:filteredSeriesTitle>
            </c:ext>
            <c:ext xmlns:c16="http://schemas.microsoft.com/office/drawing/2014/chart" uri="{C3380CC4-5D6E-409C-BE32-E72D297353CC}">
              <c16:uniqueId val="{00000000-2093-1B43-B7D7-9DC1D045A0E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CB9-6640-AF28-0F8AC07906B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CB9-6640-AF28-0F8AC07906B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CB9-6640-AF28-0F8AC07906BA}"/>
              </c:ext>
            </c:extLst>
          </c:dPt>
          <c:dLbls>
            <c:dLbl>
              <c:idx val="0"/>
              <c:layout>
                <c:manualLayout>
                  <c:x val="-0.1308980186930879"/>
                  <c:y val="0.21233023680047514"/>
                </c:manualLayout>
              </c:layout>
              <c:tx>
                <c:rich>
                  <a:bodyPr rot="0" spcFirstLastPara="1" vertOverflow="ellipsis" vert="horz" wrap="square" lIns="38100" tIns="19050" rIns="38100" bIns="19050" anchor="ctr" anchorCtr="1">
                    <a:noAutofit/>
                  </a:bodyPr>
                  <a:lstStyle/>
                  <a:p>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fld id="{BA4AB26A-FD59-6D40-9B27-AB3F009DE46E}" type="CATEGORYNAME">
                      <a:rPr lang="en-US" sz="1600">
                        <a:solidFill>
                          <a:srgbClr val="FFFF00"/>
                        </a:solidFill>
                      </a:rPr>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[CATEGORY NAME]</a:t>
                    </a:fld>
                    <a:r>
                      <a:rPr lang="en-US" sz="1600" baseline="0" dirty="0">
                        <a:solidFill>
                          <a:srgbClr val="FFFF00"/>
                        </a:solidFill>
                      </a:rPr>
                      <a:t>
</a:t>
                    </a:r>
                    <a:fld id="{0ED7E6A1-7C2A-284D-AF08-81B473567854}" type="PERCENTAGE">
                      <a:rPr lang="en-US" sz="1600" baseline="0">
                        <a:solidFill>
                          <a:srgbClr val="FFFF00"/>
                        </a:solidFill>
                      </a:rPr>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[PERCENTAGE]</a:t>
                    </a:fld>
                    <a:endParaRPr lang="en-US" sz="1600" baseline="0" dirty="0">
                      <a:solidFill>
                        <a:srgbClr val="FFFF00"/>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5967509405350899"/>
                      <c:h val="0.138012615348034"/>
                    </c:manualLayout>
                  </c15:layout>
                  <c15:dlblFieldTable/>
                  <c15:showDataLabelsRange val="0"/>
                </c:ext>
                <c:ext xmlns:c16="http://schemas.microsoft.com/office/drawing/2014/chart" uri="{C3380CC4-5D6E-409C-BE32-E72D297353CC}">
                  <c16:uniqueId val="{00000001-0CB9-6640-AF28-0F8AC07906BA}"/>
                </c:ext>
              </c:extLst>
            </c:dLbl>
            <c:dLbl>
              <c:idx val="1"/>
              <c:layout>
                <c:manualLayout>
                  <c:x val="-0.14052412829084004"/>
                  <c:y val="-0.24732861243249951"/>
                </c:manualLayout>
              </c:layout>
              <c:tx>
                <c:rich>
                  <a:bodyPr rot="0" spcFirstLastPara="1" vertOverflow="ellipsis" vert="horz" wrap="square" lIns="38100" tIns="19050" rIns="38100" bIns="19050" anchor="ctr" anchorCtr="1">
                    <a:noAutofit/>
                  </a:bodyPr>
                  <a:lstStyle/>
                  <a:p>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fld id="{01560987-EDCF-6B4E-A849-A5CC4219E702}" type="CATEGORYNAME">
                      <a:rPr lang="en-US" sz="1600"/>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[CATEGORY NAME]</a:t>
                    </a:fld>
                    <a:r>
                      <a:rPr lang="en-US" sz="1600" baseline="0" dirty="0"/>
                      <a:t>
</a:t>
                    </a:r>
                    <a:fld id="{2E2F32AF-4382-5F44-8E49-473FA8DB43BA}" type="PERCENTAGE">
                      <a:rPr lang="en-US" sz="1600" baseline="0"/>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t>[PERCENTAGE]</a:t>
                    </a:fld>
                    <a:endParaRPr lang="en-US" sz="1600"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0CB9-6640-AF28-0F8AC07906BA}"/>
                </c:ext>
              </c:extLst>
            </c:dLbl>
            <c:dLbl>
              <c:idx val="2"/>
              <c:layout>
                <c:manualLayout>
                  <c:x val="0.19036535448407821"/>
                  <c:y val="0.1018665160265391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6315927667736199"/>
                      <c:h val="0.188659446668413"/>
                    </c:manualLayout>
                  </c15:layout>
                </c:ext>
                <c:ext xmlns:c16="http://schemas.microsoft.com/office/drawing/2014/chart" uri="{C3380CC4-5D6E-409C-BE32-E72D297353CC}">
                  <c16:uniqueId val="{00000005-0CB9-6640-AF28-0F8AC07906B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ln>
                      <a:noFill/>
                    </a:ln>
                    <a:solidFill>
                      <a:srgbClr val="FFFF00"/>
                    </a:solidFill>
                    <a:effectLst>
                      <a:outerShdw blurRad="50800" dist="50800" dir="5400000" sx="78000" sy="78000" algn="ctr" rotWithShape="0">
                        <a:srgbClr val="000000">
                          <a:alpha val="43137"/>
                        </a:srgbClr>
                      </a:outerShdw>
                    </a:effectLst>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 in Microsoft Office PowerPoint]Sheet1'!$A$1:$C$1</c:f>
              <c:strCache>
                <c:ptCount val="3"/>
                <c:pt idx="0">
                  <c:v>LMW Proteins</c:v>
                </c:pt>
                <c:pt idx="1">
                  <c:v>HMW Albumin</c:v>
                </c:pt>
                <c:pt idx="2">
                  <c:v>Tamm-Horsfall Protein</c:v>
                </c:pt>
              </c:strCache>
            </c:strRef>
          </c:cat>
          <c:val>
            <c:numRef>
              <c:f>'[Chart in Microsoft Office PowerPoint]Sheet1'!$A$2:$C$2</c:f>
              <c:numCache>
                <c:formatCode>General</c:formatCode>
                <c:ptCount val="3"/>
                <c:pt idx="0">
                  <c:v>20</c:v>
                </c:pt>
                <c:pt idx="1">
                  <c:v>40</c:v>
                </c:pt>
                <c:pt idx="2">
                  <c:v>40</c:v>
                </c:pt>
              </c:numCache>
            </c:numRef>
          </c:val>
          <c:extLst>
            <c:ext xmlns:c16="http://schemas.microsoft.com/office/drawing/2014/chart" uri="{C3380CC4-5D6E-409C-BE32-E72D297353CC}">
              <c16:uniqueId val="{00000006-0CB9-6640-AF28-0F8AC07906BA}"/>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24198857688189801"/>
          <c:y val="2.53234156601897E-2"/>
          <c:w val="0.55511098356494004"/>
          <c:h val="5.60342883035978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FA661-78F0-43B4-82DB-147D95524508}" type="doc">
      <dgm:prSet loTypeId="urn:microsoft.com/office/officeart/2005/8/layout/hierarchy1" loCatId="hierarchy" qsTypeId="urn:microsoft.com/office/officeart/2005/8/quickstyle/simple4" qsCatId="simple" csTypeId="urn:microsoft.com/office/officeart/2005/8/colors/accent0_3" csCatId="mainScheme" phldr="1"/>
      <dgm:spPr/>
      <dgm:t>
        <a:bodyPr/>
        <a:lstStyle/>
        <a:p>
          <a:endParaRPr lang="en-US"/>
        </a:p>
      </dgm:t>
    </dgm:pt>
    <dgm:pt modelId="{CA3D2DC1-9895-4EA9-961A-912EF6C9A6D7}">
      <dgm:prSet/>
      <dgm:spPr/>
      <dgm:t>
        <a:bodyPr/>
        <a:lstStyle/>
        <a:p>
          <a:r>
            <a:rPr lang="en-US" dirty="0"/>
            <a:t>Normal mean value for urine albumin excretion in adults ~ 10 mg/day. </a:t>
          </a:r>
        </a:p>
      </dgm:t>
    </dgm:pt>
    <dgm:pt modelId="{F8CDE3A8-6AF5-4AE3-A56E-C7BC882075FD}" type="parTrans" cxnId="{590F7FBF-2F19-49DE-9E95-70968D7F3C0B}">
      <dgm:prSet/>
      <dgm:spPr/>
      <dgm:t>
        <a:bodyPr/>
        <a:lstStyle/>
        <a:p>
          <a:endParaRPr lang="en-US"/>
        </a:p>
      </dgm:t>
    </dgm:pt>
    <dgm:pt modelId="{063F09F2-920A-476F-A699-DAC379761300}" type="sibTrans" cxnId="{590F7FBF-2F19-49DE-9E95-70968D7F3C0B}">
      <dgm:prSet/>
      <dgm:spPr/>
      <dgm:t>
        <a:bodyPr/>
        <a:lstStyle/>
        <a:p>
          <a:endParaRPr lang="en-US"/>
        </a:p>
      </dgm:t>
    </dgm:pt>
    <dgm:pt modelId="{594E3BAD-37A9-4A5B-81AA-27A560AB60A9}">
      <dgm:prSet/>
      <dgm:spPr/>
      <dgm:t>
        <a:bodyPr/>
        <a:lstStyle/>
        <a:p>
          <a:r>
            <a:rPr lang="en-US" dirty="0"/>
            <a:t>Normal mean value for urine total protein ~ 50 mg/day. </a:t>
          </a:r>
        </a:p>
      </dgm:t>
    </dgm:pt>
    <dgm:pt modelId="{52B54697-A86E-4EB6-B55A-EB4AC53CAC6B}" type="parTrans" cxnId="{164758AB-F285-41C3-B5FB-674C324C75F4}">
      <dgm:prSet/>
      <dgm:spPr/>
      <dgm:t>
        <a:bodyPr/>
        <a:lstStyle/>
        <a:p>
          <a:endParaRPr lang="en-US"/>
        </a:p>
      </dgm:t>
    </dgm:pt>
    <dgm:pt modelId="{A6A682C3-7A1B-46DE-9AE5-E12C04B41CA8}" type="sibTrans" cxnId="{164758AB-F285-41C3-B5FB-674C324C75F4}">
      <dgm:prSet/>
      <dgm:spPr/>
      <dgm:t>
        <a:bodyPr/>
        <a:lstStyle/>
        <a:p>
          <a:endParaRPr lang="en-US"/>
        </a:p>
      </dgm:t>
    </dgm:pt>
    <dgm:pt modelId="{A1FC3AAE-F70A-704C-95E8-2310603F279C}" type="pres">
      <dgm:prSet presAssocID="{380FA661-78F0-43B4-82DB-147D95524508}" presName="hierChild1" presStyleCnt="0">
        <dgm:presLayoutVars>
          <dgm:chPref val="1"/>
          <dgm:dir/>
          <dgm:animOne val="branch"/>
          <dgm:animLvl val="lvl"/>
          <dgm:resizeHandles/>
        </dgm:presLayoutVars>
      </dgm:prSet>
      <dgm:spPr/>
    </dgm:pt>
    <dgm:pt modelId="{04CDB134-B156-1947-832B-BE56557FFC78}" type="pres">
      <dgm:prSet presAssocID="{CA3D2DC1-9895-4EA9-961A-912EF6C9A6D7}" presName="hierRoot1" presStyleCnt="0"/>
      <dgm:spPr/>
    </dgm:pt>
    <dgm:pt modelId="{049C31EA-1456-234C-9BA8-315CF1838E1C}" type="pres">
      <dgm:prSet presAssocID="{CA3D2DC1-9895-4EA9-961A-912EF6C9A6D7}" presName="composite" presStyleCnt="0"/>
      <dgm:spPr/>
    </dgm:pt>
    <dgm:pt modelId="{5F3506C7-06BB-1C45-80D2-26A2BA1D5F94}" type="pres">
      <dgm:prSet presAssocID="{CA3D2DC1-9895-4EA9-961A-912EF6C9A6D7}" presName="background" presStyleLbl="node0" presStyleIdx="0" presStyleCnt="2"/>
      <dgm:spPr/>
    </dgm:pt>
    <dgm:pt modelId="{DFA8A3ED-FA12-F642-BF6A-01B88DC7E2F0}" type="pres">
      <dgm:prSet presAssocID="{CA3D2DC1-9895-4EA9-961A-912EF6C9A6D7}" presName="text" presStyleLbl="fgAcc0" presStyleIdx="0" presStyleCnt="2">
        <dgm:presLayoutVars>
          <dgm:chPref val="3"/>
        </dgm:presLayoutVars>
      </dgm:prSet>
      <dgm:spPr/>
    </dgm:pt>
    <dgm:pt modelId="{51B995AF-52AB-BF44-9A3D-882DA00615EA}" type="pres">
      <dgm:prSet presAssocID="{CA3D2DC1-9895-4EA9-961A-912EF6C9A6D7}" presName="hierChild2" presStyleCnt="0"/>
      <dgm:spPr/>
    </dgm:pt>
    <dgm:pt modelId="{3080DD4C-A39C-E54E-8D06-3C5A8A3DB788}" type="pres">
      <dgm:prSet presAssocID="{594E3BAD-37A9-4A5B-81AA-27A560AB60A9}" presName="hierRoot1" presStyleCnt="0"/>
      <dgm:spPr/>
    </dgm:pt>
    <dgm:pt modelId="{F1F0EC18-17EA-AB4A-8D53-EF12DC9ED034}" type="pres">
      <dgm:prSet presAssocID="{594E3BAD-37A9-4A5B-81AA-27A560AB60A9}" presName="composite" presStyleCnt="0"/>
      <dgm:spPr/>
    </dgm:pt>
    <dgm:pt modelId="{A5E97255-1FAD-A14B-99C7-F003C15E1A53}" type="pres">
      <dgm:prSet presAssocID="{594E3BAD-37A9-4A5B-81AA-27A560AB60A9}" presName="background" presStyleLbl="node0" presStyleIdx="1" presStyleCnt="2"/>
      <dgm:spPr/>
    </dgm:pt>
    <dgm:pt modelId="{C0D18807-7512-DE4A-8709-87B160D12395}" type="pres">
      <dgm:prSet presAssocID="{594E3BAD-37A9-4A5B-81AA-27A560AB60A9}" presName="text" presStyleLbl="fgAcc0" presStyleIdx="1" presStyleCnt="2">
        <dgm:presLayoutVars>
          <dgm:chPref val="3"/>
        </dgm:presLayoutVars>
      </dgm:prSet>
      <dgm:spPr/>
    </dgm:pt>
    <dgm:pt modelId="{BD6B0816-DA67-0D4D-BAA7-1363E25C7A33}" type="pres">
      <dgm:prSet presAssocID="{594E3BAD-37A9-4A5B-81AA-27A560AB60A9}" presName="hierChild2" presStyleCnt="0"/>
      <dgm:spPr/>
    </dgm:pt>
  </dgm:ptLst>
  <dgm:cxnLst>
    <dgm:cxn modelId="{F722FC3B-8B2E-C749-8D9A-13EDF492C65A}" type="presOf" srcId="{594E3BAD-37A9-4A5B-81AA-27A560AB60A9}" destId="{C0D18807-7512-DE4A-8709-87B160D12395}" srcOrd="0" destOrd="0" presId="urn:microsoft.com/office/officeart/2005/8/layout/hierarchy1"/>
    <dgm:cxn modelId="{DA2BFC90-CA6C-5E45-8EBD-E3565543F341}" type="presOf" srcId="{CA3D2DC1-9895-4EA9-961A-912EF6C9A6D7}" destId="{DFA8A3ED-FA12-F642-BF6A-01B88DC7E2F0}" srcOrd="0" destOrd="0" presId="urn:microsoft.com/office/officeart/2005/8/layout/hierarchy1"/>
    <dgm:cxn modelId="{164758AB-F285-41C3-B5FB-674C324C75F4}" srcId="{380FA661-78F0-43B4-82DB-147D95524508}" destId="{594E3BAD-37A9-4A5B-81AA-27A560AB60A9}" srcOrd="1" destOrd="0" parTransId="{52B54697-A86E-4EB6-B55A-EB4AC53CAC6B}" sibTransId="{A6A682C3-7A1B-46DE-9AE5-E12C04B41CA8}"/>
    <dgm:cxn modelId="{3A7D6AB7-5A1D-BC42-958F-B3FDCA0DDE68}" type="presOf" srcId="{380FA661-78F0-43B4-82DB-147D95524508}" destId="{A1FC3AAE-F70A-704C-95E8-2310603F279C}" srcOrd="0" destOrd="0" presId="urn:microsoft.com/office/officeart/2005/8/layout/hierarchy1"/>
    <dgm:cxn modelId="{590F7FBF-2F19-49DE-9E95-70968D7F3C0B}" srcId="{380FA661-78F0-43B4-82DB-147D95524508}" destId="{CA3D2DC1-9895-4EA9-961A-912EF6C9A6D7}" srcOrd="0" destOrd="0" parTransId="{F8CDE3A8-6AF5-4AE3-A56E-C7BC882075FD}" sibTransId="{063F09F2-920A-476F-A699-DAC379761300}"/>
    <dgm:cxn modelId="{550A1473-806F-FA47-8D19-C150DF0A1E39}" type="presParOf" srcId="{A1FC3AAE-F70A-704C-95E8-2310603F279C}" destId="{04CDB134-B156-1947-832B-BE56557FFC78}" srcOrd="0" destOrd="0" presId="urn:microsoft.com/office/officeart/2005/8/layout/hierarchy1"/>
    <dgm:cxn modelId="{42EE42E3-FE99-CB49-AD59-AC12AECCFFD9}" type="presParOf" srcId="{04CDB134-B156-1947-832B-BE56557FFC78}" destId="{049C31EA-1456-234C-9BA8-315CF1838E1C}" srcOrd="0" destOrd="0" presId="urn:microsoft.com/office/officeart/2005/8/layout/hierarchy1"/>
    <dgm:cxn modelId="{D668903C-53EC-8F4E-80BB-2F52F69575BD}" type="presParOf" srcId="{049C31EA-1456-234C-9BA8-315CF1838E1C}" destId="{5F3506C7-06BB-1C45-80D2-26A2BA1D5F94}" srcOrd="0" destOrd="0" presId="urn:microsoft.com/office/officeart/2005/8/layout/hierarchy1"/>
    <dgm:cxn modelId="{5A06C881-F67C-6545-B4AD-0064261D0DF8}" type="presParOf" srcId="{049C31EA-1456-234C-9BA8-315CF1838E1C}" destId="{DFA8A3ED-FA12-F642-BF6A-01B88DC7E2F0}" srcOrd="1" destOrd="0" presId="urn:microsoft.com/office/officeart/2005/8/layout/hierarchy1"/>
    <dgm:cxn modelId="{77DF0159-DF35-C54C-AB65-CDD8BEB89CF0}" type="presParOf" srcId="{04CDB134-B156-1947-832B-BE56557FFC78}" destId="{51B995AF-52AB-BF44-9A3D-882DA00615EA}" srcOrd="1" destOrd="0" presId="urn:microsoft.com/office/officeart/2005/8/layout/hierarchy1"/>
    <dgm:cxn modelId="{AEF0100E-3B5C-D246-8DB0-B5EB22FDBA76}" type="presParOf" srcId="{A1FC3AAE-F70A-704C-95E8-2310603F279C}" destId="{3080DD4C-A39C-E54E-8D06-3C5A8A3DB788}" srcOrd="1" destOrd="0" presId="urn:microsoft.com/office/officeart/2005/8/layout/hierarchy1"/>
    <dgm:cxn modelId="{14928612-13E9-BC46-8B51-F52F4DDABEB9}" type="presParOf" srcId="{3080DD4C-A39C-E54E-8D06-3C5A8A3DB788}" destId="{F1F0EC18-17EA-AB4A-8D53-EF12DC9ED034}" srcOrd="0" destOrd="0" presId="urn:microsoft.com/office/officeart/2005/8/layout/hierarchy1"/>
    <dgm:cxn modelId="{72C51284-C1AB-DD4A-A3BA-2E2798597459}" type="presParOf" srcId="{F1F0EC18-17EA-AB4A-8D53-EF12DC9ED034}" destId="{A5E97255-1FAD-A14B-99C7-F003C15E1A53}" srcOrd="0" destOrd="0" presId="urn:microsoft.com/office/officeart/2005/8/layout/hierarchy1"/>
    <dgm:cxn modelId="{1011E7D1-ECC8-0E4B-9E6F-1CFD3B0E0177}" type="presParOf" srcId="{F1F0EC18-17EA-AB4A-8D53-EF12DC9ED034}" destId="{C0D18807-7512-DE4A-8709-87B160D12395}" srcOrd="1" destOrd="0" presId="urn:microsoft.com/office/officeart/2005/8/layout/hierarchy1"/>
    <dgm:cxn modelId="{109C7C13-E18F-0B45-81B4-354FE93C53A4}" type="presParOf" srcId="{3080DD4C-A39C-E54E-8D06-3C5A8A3DB788}" destId="{BD6B0816-DA67-0D4D-BAA7-1363E25C7A3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8EFC80-1E9D-B04D-80DB-24BA046B47CE}"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9E3C176F-8DFC-5E44-BC14-877E46890AC6}">
      <dgm:prSet phldrT="[Text]"/>
      <dgm:spPr/>
      <dgm:t>
        <a:bodyPr/>
        <a:lstStyle/>
        <a:p>
          <a:r>
            <a:rPr lang="en-US" dirty="0"/>
            <a:t>Dipstick Trace or Negative</a:t>
          </a:r>
        </a:p>
      </dgm:t>
    </dgm:pt>
    <dgm:pt modelId="{E68D5780-1BA0-5840-86C9-D55F13724914}" type="parTrans" cxnId="{7054A0DA-2C88-9343-A6D3-D1CA579B59C0}">
      <dgm:prSet/>
      <dgm:spPr/>
      <dgm:t>
        <a:bodyPr/>
        <a:lstStyle/>
        <a:p>
          <a:endParaRPr lang="en-US"/>
        </a:p>
      </dgm:t>
    </dgm:pt>
    <dgm:pt modelId="{71628293-27E9-3F4D-96A4-2081318437E4}" type="sibTrans" cxnId="{7054A0DA-2C88-9343-A6D3-D1CA579B59C0}">
      <dgm:prSet/>
      <dgm:spPr/>
      <dgm:t>
        <a:bodyPr/>
        <a:lstStyle/>
        <a:p>
          <a:endParaRPr lang="en-US"/>
        </a:p>
      </dgm:t>
    </dgm:pt>
    <dgm:pt modelId="{472C7820-5F6E-6D49-BBBF-7EFA92C09B99}">
      <dgm:prSet phldrT="[Text]"/>
      <dgm:spPr/>
      <dgm:t>
        <a:bodyPr/>
        <a:lstStyle/>
        <a:p>
          <a:r>
            <a:rPr lang="en-US" dirty="0"/>
            <a:t>Proteinuria &lt; 500mg/24 hours</a:t>
          </a:r>
        </a:p>
      </dgm:t>
    </dgm:pt>
    <dgm:pt modelId="{1241982A-FEAF-B74E-95A8-DDAEF93FF9B0}" type="parTrans" cxnId="{F2E6B98C-026F-7641-BC76-F1BEC928523D}">
      <dgm:prSet/>
      <dgm:spPr/>
      <dgm:t>
        <a:bodyPr/>
        <a:lstStyle/>
        <a:p>
          <a:endParaRPr lang="en-US"/>
        </a:p>
      </dgm:t>
    </dgm:pt>
    <dgm:pt modelId="{1F9411EC-4F16-4547-BEB6-88E83561EE60}" type="sibTrans" cxnId="{F2E6B98C-026F-7641-BC76-F1BEC928523D}">
      <dgm:prSet/>
      <dgm:spPr/>
      <dgm:t>
        <a:bodyPr/>
        <a:lstStyle/>
        <a:p>
          <a:endParaRPr lang="en-US"/>
        </a:p>
      </dgm:t>
    </dgm:pt>
    <dgm:pt modelId="{1389C42B-8E72-D047-A87F-A150EEFF9C1A}">
      <dgm:prSet phldrT="[Text]"/>
      <dgm:spPr/>
      <dgm:t>
        <a:bodyPr/>
        <a:lstStyle/>
        <a:p>
          <a:r>
            <a:rPr lang="en-US" dirty="0"/>
            <a:t>Check urine microalbumin, sensitive at low levels</a:t>
          </a:r>
        </a:p>
      </dgm:t>
    </dgm:pt>
    <dgm:pt modelId="{39ED5791-C5B6-5049-AF27-6D7CB4F37C82}" type="parTrans" cxnId="{FA031C00-E66E-764A-A615-33F05B4C9A0D}">
      <dgm:prSet/>
      <dgm:spPr/>
      <dgm:t>
        <a:bodyPr/>
        <a:lstStyle/>
        <a:p>
          <a:endParaRPr lang="en-US"/>
        </a:p>
      </dgm:t>
    </dgm:pt>
    <dgm:pt modelId="{665ADC0E-E163-6E44-BF1F-5229F1433FF7}" type="sibTrans" cxnId="{FA031C00-E66E-764A-A615-33F05B4C9A0D}">
      <dgm:prSet/>
      <dgm:spPr/>
      <dgm:t>
        <a:bodyPr/>
        <a:lstStyle/>
        <a:p>
          <a:endParaRPr lang="en-US"/>
        </a:p>
      </dgm:t>
    </dgm:pt>
    <dgm:pt modelId="{3A01DDD4-799C-184C-B869-8622652EAC3B}">
      <dgm:prSet phldrT="[Text]"/>
      <dgm:spPr/>
      <dgm:t>
        <a:bodyPr/>
        <a:lstStyle/>
        <a:p>
          <a:r>
            <a:rPr lang="en-US" dirty="0"/>
            <a:t>Dipstick 1+</a:t>
          </a:r>
        </a:p>
      </dgm:t>
    </dgm:pt>
    <dgm:pt modelId="{C7D27E9B-D807-1041-B251-E45FD1137761}" type="parTrans" cxnId="{7A5F328D-B466-474A-9CF1-134B393A96BF}">
      <dgm:prSet/>
      <dgm:spPr/>
      <dgm:t>
        <a:bodyPr/>
        <a:lstStyle/>
        <a:p>
          <a:endParaRPr lang="en-US"/>
        </a:p>
      </dgm:t>
    </dgm:pt>
    <dgm:pt modelId="{F994D0B1-2E9F-3A4D-AB27-D1394A6DF26D}" type="sibTrans" cxnId="{7A5F328D-B466-474A-9CF1-134B393A96BF}">
      <dgm:prSet/>
      <dgm:spPr/>
      <dgm:t>
        <a:bodyPr/>
        <a:lstStyle/>
        <a:p>
          <a:endParaRPr lang="en-US"/>
        </a:p>
      </dgm:t>
    </dgm:pt>
    <dgm:pt modelId="{E8A75EB6-E00A-294D-B4C7-A6B95B93C6B6}">
      <dgm:prSet phldrT="[Text]"/>
      <dgm:spPr/>
      <dgm:t>
        <a:bodyPr/>
        <a:lstStyle/>
        <a:p>
          <a:r>
            <a:rPr lang="en-US" dirty="0"/>
            <a:t>Proteinuria </a:t>
          </a:r>
          <a:r>
            <a:rPr lang="en-US" u="sng" dirty="0"/>
            <a:t>&gt;</a:t>
          </a:r>
          <a:r>
            <a:rPr lang="en-US" dirty="0"/>
            <a:t>500mg/24 hours or </a:t>
          </a:r>
          <a:r>
            <a:rPr lang="en-US" u="sng" dirty="0"/>
            <a:t>&gt;</a:t>
          </a:r>
          <a:r>
            <a:rPr lang="en-US" dirty="0"/>
            <a:t>500mg/g</a:t>
          </a:r>
        </a:p>
      </dgm:t>
    </dgm:pt>
    <dgm:pt modelId="{DDF45E28-0F18-C749-B9DE-2602EF52494A}" type="parTrans" cxnId="{1CBAB6F7-19D6-C24A-91B6-6EAB8731CFFC}">
      <dgm:prSet/>
      <dgm:spPr/>
      <dgm:t>
        <a:bodyPr/>
        <a:lstStyle/>
        <a:p>
          <a:endParaRPr lang="en-US"/>
        </a:p>
      </dgm:t>
    </dgm:pt>
    <dgm:pt modelId="{AECD95A8-8504-E248-89B5-7BA60BCD5943}" type="sibTrans" cxnId="{1CBAB6F7-19D6-C24A-91B6-6EAB8731CFFC}">
      <dgm:prSet/>
      <dgm:spPr/>
      <dgm:t>
        <a:bodyPr/>
        <a:lstStyle/>
        <a:p>
          <a:endParaRPr lang="en-US"/>
        </a:p>
      </dgm:t>
    </dgm:pt>
    <dgm:pt modelId="{77E8E1CB-3BD0-264F-9024-3EAB0DAF0068}">
      <dgm:prSet phldrT="[Text]"/>
      <dgm:spPr/>
      <dgm:t>
        <a:bodyPr/>
        <a:lstStyle/>
        <a:p>
          <a:r>
            <a:rPr lang="en-US" dirty="0"/>
            <a:t>Dipstick 2+ or greater</a:t>
          </a:r>
        </a:p>
      </dgm:t>
    </dgm:pt>
    <dgm:pt modelId="{DCBE3174-71BB-324A-9DB8-E69922ED2B28}" type="parTrans" cxnId="{99EAD336-5240-D545-A70E-E37CE55E0E8F}">
      <dgm:prSet/>
      <dgm:spPr/>
      <dgm:t>
        <a:bodyPr/>
        <a:lstStyle/>
        <a:p>
          <a:endParaRPr lang="en-US"/>
        </a:p>
      </dgm:t>
    </dgm:pt>
    <dgm:pt modelId="{C4542C13-EED1-3846-9DD0-A6E007F22A72}" type="sibTrans" cxnId="{99EAD336-5240-D545-A70E-E37CE55E0E8F}">
      <dgm:prSet/>
      <dgm:spPr/>
      <dgm:t>
        <a:bodyPr/>
        <a:lstStyle/>
        <a:p>
          <a:endParaRPr lang="en-US"/>
        </a:p>
      </dgm:t>
    </dgm:pt>
    <dgm:pt modelId="{5B5BABDA-AB29-0341-8F25-0BC03A524ABF}">
      <dgm:prSet phldrT="[Text]"/>
      <dgm:spPr/>
      <dgm:t>
        <a:bodyPr/>
        <a:lstStyle/>
        <a:p>
          <a:r>
            <a:rPr lang="en-US" dirty="0"/>
            <a:t>Proteinuria &gt; 1 gram, probably &gt; 1500 mg/day or </a:t>
          </a:r>
          <a:r>
            <a:rPr lang="en-US" u="none" dirty="0"/>
            <a:t>&gt;</a:t>
          </a:r>
          <a:r>
            <a:rPr lang="en-US" dirty="0"/>
            <a:t> 1500 mg/g</a:t>
          </a:r>
        </a:p>
      </dgm:t>
    </dgm:pt>
    <dgm:pt modelId="{656A9470-707A-E545-8B0D-655F4A740D3E}" type="parTrans" cxnId="{22C97E53-B584-C44C-A2D4-200631ADE6BE}">
      <dgm:prSet/>
      <dgm:spPr/>
      <dgm:t>
        <a:bodyPr/>
        <a:lstStyle/>
        <a:p>
          <a:endParaRPr lang="en-US"/>
        </a:p>
      </dgm:t>
    </dgm:pt>
    <dgm:pt modelId="{54F2CDCA-7383-914C-9EA8-ADCF555B8C88}" type="sibTrans" cxnId="{22C97E53-B584-C44C-A2D4-200631ADE6BE}">
      <dgm:prSet/>
      <dgm:spPr/>
      <dgm:t>
        <a:bodyPr/>
        <a:lstStyle/>
        <a:p>
          <a:endParaRPr lang="en-US"/>
        </a:p>
      </dgm:t>
    </dgm:pt>
    <dgm:pt modelId="{E2F604F1-1B10-5140-83E5-43CBAB6FBE69}">
      <dgm:prSet phldrT="[Text]"/>
      <dgm:spPr/>
      <dgm:t>
        <a:bodyPr/>
        <a:lstStyle/>
        <a:p>
          <a:r>
            <a:rPr lang="en-US" dirty="0"/>
            <a:t>Albuminuria &gt; 600mg/24 hours or &gt; 600mg/g</a:t>
          </a:r>
        </a:p>
      </dgm:t>
    </dgm:pt>
    <dgm:pt modelId="{92C866D6-FD91-F143-BE9A-D8E75B9DBE28}" type="parTrans" cxnId="{7136E8B2-24D5-FA42-9EDD-1F5787DB8850}">
      <dgm:prSet/>
      <dgm:spPr/>
      <dgm:t>
        <a:bodyPr/>
        <a:lstStyle/>
        <a:p>
          <a:endParaRPr lang="en-US"/>
        </a:p>
      </dgm:t>
    </dgm:pt>
    <dgm:pt modelId="{43B723C3-7B2F-094C-9DF2-C7181FF40D95}" type="sibTrans" cxnId="{7136E8B2-24D5-FA42-9EDD-1F5787DB8850}">
      <dgm:prSet/>
      <dgm:spPr/>
      <dgm:t>
        <a:bodyPr/>
        <a:lstStyle/>
        <a:p>
          <a:endParaRPr lang="en-US"/>
        </a:p>
      </dgm:t>
    </dgm:pt>
    <dgm:pt modelId="{F35BE952-5613-8747-BC59-AEA71C65C856}">
      <dgm:prSet phldrT="[Text]"/>
      <dgm:spPr/>
      <dgm:t>
        <a:bodyPr/>
        <a:lstStyle/>
        <a:p>
          <a:r>
            <a:rPr lang="en-US" dirty="0"/>
            <a:t>Albuminuria &lt; 300mg/24 hours</a:t>
          </a:r>
        </a:p>
      </dgm:t>
    </dgm:pt>
    <dgm:pt modelId="{F73C3962-C747-2D44-BB9D-9A887EF22B6B}" type="parTrans" cxnId="{EA27CAA1-1FEE-3243-8BBC-F0F428A82AE4}">
      <dgm:prSet/>
      <dgm:spPr/>
    </dgm:pt>
    <dgm:pt modelId="{13301FE4-47B3-984B-997B-CF3573C10FBD}" type="sibTrans" cxnId="{EA27CAA1-1FEE-3243-8BBC-F0F428A82AE4}">
      <dgm:prSet/>
      <dgm:spPr/>
    </dgm:pt>
    <dgm:pt modelId="{56804310-5F55-0D4F-9155-0D3D2A25D73B}">
      <dgm:prSet phldrT="[Text]"/>
      <dgm:spPr/>
      <dgm:t>
        <a:bodyPr/>
        <a:lstStyle/>
        <a:p>
          <a:r>
            <a:rPr lang="en-US" dirty="0"/>
            <a:t>Albuminuria </a:t>
          </a:r>
          <a:r>
            <a:rPr lang="en-US" u="sng" dirty="0"/>
            <a:t>&gt;</a:t>
          </a:r>
          <a:r>
            <a:rPr lang="en-US" dirty="0"/>
            <a:t>300mg/24 hours or </a:t>
          </a:r>
          <a:r>
            <a:rPr lang="en-US" u="sng" dirty="0"/>
            <a:t>&gt;</a:t>
          </a:r>
          <a:r>
            <a:rPr lang="en-US" dirty="0"/>
            <a:t>300mg/g</a:t>
          </a:r>
        </a:p>
      </dgm:t>
    </dgm:pt>
    <dgm:pt modelId="{E7606F88-BE3F-F845-AEDC-7BE6CFF093E2}" type="parTrans" cxnId="{4FECF1EB-722D-7544-959C-72A15DEFB594}">
      <dgm:prSet/>
      <dgm:spPr/>
    </dgm:pt>
    <dgm:pt modelId="{6E46BDEA-1280-D940-872C-01A48029DE41}" type="sibTrans" cxnId="{4FECF1EB-722D-7544-959C-72A15DEFB594}">
      <dgm:prSet/>
      <dgm:spPr/>
    </dgm:pt>
    <dgm:pt modelId="{A5166D8C-1549-2745-9282-075D0B60EDA8}" type="pres">
      <dgm:prSet presAssocID="{BE8EFC80-1E9D-B04D-80DB-24BA046B47CE}" presName="Name0" presStyleCnt="0">
        <dgm:presLayoutVars>
          <dgm:dir/>
          <dgm:animLvl val="lvl"/>
          <dgm:resizeHandles val="exact"/>
        </dgm:presLayoutVars>
      </dgm:prSet>
      <dgm:spPr/>
    </dgm:pt>
    <dgm:pt modelId="{3A49FDFF-B455-3C4C-B4C0-E847F494432D}" type="pres">
      <dgm:prSet presAssocID="{9E3C176F-8DFC-5E44-BC14-877E46890AC6}" presName="linNode" presStyleCnt="0"/>
      <dgm:spPr/>
    </dgm:pt>
    <dgm:pt modelId="{B3AF950E-4E61-ED47-A48F-A04A91554867}" type="pres">
      <dgm:prSet presAssocID="{9E3C176F-8DFC-5E44-BC14-877E46890AC6}" presName="parentText" presStyleLbl="node1" presStyleIdx="0" presStyleCnt="3">
        <dgm:presLayoutVars>
          <dgm:chMax val="1"/>
          <dgm:bulletEnabled val="1"/>
        </dgm:presLayoutVars>
      </dgm:prSet>
      <dgm:spPr/>
    </dgm:pt>
    <dgm:pt modelId="{18754EFA-C56A-3743-A015-8BF198B448CB}" type="pres">
      <dgm:prSet presAssocID="{9E3C176F-8DFC-5E44-BC14-877E46890AC6}" presName="descendantText" presStyleLbl="alignAccFollowNode1" presStyleIdx="0" presStyleCnt="3">
        <dgm:presLayoutVars>
          <dgm:bulletEnabled val="1"/>
        </dgm:presLayoutVars>
      </dgm:prSet>
      <dgm:spPr/>
    </dgm:pt>
    <dgm:pt modelId="{514574A4-F56F-ED4B-A0C5-F29F0951F01F}" type="pres">
      <dgm:prSet presAssocID="{71628293-27E9-3F4D-96A4-2081318437E4}" presName="sp" presStyleCnt="0"/>
      <dgm:spPr/>
    </dgm:pt>
    <dgm:pt modelId="{EF1BB5B6-0CFF-4D45-A058-E91FECD61E22}" type="pres">
      <dgm:prSet presAssocID="{3A01DDD4-799C-184C-B869-8622652EAC3B}" presName="linNode" presStyleCnt="0"/>
      <dgm:spPr/>
    </dgm:pt>
    <dgm:pt modelId="{1561FE6C-39A6-ED4F-BD2A-405F7092FBD7}" type="pres">
      <dgm:prSet presAssocID="{3A01DDD4-799C-184C-B869-8622652EAC3B}" presName="parentText" presStyleLbl="node1" presStyleIdx="1" presStyleCnt="3">
        <dgm:presLayoutVars>
          <dgm:chMax val="1"/>
          <dgm:bulletEnabled val="1"/>
        </dgm:presLayoutVars>
      </dgm:prSet>
      <dgm:spPr/>
    </dgm:pt>
    <dgm:pt modelId="{4D5EBEEE-60BB-7349-A5BF-55157BFA4EFA}" type="pres">
      <dgm:prSet presAssocID="{3A01DDD4-799C-184C-B869-8622652EAC3B}" presName="descendantText" presStyleLbl="alignAccFollowNode1" presStyleIdx="1" presStyleCnt="3">
        <dgm:presLayoutVars>
          <dgm:bulletEnabled val="1"/>
        </dgm:presLayoutVars>
      </dgm:prSet>
      <dgm:spPr/>
    </dgm:pt>
    <dgm:pt modelId="{E9289967-3FB9-4444-A10E-265E21DE57DD}" type="pres">
      <dgm:prSet presAssocID="{F994D0B1-2E9F-3A4D-AB27-D1394A6DF26D}" presName="sp" presStyleCnt="0"/>
      <dgm:spPr/>
    </dgm:pt>
    <dgm:pt modelId="{EA5F76A7-80EC-194E-893D-680BFAE1AE5E}" type="pres">
      <dgm:prSet presAssocID="{77E8E1CB-3BD0-264F-9024-3EAB0DAF0068}" presName="linNode" presStyleCnt="0"/>
      <dgm:spPr/>
    </dgm:pt>
    <dgm:pt modelId="{5A7B3026-E2C5-864E-963E-B661B30EFFA1}" type="pres">
      <dgm:prSet presAssocID="{77E8E1CB-3BD0-264F-9024-3EAB0DAF0068}" presName="parentText" presStyleLbl="node1" presStyleIdx="2" presStyleCnt="3">
        <dgm:presLayoutVars>
          <dgm:chMax val="1"/>
          <dgm:bulletEnabled val="1"/>
        </dgm:presLayoutVars>
      </dgm:prSet>
      <dgm:spPr/>
    </dgm:pt>
    <dgm:pt modelId="{E209AAF8-A10F-B84B-AA01-D15C119FA1C4}" type="pres">
      <dgm:prSet presAssocID="{77E8E1CB-3BD0-264F-9024-3EAB0DAF0068}" presName="descendantText" presStyleLbl="alignAccFollowNode1" presStyleIdx="2" presStyleCnt="3">
        <dgm:presLayoutVars>
          <dgm:bulletEnabled val="1"/>
        </dgm:presLayoutVars>
      </dgm:prSet>
      <dgm:spPr/>
    </dgm:pt>
  </dgm:ptLst>
  <dgm:cxnLst>
    <dgm:cxn modelId="{FA031C00-E66E-764A-A615-33F05B4C9A0D}" srcId="{9E3C176F-8DFC-5E44-BC14-877E46890AC6}" destId="{1389C42B-8E72-D047-A87F-A150EEFF9C1A}" srcOrd="2" destOrd="0" parTransId="{39ED5791-C5B6-5049-AF27-6D7CB4F37C82}" sibTransId="{665ADC0E-E163-6E44-BF1F-5229F1433FF7}"/>
    <dgm:cxn modelId="{58055904-D514-924B-9E8E-1BE01AB44031}" type="presOf" srcId="{9E3C176F-8DFC-5E44-BC14-877E46890AC6}" destId="{B3AF950E-4E61-ED47-A48F-A04A91554867}" srcOrd="0" destOrd="0" presId="urn:microsoft.com/office/officeart/2005/8/layout/vList5"/>
    <dgm:cxn modelId="{4B1EE21E-0907-F341-A55D-141678665CBF}" type="presOf" srcId="{77E8E1CB-3BD0-264F-9024-3EAB0DAF0068}" destId="{5A7B3026-E2C5-864E-963E-B661B30EFFA1}" srcOrd="0" destOrd="0" presId="urn:microsoft.com/office/officeart/2005/8/layout/vList5"/>
    <dgm:cxn modelId="{2390F028-4B15-FD4E-8E44-12A893FBBDDF}" type="presOf" srcId="{472C7820-5F6E-6D49-BBBF-7EFA92C09B99}" destId="{18754EFA-C56A-3743-A015-8BF198B448CB}" srcOrd="0" destOrd="0" presId="urn:microsoft.com/office/officeart/2005/8/layout/vList5"/>
    <dgm:cxn modelId="{99EAD336-5240-D545-A70E-E37CE55E0E8F}" srcId="{BE8EFC80-1E9D-B04D-80DB-24BA046B47CE}" destId="{77E8E1CB-3BD0-264F-9024-3EAB0DAF0068}" srcOrd="2" destOrd="0" parTransId="{DCBE3174-71BB-324A-9DB8-E69922ED2B28}" sibTransId="{C4542C13-EED1-3846-9DD0-A6E007F22A72}"/>
    <dgm:cxn modelId="{F8F3E049-EA05-6947-94C7-202A9F4581F8}" type="presOf" srcId="{E8A75EB6-E00A-294D-B4C7-A6B95B93C6B6}" destId="{4D5EBEEE-60BB-7349-A5BF-55157BFA4EFA}" srcOrd="0" destOrd="0" presId="urn:microsoft.com/office/officeart/2005/8/layout/vList5"/>
    <dgm:cxn modelId="{22C97E53-B584-C44C-A2D4-200631ADE6BE}" srcId="{77E8E1CB-3BD0-264F-9024-3EAB0DAF0068}" destId="{5B5BABDA-AB29-0341-8F25-0BC03A524ABF}" srcOrd="0" destOrd="0" parTransId="{656A9470-707A-E545-8B0D-655F4A740D3E}" sibTransId="{54F2CDCA-7383-914C-9EA8-ADCF555B8C88}"/>
    <dgm:cxn modelId="{A126C068-F004-A744-A593-E731E549E3CD}" type="presOf" srcId="{3A01DDD4-799C-184C-B869-8622652EAC3B}" destId="{1561FE6C-39A6-ED4F-BD2A-405F7092FBD7}" srcOrd="0" destOrd="0" presId="urn:microsoft.com/office/officeart/2005/8/layout/vList5"/>
    <dgm:cxn modelId="{CE6F206B-2200-5C4C-9479-967B930F3FFF}" type="presOf" srcId="{1389C42B-8E72-D047-A87F-A150EEFF9C1A}" destId="{18754EFA-C56A-3743-A015-8BF198B448CB}" srcOrd="0" destOrd="2" presId="urn:microsoft.com/office/officeart/2005/8/layout/vList5"/>
    <dgm:cxn modelId="{9CEE647A-92A7-D149-B9F1-7B0915E5528A}" type="presOf" srcId="{F35BE952-5613-8747-BC59-AEA71C65C856}" destId="{18754EFA-C56A-3743-A015-8BF198B448CB}" srcOrd="0" destOrd="1" presId="urn:microsoft.com/office/officeart/2005/8/layout/vList5"/>
    <dgm:cxn modelId="{22F27486-4AE4-7D4D-B890-7E1044796768}" type="presOf" srcId="{5B5BABDA-AB29-0341-8F25-0BC03A524ABF}" destId="{E209AAF8-A10F-B84B-AA01-D15C119FA1C4}" srcOrd="0" destOrd="0" presId="urn:microsoft.com/office/officeart/2005/8/layout/vList5"/>
    <dgm:cxn modelId="{D0633E8C-6612-1040-8DD1-01AC326447E4}" type="presOf" srcId="{BE8EFC80-1E9D-B04D-80DB-24BA046B47CE}" destId="{A5166D8C-1549-2745-9282-075D0B60EDA8}" srcOrd="0" destOrd="0" presId="urn:microsoft.com/office/officeart/2005/8/layout/vList5"/>
    <dgm:cxn modelId="{F2E6B98C-026F-7641-BC76-F1BEC928523D}" srcId="{9E3C176F-8DFC-5E44-BC14-877E46890AC6}" destId="{472C7820-5F6E-6D49-BBBF-7EFA92C09B99}" srcOrd="0" destOrd="0" parTransId="{1241982A-FEAF-B74E-95A8-DDAEF93FF9B0}" sibTransId="{1F9411EC-4F16-4547-BEB6-88E83561EE60}"/>
    <dgm:cxn modelId="{7A5F328D-B466-474A-9CF1-134B393A96BF}" srcId="{BE8EFC80-1E9D-B04D-80DB-24BA046B47CE}" destId="{3A01DDD4-799C-184C-B869-8622652EAC3B}" srcOrd="1" destOrd="0" parTransId="{C7D27E9B-D807-1041-B251-E45FD1137761}" sibTransId="{F994D0B1-2E9F-3A4D-AB27-D1394A6DF26D}"/>
    <dgm:cxn modelId="{EA27CAA1-1FEE-3243-8BBC-F0F428A82AE4}" srcId="{9E3C176F-8DFC-5E44-BC14-877E46890AC6}" destId="{F35BE952-5613-8747-BC59-AEA71C65C856}" srcOrd="1" destOrd="0" parTransId="{F73C3962-C747-2D44-BB9D-9A887EF22B6B}" sibTransId="{13301FE4-47B3-984B-997B-CF3573C10FBD}"/>
    <dgm:cxn modelId="{7136E8B2-24D5-FA42-9EDD-1F5787DB8850}" srcId="{77E8E1CB-3BD0-264F-9024-3EAB0DAF0068}" destId="{E2F604F1-1B10-5140-83E5-43CBAB6FBE69}" srcOrd="1" destOrd="0" parTransId="{92C866D6-FD91-F143-BE9A-D8E75B9DBE28}" sibTransId="{43B723C3-7B2F-094C-9DF2-C7181FF40D95}"/>
    <dgm:cxn modelId="{2507BCD7-5AEF-844B-A5A7-D71BDBCFB136}" type="presOf" srcId="{56804310-5F55-0D4F-9155-0D3D2A25D73B}" destId="{4D5EBEEE-60BB-7349-A5BF-55157BFA4EFA}" srcOrd="0" destOrd="1" presId="urn:microsoft.com/office/officeart/2005/8/layout/vList5"/>
    <dgm:cxn modelId="{7054A0DA-2C88-9343-A6D3-D1CA579B59C0}" srcId="{BE8EFC80-1E9D-B04D-80DB-24BA046B47CE}" destId="{9E3C176F-8DFC-5E44-BC14-877E46890AC6}" srcOrd="0" destOrd="0" parTransId="{E68D5780-1BA0-5840-86C9-D55F13724914}" sibTransId="{71628293-27E9-3F4D-96A4-2081318437E4}"/>
    <dgm:cxn modelId="{4FECF1EB-722D-7544-959C-72A15DEFB594}" srcId="{3A01DDD4-799C-184C-B869-8622652EAC3B}" destId="{56804310-5F55-0D4F-9155-0D3D2A25D73B}" srcOrd="1" destOrd="0" parTransId="{E7606F88-BE3F-F845-AEDC-7BE6CFF093E2}" sibTransId="{6E46BDEA-1280-D940-872C-01A48029DE41}"/>
    <dgm:cxn modelId="{724C3DEE-38B9-F64A-B3B6-DF331032EB12}" type="presOf" srcId="{E2F604F1-1B10-5140-83E5-43CBAB6FBE69}" destId="{E209AAF8-A10F-B84B-AA01-D15C119FA1C4}" srcOrd="0" destOrd="1" presId="urn:microsoft.com/office/officeart/2005/8/layout/vList5"/>
    <dgm:cxn modelId="{1CBAB6F7-19D6-C24A-91B6-6EAB8731CFFC}" srcId="{3A01DDD4-799C-184C-B869-8622652EAC3B}" destId="{E8A75EB6-E00A-294D-B4C7-A6B95B93C6B6}" srcOrd="0" destOrd="0" parTransId="{DDF45E28-0F18-C749-B9DE-2602EF52494A}" sibTransId="{AECD95A8-8504-E248-89B5-7BA60BCD5943}"/>
    <dgm:cxn modelId="{74CA1EDC-4610-6744-8C53-EAC2E18A169F}" type="presParOf" srcId="{A5166D8C-1549-2745-9282-075D0B60EDA8}" destId="{3A49FDFF-B455-3C4C-B4C0-E847F494432D}" srcOrd="0" destOrd="0" presId="urn:microsoft.com/office/officeart/2005/8/layout/vList5"/>
    <dgm:cxn modelId="{119DA6BF-A265-CE4B-A455-42022DE5B107}" type="presParOf" srcId="{3A49FDFF-B455-3C4C-B4C0-E847F494432D}" destId="{B3AF950E-4E61-ED47-A48F-A04A91554867}" srcOrd="0" destOrd="0" presId="urn:microsoft.com/office/officeart/2005/8/layout/vList5"/>
    <dgm:cxn modelId="{2C4AF27F-A0D5-8045-B994-95A93FC0CA98}" type="presParOf" srcId="{3A49FDFF-B455-3C4C-B4C0-E847F494432D}" destId="{18754EFA-C56A-3743-A015-8BF198B448CB}" srcOrd="1" destOrd="0" presId="urn:microsoft.com/office/officeart/2005/8/layout/vList5"/>
    <dgm:cxn modelId="{1D94CF7E-019A-0F4E-8B82-D0BF7C273A1A}" type="presParOf" srcId="{A5166D8C-1549-2745-9282-075D0B60EDA8}" destId="{514574A4-F56F-ED4B-A0C5-F29F0951F01F}" srcOrd="1" destOrd="0" presId="urn:microsoft.com/office/officeart/2005/8/layout/vList5"/>
    <dgm:cxn modelId="{10A4B9EF-EE61-F748-A700-61B25B7035C7}" type="presParOf" srcId="{A5166D8C-1549-2745-9282-075D0B60EDA8}" destId="{EF1BB5B6-0CFF-4D45-A058-E91FECD61E22}" srcOrd="2" destOrd="0" presId="urn:microsoft.com/office/officeart/2005/8/layout/vList5"/>
    <dgm:cxn modelId="{0617A28C-B507-BC4F-88FD-7E5636A4E406}" type="presParOf" srcId="{EF1BB5B6-0CFF-4D45-A058-E91FECD61E22}" destId="{1561FE6C-39A6-ED4F-BD2A-405F7092FBD7}" srcOrd="0" destOrd="0" presId="urn:microsoft.com/office/officeart/2005/8/layout/vList5"/>
    <dgm:cxn modelId="{FAC5A3E9-A3FC-E140-A96F-DF130A2D26A0}" type="presParOf" srcId="{EF1BB5B6-0CFF-4D45-A058-E91FECD61E22}" destId="{4D5EBEEE-60BB-7349-A5BF-55157BFA4EFA}" srcOrd="1" destOrd="0" presId="urn:microsoft.com/office/officeart/2005/8/layout/vList5"/>
    <dgm:cxn modelId="{6FE1FD13-0733-A144-A5F2-539ABE5D358C}" type="presParOf" srcId="{A5166D8C-1549-2745-9282-075D0B60EDA8}" destId="{E9289967-3FB9-4444-A10E-265E21DE57DD}" srcOrd="3" destOrd="0" presId="urn:microsoft.com/office/officeart/2005/8/layout/vList5"/>
    <dgm:cxn modelId="{A6136932-F580-054A-A3C2-D552648042C0}" type="presParOf" srcId="{A5166D8C-1549-2745-9282-075D0B60EDA8}" destId="{EA5F76A7-80EC-194E-893D-680BFAE1AE5E}" srcOrd="4" destOrd="0" presId="urn:microsoft.com/office/officeart/2005/8/layout/vList5"/>
    <dgm:cxn modelId="{07975ABD-E28E-324E-94CE-7A6702ADF1CC}" type="presParOf" srcId="{EA5F76A7-80EC-194E-893D-680BFAE1AE5E}" destId="{5A7B3026-E2C5-864E-963E-B661B30EFFA1}" srcOrd="0" destOrd="0" presId="urn:microsoft.com/office/officeart/2005/8/layout/vList5"/>
    <dgm:cxn modelId="{A560C543-A594-8F46-AD07-5BC90CD810C4}" type="presParOf" srcId="{EA5F76A7-80EC-194E-893D-680BFAE1AE5E}" destId="{E209AAF8-A10F-B84B-AA01-D15C119FA1C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A33620-B647-AB4D-8B42-067B7F21664A}" type="doc">
      <dgm:prSet loTypeId="urn:microsoft.com/office/officeart/2005/8/layout/process1" loCatId="process" qsTypeId="urn:microsoft.com/office/officeart/2005/8/quickstyle/simple4" qsCatId="simple" csTypeId="urn:microsoft.com/office/officeart/2005/8/colors/accent1_2" csCatId="accent1" phldr="1"/>
      <dgm:spPr/>
    </dgm:pt>
    <dgm:pt modelId="{D6268463-1F43-EF4E-84EA-75057FDAB063}">
      <dgm:prSet phldrT="[Text]"/>
      <dgm:spPr/>
      <dgm:t>
        <a:bodyPr/>
        <a:lstStyle/>
        <a:p>
          <a:r>
            <a:rPr lang="en-US" b="1" dirty="0">
              <a:solidFill>
                <a:srgbClr val="FFFF00"/>
              </a:solidFill>
            </a:rPr>
            <a:t>“Microalbuminuria”/ Moderately Increased Albuminuria</a:t>
          </a:r>
        </a:p>
        <a:p>
          <a:r>
            <a:rPr lang="en-US" dirty="0"/>
            <a:t>UACR </a:t>
          </a:r>
        </a:p>
        <a:p>
          <a:r>
            <a:rPr lang="en-US" dirty="0"/>
            <a:t>30 </a:t>
          </a:r>
          <a:r>
            <a:rPr lang="mr-IN" dirty="0"/>
            <a:t>–</a:t>
          </a:r>
          <a:r>
            <a:rPr lang="en-US" dirty="0"/>
            <a:t> 300 mg/g</a:t>
          </a:r>
        </a:p>
      </dgm:t>
    </dgm:pt>
    <dgm:pt modelId="{EA6C29E3-F8C3-7E45-90E7-00E0D4EC1C07}" type="parTrans" cxnId="{812ACB22-A13F-854F-A757-693538CB9247}">
      <dgm:prSet/>
      <dgm:spPr/>
      <dgm:t>
        <a:bodyPr/>
        <a:lstStyle/>
        <a:p>
          <a:endParaRPr lang="en-US"/>
        </a:p>
      </dgm:t>
    </dgm:pt>
    <dgm:pt modelId="{414E71D8-5C5E-7343-9887-5780DE7BE0E7}" type="sibTrans" cxnId="{812ACB22-A13F-854F-A757-693538CB9247}">
      <dgm:prSet/>
      <dgm:spPr/>
      <dgm:t>
        <a:bodyPr/>
        <a:lstStyle/>
        <a:p>
          <a:endParaRPr lang="en-US"/>
        </a:p>
      </dgm:t>
    </dgm:pt>
    <dgm:pt modelId="{98B10916-6239-EC41-86E2-5875141A9034}">
      <dgm:prSet phldrT="[Text]"/>
      <dgm:spPr/>
      <dgm:t>
        <a:bodyPr/>
        <a:lstStyle/>
        <a:p>
          <a:pPr algn="ctr"/>
          <a:r>
            <a:rPr lang="en-US" b="1" dirty="0">
              <a:solidFill>
                <a:srgbClr val="FFFF00"/>
              </a:solidFill>
            </a:rPr>
            <a:t>Proteinuria / “Macroalbuminuria”</a:t>
          </a:r>
        </a:p>
        <a:p>
          <a:pPr algn="ctr"/>
          <a:r>
            <a:rPr lang="en-US" b="1" dirty="0">
              <a:solidFill>
                <a:srgbClr val="FFFF00"/>
              </a:solidFill>
            </a:rPr>
            <a:t>(sub-nephrotic) / Severely Increased Albuminuria</a:t>
          </a:r>
        </a:p>
        <a:p>
          <a:pPr algn="ctr"/>
          <a:r>
            <a:rPr lang="en-US" dirty="0"/>
            <a:t>UACR &gt; 300 mg/g</a:t>
          </a:r>
        </a:p>
        <a:p>
          <a:pPr algn="ctr"/>
          <a:r>
            <a:rPr lang="en-US" dirty="0"/>
            <a:t>24-hr urine albumin &gt; 300 mg</a:t>
          </a:r>
        </a:p>
        <a:p>
          <a:pPr algn="ctr"/>
          <a:r>
            <a:rPr lang="en-US" dirty="0"/>
            <a:t>UPC &gt; 150-200 mg</a:t>
          </a:r>
        </a:p>
        <a:p>
          <a:pPr algn="ctr"/>
          <a:r>
            <a:rPr lang="en-US" dirty="0"/>
            <a:t>24-hr urine protein &gt; 300 mg </a:t>
          </a:r>
        </a:p>
        <a:p>
          <a:pPr algn="ctr"/>
          <a:endParaRPr lang="en-US" dirty="0"/>
        </a:p>
      </dgm:t>
    </dgm:pt>
    <dgm:pt modelId="{B685C29B-32A1-D340-A316-198CCF47DDC1}" type="parTrans" cxnId="{79BE5702-9DDD-AB40-8A8E-BC7F492E070E}">
      <dgm:prSet/>
      <dgm:spPr/>
      <dgm:t>
        <a:bodyPr/>
        <a:lstStyle/>
        <a:p>
          <a:endParaRPr lang="en-US"/>
        </a:p>
      </dgm:t>
    </dgm:pt>
    <dgm:pt modelId="{F6F695A7-6D42-C043-9695-7BFA63466EBA}" type="sibTrans" cxnId="{79BE5702-9DDD-AB40-8A8E-BC7F492E070E}">
      <dgm:prSet/>
      <dgm:spPr/>
      <dgm:t>
        <a:bodyPr/>
        <a:lstStyle/>
        <a:p>
          <a:endParaRPr lang="en-US"/>
        </a:p>
      </dgm:t>
    </dgm:pt>
    <dgm:pt modelId="{E271F260-833B-1E48-8AF5-23267CFB8426}">
      <dgm:prSet phldrT="[Text]" custT="1"/>
      <dgm:spPr/>
      <dgm:t>
        <a:bodyPr/>
        <a:lstStyle/>
        <a:p>
          <a:r>
            <a:rPr lang="en-US" sz="1600" b="1" dirty="0">
              <a:solidFill>
                <a:srgbClr val="FFFF00"/>
              </a:solidFill>
            </a:rPr>
            <a:t>Nephrotic Proteinuria</a:t>
          </a:r>
        </a:p>
        <a:p>
          <a:r>
            <a:rPr lang="en-US" sz="1600" dirty="0"/>
            <a:t>UPC &gt; 3 grams</a:t>
          </a:r>
        </a:p>
        <a:p>
          <a:r>
            <a:rPr lang="en-US" sz="1600" dirty="0"/>
            <a:t>24-hr urine protein &gt; 3.5 grams</a:t>
          </a:r>
        </a:p>
      </dgm:t>
    </dgm:pt>
    <dgm:pt modelId="{1C6F532C-C62E-6049-A273-876556A975A7}" type="parTrans" cxnId="{C7F0271B-93FD-0349-9B77-F504CF537C20}">
      <dgm:prSet/>
      <dgm:spPr/>
      <dgm:t>
        <a:bodyPr/>
        <a:lstStyle/>
        <a:p>
          <a:endParaRPr lang="en-US"/>
        </a:p>
      </dgm:t>
    </dgm:pt>
    <dgm:pt modelId="{EB0A32C3-EC57-6C48-924C-DE87D397BBD6}" type="sibTrans" cxnId="{C7F0271B-93FD-0349-9B77-F504CF537C20}">
      <dgm:prSet/>
      <dgm:spPr/>
      <dgm:t>
        <a:bodyPr/>
        <a:lstStyle/>
        <a:p>
          <a:endParaRPr lang="en-US"/>
        </a:p>
      </dgm:t>
    </dgm:pt>
    <dgm:pt modelId="{7AAF805F-035C-284D-A517-3D601FE49A14}" type="pres">
      <dgm:prSet presAssocID="{76A33620-B647-AB4D-8B42-067B7F21664A}" presName="Name0" presStyleCnt="0">
        <dgm:presLayoutVars>
          <dgm:dir/>
          <dgm:resizeHandles val="exact"/>
        </dgm:presLayoutVars>
      </dgm:prSet>
      <dgm:spPr/>
    </dgm:pt>
    <dgm:pt modelId="{12A99BAE-2020-1C4B-B81E-513C87C8DCA5}" type="pres">
      <dgm:prSet presAssocID="{D6268463-1F43-EF4E-84EA-75057FDAB063}" presName="node" presStyleLbl="node1" presStyleIdx="0" presStyleCnt="3" custScaleX="67344">
        <dgm:presLayoutVars>
          <dgm:bulletEnabled val="1"/>
        </dgm:presLayoutVars>
      </dgm:prSet>
      <dgm:spPr/>
    </dgm:pt>
    <dgm:pt modelId="{E52081A1-A526-E547-AAB2-84835A13F7F3}" type="pres">
      <dgm:prSet presAssocID="{414E71D8-5C5E-7343-9887-5780DE7BE0E7}" presName="sibTrans" presStyleLbl="sibTrans2D1" presStyleIdx="0" presStyleCnt="2"/>
      <dgm:spPr/>
    </dgm:pt>
    <dgm:pt modelId="{233197A3-EA50-7B46-8113-591A936BD1CE}" type="pres">
      <dgm:prSet presAssocID="{414E71D8-5C5E-7343-9887-5780DE7BE0E7}" presName="connectorText" presStyleLbl="sibTrans2D1" presStyleIdx="0" presStyleCnt="2"/>
      <dgm:spPr/>
    </dgm:pt>
    <dgm:pt modelId="{B45A8607-9B53-3F44-9726-383C7A45AAB1}" type="pres">
      <dgm:prSet presAssocID="{98B10916-6239-EC41-86E2-5875141A9034}" presName="node" presStyleLbl="node1" presStyleIdx="1" presStyleCnt="3">
        <dgm:presLayoutVars>
          <dgm:bulletEnabled val="1"/>
        </dgm:presLayoutVars>
      </dgm:prSet>
      <dgm:spPr/>
    </dgm:pt>
    <dgm:pt modelId="{436FDACD-A64E-EF46-A658-A272764109D8}" type="pres">
      <dgm:prSet presAssocID="{F6F695A7-6D42-C043-9695-7BFA63466EBA}" presName="sibTrans" presStyleLbl="sibTrans2D1" presStyleIdx="1" presStyleCnt="2"/>
      <dgm:spPr/>
    </dgm:pt>
    <dgm:pt modelId="{4418AEE6-4D1D-B149-95A9-BBFDC5B61BBE}" type="pres">
      <dgm:prSet presAssocID="{F6F695A7-6D42-C043-9695-7BFA63466EBA}" presName="connectorText" presStyleLbl="sibTrans2D1" presStyleIdx="1" presStyleCnt="2"/>
      <dgm:spPr/>
    </dgm:pt>
    <dgm:pt modelId="{6EED22F1-1B20-5D43-A4BC-CE449562FC44}" type="pres">
      <dgm:prSet presAssocID="{E271F260-833B-1E48-8AF5-23267CFB8426}" presName="node" presStyleLbl="node1" presStyleIdx="2" presStyleCnt="3">
        <dgm:presLayoutVars>
          <dgm:bulletEnabled val="1"/>
        </dgm:presLayoutVars>
      </dgm:prSet>
      <dgm:spPr/>
    </dgm:pt>
  </dgm:ptLst>
  <dgm:cxnLst>
    <dgm:cxn modelId="{79BE5702-9DDD-AB40-8A8E-BC7F492E070E}" srcId="{76A33620-B647-AB4D-8B42-067B7F21664A}" destId="{98B10916-6239-EC41-86E2-5875141A9034}" srcOrd="1" destOrd="0" parTransId="{B685C29B-32A1-D340-A316-198CCF47DDC1}" sibTransId="{F6F695A7-6D42-C043-9695-7BFA63466EBA}"/>
    <dgm:cxn modelId="{C7F0271B-93FD-0349-9B77-F504CF537C20}" srcId="{76A33620-B647-AB4D-8B42-067B7F21664A}" destId="{E271F260-833B-1E48-8AF5-23267CFB8426}" srcOrd="2" destOrd="0" parTransId="{1C6F532C-C62E-6049-A273-876556A975A7}" sibTransId="{EB0A32C3-EC57-6C48-924C-DE87D397BBD6}"/>
    <dgm:cxn modelId="{2A48D220-F8E8-A547-96CD-9D6401EFED5E}" type="presOf" srcId="{F6F695A7-6D42-C043-9695-7BFA63466EBA}" destId="{4418AEE6-4D1D-B149-95A9-BBFDC5B61BBE}" srcOrd="1" destOrd="0" presId="urn:microsoft.com/office/officeart/2005/8/layout/process1"/>
    <dgm:cxn modelId="{812ACB22-A13F-854F-A757-693538CB9247}" srcId="{76A33620-B647-AB4D-8B42-067B7F21664A}" destId="{D6268463-1F43-EF4E-84EA-75057FDAB063}" srcOrd="0" destOrd="0" parTransId="{EA6C29E3-F8C3-7E45-90E7-00E0D4EC1C07}" sibTransId="{414E71D8-5C5E-7343-9887-5780DE7BE0E7}"/>
    <dgm:cxn modelId="{EDB76629-611A-FE42-820C-E766B2239842}" type="presOf" srcId="{E271F260-833B-1E48-8AF5-23267CFB8426}" destId="{6EED22F1-1B20-5D43-A4BC-CE449562FC44}" srcOrd="0" destOrd="0" presId="urn:microsoft.com/office/officeart/2005/8/layout/process1"/>
    <dgm:cxn modelId="{7C9B9634-F393-6E41-991A-62360FD5F8D7}" type="presOf" srcId="{414E71D8-5C5E-7343-9887-5780DE7BE0E7}" destId="{E52081A1-A526-E547-AAB2-84835A13F7F3}" srcOrd="0" destOrd="0" presId="urn:microsoft.com/office/officeart/2005/8/layout/process1"/>
    <dgm:cxn modelId="{3634116E-83A5-C348-B6E3-C72F5EF03E84}" type="presOf" srcId="{414E71D8-5C5E-7343-9887-5780DE7BE0E7}" destId="{233197A3-EA50-7B46-8113-591A936BD1CE}" srcOrd="1" destOrd="0" presId="urn:microsoft.com/office/officeart/2005/8/layout/process1"/>
    <dgm:cxn modelId="{64DD3E99-AA12-5245-A120-99DDBC5764A8}" type="presOf" srcId="{D6268463-1F43-EF4E-84EA-75057FDAB063}" destId="{12A99BAE-2020-1C4B-B81E-513C87C8DCA5}" srcOrd="0" destOrd="0" presId="urn:microsoft.com/office/officeart/2005/8/layout/process1"/>
    <dgm:cxn modelId="{8FEBA7BE-548E-7B42-A3C2-6BEAB5FF4566}" type="presOf" srcId="{98B10916-6239-EC41-86E2-5875141A9034}" destId="{B45A8607-9B53-3F44-9726-383C7A45AAB1}" srcOrd="0" destOrd="0" presId="urn:microsoft.com/office/officeart/2005/8/layout/process1"/>
    <dgm:cxn modelId="{C2284ACA-96C1-8148-AC37-00934912ED3E}" type="presOf" srcId="{76A33620-B647-AB4D-8B42-067B7F21664A}" destId="{7AAF805F-035C-284D-A517-3D601FE49A14}" srcOrd="0" destOrd="0" presId="urn:microsoft.com/office/officeart/2005/8/layout/process1"/>
    <dgm:cxn modelId="{0A49E2E3-D6A1-E94E-BD3D-799E02B5DD98}" type="presOf" srcId="{F6F695A7-6D42-C043-9695-7BFA63466EBA}" destId="{436FDACD-A64E-EF46-A658-A272764109D8}" srcOrd="0" destOrd="0" presId="urn:microsoft.com/office/officeart/2005/8/layout/process1"/>
    <dgm:cxn modelId="{4281F569-FF88-DD48-A443-65478542CD84}" type="presParOf" srcId="{7AAF805F-035C-284D-A517-3D601FE49A14}" destId="{12A99BAE-2020-1C4B-B81E-513C87C8DCA5}" srcOrd="0" destOrd="0" presId="urn:microsoft.com/office/officeart/2005/8/layout/process1"/>
    <dgm:cxn modelId="{2BBFDFC0-4578-4040-AE44-2CD768F971ED}" type="presParOf" srcId="{7AAF805F-035C-284D-A517-3D601FE49A14}" destId="{E52081A1-A526-E547-AAB2-84835A13F7F3}" srcOrd="1" destOrd="0" presId="urn:microsoft.com/office/officeart/2005/8/layout/process1"/>
    <dgm:cxn modelId="{E29F90E3-157A-5E47-B21D-ACC871AC1D0E}" type="presParOf" srcId="{E52081A1-A526-E547-AAB2-84835A13F7F3}" destId="{233197A3-EA50-7B46-8113-591A936BD1CE}" srcOrd="0" destOrd="0" presId="urn:microsoft.com/office/officeart/2005/8/layout/process1"/>
    <dgm:cxn modelId="{143963F9-A949-0542-9FFE-3D9B4FCB51F9}" type="presParOf" srcId="{7AAF805F-035C-284D-A517-3D601FE49A14}" destId="{B45A8607-9B53-3F44-9726-383C7A45AAB1}" srcOrd="2" destOrd="0" presId="urn:microsoft.com/office/officeart/2005/8/layout/process1"/>
    <dgm:cxn modelId="{C1C572D2-CAA0-0846-ADF4-7A3013B4B352}" type="presParOf" srcId="{7AAF805F-035C-284D-A517-3D601FE49A14}" destId="{436FDACD-A64E-EF46-A658-A272764109D8}" srcOrd="3" destOrd="0" presId="urn:microsoft.com/office/officeart/2005/8/layout/process1"/>
    <dgm:cxn modelId="{012B2467-A92B-F949-AD3E-059019B6CA7F}" type="presParOf" srcId="{436FDACD-A64E-EF46-A658-A272764109D8}" destId="{4418AEE6-4D1D-B149-95A9-BBFDC5B61BBE}" srcOrd="0" destOrd="0" presId="urn:microsoft.com/office/officeart/2005/8/layout/process1"/>
    <dgm:cxn modelId="{D7BFD07D-1685-CE40-A9C6-1C0BC9430E04}" type="presParOf" srcId="{7AAF805F-035C-284D-A517-3D601FE49A14}" destId="{6EED22F1-1B20-5D43-A4BC-CE449562FC4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DFE717-C029-4144-BC65-2362B7AEFAF5}" type="doc">
      <dgm:prSet loTypeId="urn:microsoft.com/office/officeart/2005/8/layout/default" loCatId="list" qsTypeId="urn:microsoft.com/office/officeart/2005/8/quickstyle/simple1" qsCatId="simple" csTypeId="urn:microsoft.com/office/officeart/2005/8/colors/colorful4" csCatId="colorful"/>
      <dgm:spPr/>
      <dgm:t>
        <a:bodyPr/>
        <a:lstStyle/>
        <a:p>
          <a:endParaRPr lang="en-US"/>
        </a:p>
      </dgm:t>
    </dgm:pt>
    <dgm:pt modelId="{73484E6F-1302-40CC-9F34-1D8E8A39071D}">
      <dgm:prSet/>
      <dgm:spPr/>
      <dgm:t>
        <a:bodyPr/>
        <a:lstStyle/>
        <a:p>
          <a:pPr algn="ctr"/>
          <a:r>
            <a:rPr lang="en-US" dirty="0"/>
            <a:t>Transient</a:t>
          </a:r>
        </a:p>
      </dgm:t>
    </dgm:pt>
    <dgm:pt modelId="{0701709E-4F55-4FE3-B510-C45F628847A5}" type="parTrans" cxnId="{FF2C3435-AD93-4460-A0BE-5EED00D7574C}">
      <dgm:prSet/>
      <dgm:spPr/>
      <dgm:t>
        <a:bodyPr/>
        <a:lstStyle/>
        <a:p>
          <a:endParaRPr lang="en-US"/>
        </a:p>
      </dgm:t>
    </dgm:pt>
    <dgm:pt modelId="{64190DEB-3CD3-4531-9763-D2A17894E29F}" type="sibTrans" cxnId="{FF2C3435-AD93-4460-A0BE-5EED00D7574C}">
      <dgm:prSet/>
      <dgm:spPr/>
      <dgm:t>
        <a:bodyPr/>
        <a:lstStyle/>
        <a:p>
          <a:endParaRPr lang="en-US"/>
        </a:p>
      </dgm:t>
    </dgm:pt>
    <dgm:pt modelId="{D5E86F94-2C0E-400E-A11B-B1E977EFF308}">
      <dgm:prSet/>
      <dgm:spPr/>
      <dgm:t>
        <a:bodyPr/>
        <a:lstStyle/>
        <a:p>
          <a:pPr algn="ctr"/>
          <a:r>
            <a:rPr lang="en-US" i="1" dirty="0"/>
            <a:t>Exercise, fever, extreme cold</a:t>
          </a:r>
        </a:p>
      </dgm:t>
    </dgm:pt>
    <dgm:pt modelId="{3CF9773B-6B47-48D6-AFD1-BD29365BA4B1}" type="parTrans" cxnId="{753F37D7-7C0F-43CD-909A-52F32D0C337F}">
      <dgm:prSet/>
      <dgm:spPr/>
      <dgm:t>
        <a:bodyPr/>
        <a:lstStyle/>
        <a:p>
          <a:endParaRPr lang="en-US"/>
        </a:p>
      </dgm:t>
    </dgm:pt>
    <dgm:pt modelId="{5CB97016-3657-4509-9042-5D389A54A991}" type="sibTrans" cxnId="{753F37D7-7C0F-43CD-909A-52F32D0C337F}">
      <dgm:prSet/>
      <dgm:spPr/>
      <dgm:t>
        <a:bodyPr/>
        <a:lstStyle/>
        <a:p>
          <a:endParaRPr lang="en-US"/>
        </a:p>
      </dgm:t>
    </dgm:pt>
    <dgm:pt modelId="{3AE3B21F-0ED1-4837-B921-3C99ADBDA166}">
      <dgm:prSet/>
      <dgm:spPr/>
      <dgm:t>
        <a:bodyPr/>
        <a:lstStyle/>
        <a:p>
          <a:r>
            <a:rPr lang="en-US"/>
            <a:t>Orthostatic</a:t>
          </a:r>
        </a:p>
      </dgm:t>
    </dgm:pt>
    <dgm:pt modelId="{B0286C7C-A688-4661-B14A-7A2FA69FC96D}" type="parTrans" cxnId="{0612D3A9-096E-4640-8252-A6064607763F}">
      <dgm:prSet/>
      <dgm:spPr/>
      <dgm:t>
        <a:bodyPr/>
        <a:lstStyle/>
        <a:p>
          <a:endParaRPr lang="en-US"/>
        </a:p>
      </dgm:t>
    </dgm:pt>
    <dgm:pt modelId="{7CA533A0-5E8B-40C5-89A7-A5611B5585F4}" type="sibTrans" cxnId="{0612D3A9-096E-4640-8252-A6064607763F}">
      <dgm:prSet/>
      <dgm:spPr/>
      <dgm:t>
        <a:bodyPr/>
        <a:lstStyle/>
        <a:p>
          <a:endParaRPr lang="en-US"/>
        </a:p>
      </dgm:t>
    </dgm:pt>
    <dgm:pt modelId="{677331AE-64CE-4EB7-8FFB-EBCDAF4A0370}">
      <dgm:prSet/>
      <dgm:spPr/>
      <dgm:t>
        <a:bodyPr/>
        <a:lstStyle/>
        <a:p>
          <a:r>
            <a:rPr lang="en-US"/>
            <a:t>Tubulointerstitial</a:t>
          </a:r>
        </a:p>
      </dgm:t>
    </dgm:pt>
    <dgm:pt modelId="{A7EAA0BA-96EC-4B3F-A626-3D6C21156262}" type="parTrans" cxnId="{2BAD55C9-85F2-478E-8DC0-3E4E5FF31F6C}">
      <dgm:prSet/>
      <dgm:spPr/>
      <dgm:t>
        <a:bodyPr/>
        <a:lstStyle/>
        <a:p>
          <a:endParaRPr lang="en-US"/>
        </a:p>
      </dgm:t>
    </dgm:pt>
    <dgm:pt modelId="{ECD7238F-B367-470C-9D4B-F89B0DFC105D}" type="sibTrans" cxnId="{2BAD55C9-85F2-478E-8DC0-3E4E5FF31F6C}">
      <dgm:prSet/>
      <dgm:spPr/>
      <dgm:t>
        <a:bodyPr/>
        <a:lstStyle/>
        <a:p>
          <a:endParaRPr lang="en-US"/>
        </a:p>
      </dgm:t>
    </dgm:pt>
    <dgm:pt modelId="{BAA55A66-B542-40CF-93FB-EC1D353C55EE}">
      <dgm:prSet/>
      <dgm:spPr/>
      <dgm:t>
        <a:bodyPr/>
        <a:lstStyle/>
        <a:p>
          <a:r>
            <a:rPr lang="en-US" dirty="0"/>
            <a:t>Overflow</a:t>
          </a:r>
        </a:p>
      </dgm:t>
    </dgm:pt>
    <dgm:pt modelId="{95BCAB32-ABE5-4159-A1DD-B7E5B79A3256}" type="parTrans" cxnId="{5D2E5C1E-454A-497C-A37E-58149EC038D0}">
      <dgm:prSet/>
      <dgm:spPr/>
      <dgm:t>
        <a:bodyPr/>
        <a:lstStyle/>
        <a:p>
          <a:endParaRPr lang="en-US"/>
        </a:p>
      </dgm:t>
    </dgm:pt>
    <dgm:pt modelId="{C23948B1-6CC4-4343-BDDC-0C8583A25344}" type="sibTrans" cxnId="{5D2E5C1E-454A-497C-A37E-58149EC038D0}">
      <dgm:prSet/>
      <dgm:spPr/>
      <dgm:t>
        <a:bodyPr/>
        <a:lstStyle/>
        <a:p>
          <a:endParaRPr lang="en-US"/>
        </a:p>
      </dgm:t>
    </dgm:pt>
    <dgm:pt modelId="{1E884764-E57B-47AB-B1BA-4AF119A81228}">
      <dgm:prSet/>
      <dgm:spPr/>
      <dgm:t>
        <a:bodyPr/>
        <a:lstStyle/>
        <a:p>
          <a:r>
            <a:rPr lang="en-US"/>
            <a:t>Glomerular</a:t>
          </a:r>
        </a:p>
      </dgm:t>
    </dgm:pt>
    <dgm:pt modelId="{A595A258-65AB-4B73-9061-A4034D18CABA}" type="parTrans" cxnId="{9A8C5FE8-BC19-4977-BA38-964A4B1F3434}">
      <dgm:prSet/>
      <dgm:spPr/>
      <dgm:t>
        <a:bodyPr/>
        <a:lstStyle/>
        <a:p>
          <a:endParaRPr lang="en-US"/>
        </a:p>
      </dgm:t>
    </dgm:pt>
    <dgm:pt modelId="{6CDBF888-7F36-4131-B5A7-F3732B374560}" type="sibTrans" cxnId="{9A8C5FE8-BC19-4977-BA38-964A4B1F3434}">
      <dgm:prSet/>
      <dgm:spPr/>
      <dgm:t>
        <a:bodyPr/>
        <a:lstStyle/>
        <a:p>
          <a:endParaRPr lang="en-US"/>
        </a:p>
      </dgm:t>
    </dgm:pt>
    <dgm:pt modelId="{24A52940-DADD-C54A-AB5C-D4ED11E2BCCE}" type="pres">
      <dgm:prSet presAssocID="{0FDFE717-C029-4144-BC65-2362B7AEFAF5}" presName="diagram" presStyleCnt="0">
        <dgm:presLayoutVars>
          <dgm:dir/>
          <dgm:resizeHandles val="exact"/>
        </dgm:presLayoutVars>
      </dgm:prSet>
      <dgm:spPr/>
    </dgm:pt>
    <dgm:pt modelId="{D7B529E0-7C0B-1C46-A210-6B480F2A2A94}" type="pres">
      <dgm:prSet presAssocID="{73484E6F-1302-40CC-9F34-1D8E8A39071D}" presName="node" presStyleLbl="node1" presStyleIdx="0" presStyleCnt="5">
        <dgm:presLayoutVars>
          <dgm:bulletEnabled val="1"/>
        </dgm:presLayoutVars>
      </dgm:prSet>
      <dgm:spPr/>
    </dgm:pt>
    <dgm:pt modelId="{37627231-B0F6-9E42-93EB-CF03BCE68B90}" type="pres">
      <dgm:prSet presAssocID="{64190DEB-3CD3-4531-9763-D2A17894E29F}" presName="sibTrans" presStyleCnt="0"/>
      <dgm:spPr/>
    </dgm:pt>
    <dgm:pt modelId="{BF990B58-1057-EC41-ACA1-FD33AF9FBF5B}" type="pres">
      <dgm:prSet presAssocID="{3AE3B21F-0ED1-4837-B921-3C99ADBDA166}" presName="node" presStyleLbl="node1" presStyleIdx="1" presStyleCnt="5">
        <dgm:presLayoutVars>
          <dgm:bulletEnabled val="1"/>
        </dgm:presLayoutVars>
      </dgm:prSet>
      <dgm:spPr/>
    </dgm:pt>
    <dgm:pt modelId="{6F46999B-58A3-7244-AE79-B01B4C36C7CA}" type="pres">
      <dgm:prSet presAssocID="{7CA533A0-5E8B-40C5-89A7-A5611B5585F4}" presName="sibTrans" presStyleCnt="0"/>
      <dgm:spPr/>
    </dgm:pt>
    <dgm:pt modelId="{A65A35BA-F79A-3E40-A08C-D52BE856C347}" type="pres">
      <dgm:prSet presAssocID="{677331AE-64CE-4EB7-8FFB-EBCDAF4A0370}" presName="node" presStyleLbl="node1" presStyleIdx="2" presStyleCnt="5">
        <dgm:presLayoutVars>
          <dgm:bulletEnabled val="1"/>
        </dgm:presLayoutVars>
      </dgm:prSet>
      <dgm:spPr/>
    </dgm:pt>
    <dgm:pt modelId="{D885C1ED-2ABB-434A-93FA-C3414CFA25E4}" type="pres">
      <dgm:prSet presAssocID="{ECD7238F-B367-470C-9D4B-F89B0DFC105D}" presName="sibTrans" presStyleCnt="0"/>
      <dgm:spPr/>
    </dgm:pt>
    <dgm:pt modelId="{31FBD040-155C-4D41-A9F6-3ACCFC8B9274}" type="pres">
      <dgm:prSet presAssocID="{BAA55A66-B542-40CF-93FB-EC1D353C55EE}" presName="node" presStyleLbl="node1" presStyleIdx="3" presStyleCnt="5">
        <dgm:presLayoutVars>
          <dgm:bulletEnabled val="1"/>
        </dgm:presLayoutVars>
      </dgm:prSet>
      <dgm:spPr/>
    </dgm:pt>
    <dgm:pt modelId="{19D081BD-98CC-B143-B930-6706C18A549E}" type="pres">
      <dgm:prSet presAssocID="{C23948B1-6CC4-4343-BDDC-0C8583A25344}" presName="sibTrans" presStyleCnt="0"/>
      <dgm:spPr/>
    </dgm:pt>
    <dgm:pt modelId="{33CEA4D9-8D94-874A-80E1-7AAB66B1D51B}" type="pres">
      <dgm:prSet presAssocID="{1E884764-E57B-47AB-B1BA-4AF119A81228}" presName="node" presStyleLbl="node1" presStyleIdx="4" presStyleCnt="5">
        <dgm:presLayoutVars>
          <dgm:bulletEnabled val="1"/>
        </dgm:presLayoutVars>
      </dgm:prSet>
      <dgm:spPr/>
    </dgm:pt>
  </dgm:ptLst>
  <dgm:cxnLst>
    <dgm:cxn modelId="{5D2E5C1E-454A-497C-A37E-58149EC038D0}" srcId="{0FDFE717-C029-4144-BC65-2362B7AEFAF5}" destId="{BAA55A66-B542-40CF-93FB-EC1D353C55EE}" srcOrd="3" destOrd="0" parTransId="{95BCAB32-ABE5-4159-A1DD-B7E5B79A3256}" sibTransId="{C23948B1-6CC4-4343-BDDC-0C8583A25344}"/>
    <dgm:cxn modelId="{D9C1DF2B-5759-C140-8010-5EFE5A396311}" type="presOf" srcId="{BAA55A66-B542-40CF-93FB-EC1D353C55EE}" destId="{31FBD040-155C-4D41-A9F6-3ACCFC8B9274}" srcOrd="0" destOrd="0" presId="urn:microsoft.com/office/officeart/2005/8/layout/default"/>
    <dgm:cxn modelId="{FF2C3435-AD93-4460-A0BE-5EED00D7574C}" srcId="{0FDFE717-C029-4144-BC65-2362B7AEFAF5}" destId="{73484E6F-1302-40CC-9F34-1D8E8A39071D}" srcOrd="0" destOrd="0" parTransId="{0701709E-4F55-4FE3-B510-C45F628847A5}" sibTransId="{64190DEB-3CD3-4531-9763-D2A17894E29F}"/>
    <dgm:cxn modelId="{FE056267-E70F-4F4D-AA65-CB9AAEB0CFEF}" type="presOf" srcId="{677331AE-64CE-4EB7-8FFB-EBCDAF4A0370}" destId="{A65A35BA-F79A-3E40-A08C-D52BE856C347}" srcOrd="0" destOrd="0" presId="urn:microsoft.com/office/officeart/2005/8/layout/default"/>
    <dgm:cxn modelId="{7D53A272-9B5C-1F49-9406-A6344F5BE3F5}" type="presOf" srcId="{0FDFE717-C029-4144-BC65-2362B7AEFAF5}" destId="{24A52940-DADD-C54A-AB5C-D4ED11E2BCCE}" srcOrd="0" destOrd="0" presId="urn:microsoft.com/office/officeart/2005/8/layout/default"/>
    <dgm:cxn modelId="{F18916A2-26FF-9142-B1D3-8DBA3F231763}" type="presOf" srcId="{3AE3B21F-0ED1-4837-B921-3C99ADBDA166}" destId="{BF990B58-1057-EC41-ACA1-FD33AF9FBF5B}" srcOrd="0" destOrd="0" presId="urn:microsoft.com/office/officeart/2005/8/layout/default"/>
    <dgm:cxn modelId="{0612D3A9-096E-4640-8252-A6064607763F}" srcId="{0FDFE717-C029-4144-BC65-2362B7AEFAF5}" destId="{3AE3B21F-0ED1-4837-B921-3C99ADBDA166}" srcOrd="1" destOrd="0" parTransId="{B0286C7C-A688-4661-B14A-7A2FA69FC96D}" sibTransId="{7CA533A0-5E8B-40C5-89A7-A5611B5585F4}"/>
    <dgm:cxn modelId="{D28559C1-6F0C-2349-88B2-E3CB80D9176B}" type="presOf" srcId="{1E884764-E57B-47AB-B1BA-4AF119A81228}" destId="{33CEA4D9-8D94-874A-80E1-7AAB66B1D51B}" srcOrd="0" destOrd="0" presId="urn:microsoft.com/office/officeart/2005/8/layout/default"/>
    <dgm:cxn modelId="{2BAD55C9-85F2-478E-8DC0-3E4E5FF31F6C}" srcId="{0FDFE717-C029-4144-BC65-2362B7AEFAF5}" destId="{677331AE-64CE-4EB7-8FFB-EBCDAF4A0370}" srcOrd="2" destOrd="0" parTransId="{A7EAA0BA-96EC-4B3F-A626-3D6C21156262}" sibTransId="{ECD7238F-B367-470C-9D4B-F89B0DFC105D}"/>
    <dgm:cxn modelId="{753F37D7-7C0F-43CD-909A-52F32D0C337F}" srcId="{73484E6F-1302-40CC-9F34-1D8E8A39071D}" destId="{D5E86F94-2C0E-400E-A11B-B1E977EFF308}" srcOrd="0" destOrd="0" parTransId="{3CF9773B-6B47-48D6-AFD1-BD29365BA4B1}" sibTransId="{5CB97016-3657-4509-9042-5D389A54A991}"/>
    <dgm:cxn modelId="{FC20EAE5-2158-EF49-89FD-6AC50CBDE091}" type="presOf" srcId="{73484E6F-1302-40CC-9F34-1D8E8A39071D}" destId="{D7B529E0-7C0B-1C46-A210-6B480F2A2A94}" srcOrd="0" destOrd="0" presId="urn:microsoft.com/office/officeart/2005/8/layout/default"/>
    <dgm:cxn modelId="{9A8C5FE8-BC19-4977-BA38-964A4B1F3434}" srcId="{0FDFE717-C029-4144-BC65-2362B7AEFAF5}" destId="{1E884764-E57B-47AB-B1BA-4AF119A81228}" srcOrd="4" destOrd="0" parTransId="{A595A258-65AB-4B73-9061-A4034D18CABA}" sibTransId="{6CDBF888-7F36-4131-B5A7-F3732B374560}"/>
    <dgm:cxn modelId="{707848FD-7B3D-A34E-8B60-87F4A76D70B7}" type="presOf" srcId="{D5E86F94-2C0E-400E-A11B-B1E977EFF308}" destId="{D7B529E0-7C0B-1C46-A210-6B480F2A2A94}" srcOrd="0" destOrd="1" presId="urn:microsoft.com/office/officeart/2005/8/layout/default"/>
    <dgm:cxn modelId="{5D5F6E9F-C182-9543-89D4-8B6E74B25478}" type="presParOf" srcId="{24A52940-DADD-C54A-AB5C-D4ED11E2BCCE}" destId="{D7B529E0-7C0B-1C46-A210-6B480F2A2A94}" srcOrd="0" destOrd="0" presId="urn:microsoft.com/office/officeart/2005/8/layout/default"/>
    <dgm:cxn modelId="{B3842140-D1D4-3142-8C98-EC54144E07E3}" type="presParOf" srcId="{24A52940-DADD-C54A-AB5C-D4ED11E2BCCE}" destId="{37627231-B0F6-9E42-93EB-CF03BCE68B90}" srcOrd="1" destOrd="0" presId="urn:microsoft.com/office/officeart/2005/8/layout/default"/>
    <dgm:cxn modelId="{9BE93B50-BB7D-C145-89FC-73125E69D5D9}" type="presParOf" srcId="{24A52940-DADD-C54A-AB5C-D4ED11E2BCCE}" destId="{BF990B58-1057-EC41-ACA1-FD33AF9FBF5B}" srcOrd="2" destOrd="0" presId="urn:microsoft.com/office/officeart/2005/8/layout/default"/>
    <dgm:cxn modelId="{2F15E05E-A9A0-CE46-ACC4-FB53C5CDCDF1}" type="presParOf" srcId="{24A52940-DADD-C54A-AB5C-D4ED11E2BCCE}" destId="{6F46999B-58A3-7244-AE79-B01B4C36C7CA}" srcOrd="3" destOrd="0" presId="urn:microsoft.com/office/officeart/2005/8/layout/default"/>
    <dgm:cxn modelId="{BF38CAE1-0B65-BC42-92F4-8F129BCCC325}" type="presParOf" srcId="{24A52940-DADD-C54A-AB5C-D4ED11E2BCCE}" destId="{A65A35BA-F79A-3E40-A08C-D52BE856C347}" srcOrd="4" destOrd="0" presId="urn:microsoft.com/office/officeart/2005/8/layout/default"/>
    <dgm:cxn modelId="{1D0847C1-3C7B-884E-B558-A98A622D9207}" type="presParOf" srcId="{24A52940-DADD-C54A-AB5C-D4ED11E2BCCE}" destId="{D885C1ED-2ABB-434A-93FA-C3414CFA25E4}" srcOrd="5" destOrd="0" presId="urn:microsoft.com/office/officeart/2005/8/layout/default"/>
    <dgm:cxn modelId="{CAB757EC-EC17-C543-831C-1CAF930C63FF}" type="presParOf" srcId="{24A52940-DADD-C54A-AB5C-D4ED11E2BCCE}" destId="{31FBD040-155C-4D41-A9F6-3ACCFC8B9274}" srcOrd="6" destOrd="0" presId="urn:microsoft.com/office/officeart/2005/8/layout/default"/>
    <dgm:cxn modelId="{B154D5EA-583D-9C4C-BF01-594A0E6EE069}" type="presParOf" srcId="{24A52940-DADD-C54A-AB5C-D4ED11E2BCCE}" destId="{19D081BD-98CC-B143-B930-6706C18A549E}" srcOrd="7" destOrd="0" presId="urn:microsoft.com/office/officeart/2005/8/layout/default"/>
    <dgm:cxn modelId="{19BA424B-4D0F-9B41-802E-1D5B1CECA213}" type="presParOf" srcId="{24A52940-DADD-C54A-AB5C-D4ED11E2BCCE}" destId="{33CEA4D9-8D94-874A-80E1-7AAB66B1D51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F9128B-8AD0-434B-B910-DB33C94030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E29AC6C-C92C-4898-8108-D032EDE4BF5F}">
      <dgm:prSet/>
      <dgm:spPr/>
      <dgm:t>
        <a:bodyPr/>
        <a:lstStyle/>
        <a:p>
          <a:r>
            <a:rPr lang="en-US"/>
            <a:t>Glomerular capillary wall</a:t>
          </a:r>
        </a:p>
      </dgm:t>
    </dgm:pt>
    <dgm:pt modelId="{7FF84A59-8B22-43DE-BF2B-4AADE3B836A9}" type="parTrans" cxnId="{1BB2D71C-0BA9-4FE7-B989-C2D47B44B0C9}">
      <dgm:prSet/>
      <dgm:spPr/>
      <dgm:t>
        <a:bodyPr/>
        <a:lstStyle/>
        <a:p>
          <a:endParaRPr lang="en-US"/>
        </a:p>
      </dgm:t>
    </dgm:pt>
    <dgm:pt modelId="{8CBDC0E3-748F-4968-9DE4-906EEE454AAA}" type="sibTrans" cxnId="{1BB2D71C-0BA9-4FE7-B989-C2D47B44B0C9}">
      <dgm:prSet/>
      <dgm:spPr/>
      <dgm:t>
        <a:bodyPr/>
        <a:lstStyle/>
        <a:p>
          <a:endParaRPr lang="en-US"/>
        </a:p>
      </dgm:t>
    </dgm:pt>
    <dgm:pt modelId="{9691AAC9-1260-47FF-8513-E20C5C55811D}">
      <dgm:prSet/>
      <dgm:spPr/>
      <dgm:t>
        <a:bodyPr/>
        <a:lstStyle/>
        <a:p>
          <a:r>
            <a:rPr lang="en-US"/>
            <a:t>GBM</a:t>
          </a:r>
        </a:p>
      </dgm:t>
    </dgm:pt>
    <dgm:pt modelId="{C3A3D51F-2567-4D1B-A375-38C20946B34D}" type="parTrans" cxnId="{317EA651-F6C0-4B2D-9B51-E3B05E8F5CC4}">
      <dgm:prSet/>
      <dgm:spPr/>
      <dgm:t>
        <a:bodyPr/>
        <a:lstStyle/>
        <a:p>
          <a:endParaRPr lang="en-US"/>
        </a:p>
      </dgm:t>
    </dgm:pt>
    <dgm:pt modelId="{FF275075-A5C1-4D41-B507-5D3D62AF606D}" type="sibTrans" cxnId="{317EA651-F6C0-4B2D-9B51-E3B05E8F5CC4}">
      <dgm:prSet/>
      <dgm:spPr/>
      <dgm:t>
        <a:bodyPr/>
        <a:lstStyle/>
        <a:p>
          <a:endParaRPr lang="en-US"/>
        </a:p>
      </dgm:t>
    </dgm:pt>
    <dgm:pt modelId="{F53668F3-1B42-4E46-B8E5-79AE7061DF7C}">
      <dgm:prSet/>
      <dgm:spPr/>
      <dgm:t>
        <a:bodyPr/>
        <a:lstStyle/>
        <a:p>
          <a:r>
            <a:rPr lang="en-US"/>
            <a:t>Made of Type IV collagen and laminin</a:t>
          </a:r>
        </a:p>
      </dgm:t>
    </dgm:pt>
    <dgm:pt modelId="{9A4E2867-B123-4919-8901-A1B0F8FF13F5}" type="parTrans" cxnId="{B4EF5BB2-6EEE-4B19-AAAE-221CFEB99A3E}">
      <dgm:prSet/>
      <dgm:spPr/>
      <dgm:t>
        <a:bodyPr/>
        <a:lstStyle/>
        <a:p>
          <a:endParaRPr lang="en-US"/>
        </a:p>
      </dgm:t>
    </dgm:pt>
    <dgm:pt modelId="{3BCA57E8-482C-46BE-9187-5292C0C080EA}" type="sibTrans" cxnId="{B4EF5BB2-6EEE-4B19-AAAE-221CFEB99A3E}">
      <dgm:prSet/>
      <dgm:spPr/>
      <dgm:t>
        <a:bodyPr/>
        <a:lstStyle/>
        <a:p>
          <a:endParaRPr lang="en-US"/>
        </a:p>
      </dgm:t>
    </dgm:pt>
    <dgm:pt modelId="{6B346379-AFB0-48DD-AE7E-A26A7C30AF99}">
      <dgm:prSet/>
      <dgm:spPr/>
      <dgm:t>
        <a:bodyPr/>
        <a:lstStyle/>
        <a:p>
          <a:r>
            <a:rPr lang="en-US"/>
            <a:t>3 layers on EM</a:t>
          </a:r>
        </a:p>
      </dgm:t>
    </dgm:pt>
    <dgm:pt modelId="{53DB3E2B-AD67-48AF-AE4B-83095880DF22}" type="parTrans" cxnId="{FFED70DF-E03A-4EE3-B669-2A1FDD80C86F}">
      <dgm:prSet/>
      <dgm:spPr/>
      <dgm:t>
        <a:bodyPr/>
        <a:lstStyle/>
        <a:p>
          <a:endParaRPr lang="en-US"/>
        </a:p>
      </dgm:t>
    </dgm:pt>
    <dgm:pt modelId="{581FD0A2-BA5E-44AA-9DEA-46F608514643}" type="sibTrans" cxnId="{FFED70DF-E03A-4EE3-B669-2A1FDD80C86F}">
      <dgm:prSet/>
      <dgm:spPr/>
      <dgm:t>
        <a:bodyPr/>
        <a:lstStyle/>
        <a:p>
          <a:endParaRPr lang="en-US"/>
        </a:p>
      </dgm:t>
    </dgm:pt>
    <dgm:pt modelId="{6583F015-B297-43CE-B99C-10D0C5258030}">
      <dgm:prSet/>
      <dgm:spPr/>
      <dgm:t>
        <a:bodyPr/>
        <a:lstStyle/>
        <a:p>
          <a:r>
            <a:rPr lang="en-US"/>
            <a:t>Podocyte = VEC</a:t>
          </a:r>
        </a:p>
      </dgm:t>
    </dgm:pt>
    <dgm:pt modelId="{FE930B90-705B-43E7-9B40-783AE49E853A}" type="parTrans" cxnId="{E4DBDB4F-A5CA-4D0A-A4FB-73A653137808}">
      <dgm:prSet/>
      <dgm:spPr/>
      <dgm:t>
        <a:bodyPr/>
        <a:lstStyle/>
        <a:p>
          <a:endParaRPr lang="en-US"/>
        </a:p>
      </dgm:t>
    </dgm:pt>
    <dgm:pt modelId="{F9B5E944-18A7-4031-815B-18AC7EF84A4C}" type="sibTrans" cxnId="{E4DBDB4F-A5CA-4D0A-A4FB-73A653137808}">
      <dgm:prSet/>
      <dgm:spPr/>
      <dgm:t>
        <a:bodyPr/>
        <a:lstStyle/>
        <a:p>
          <a:endParaRPr lang="en-US"/>
        </a:p>
      </dgm:t>
    </dgm:pt>
    <dgm:pt modelId="{4C70F0CB-A72F-4F8A-A824-5B581770232F}">
      <dgm:prSet/>
      <dgm:spPr/>
      <dgm:t>
        <a:bodyPr/>
        <a:lstStyle/>
        <a:p>
          <a:r>
            <a:rPr lang="en-US"/>
            <a:t>Cytoplasmic foot processes wrap around GBM</a:t>
          </a:r>
        </a:p>
      </dgm:t>
    </dgm:pt>
    <dgm:pt modelId="{DDD4ECF6-B8F8-44BE-A3D9-AE43F5D91DEA}" type="parTrans" cxnId="{A31E03B1-8EC7-4D4E-868B-4F020D3F2A07}">
      <dgm:prSet/>
      <dgm:spPr/>
      <dgm:t>
        <a:bodyPr/>
        <a:lstStyle/>
        <a:p>
          <a:endParaRPr lang="en-US"/>
        </a:p>
      </dgm:t>
    </dgm:pt>
    <dgm:pt modelId="{1B8E84A2-AB4F-4C36-AF7C-ED359B2C9A56}" type="sibTrans" cxnId="{A31E03B1-8EC7-4D4E-868B-4F020D3F2A07}">
      <dgm:prSet/>
      <dgm:spPr/>
      <dgm:t>
        <a:bodyPr/>
        <a:lstStyle/>
        <a:p>
          <a:endParaRPr lang="en-US"/>
        </a:p>
      </dgm:t>
    </dgm:pt>
    <dgm:pt modelId="{9E9A82A5-AA40-4C10-A7EE-ABBD67B3AB9E}">
      <dgm:prSet/>
      <dgm:spPr/>
      <dgm:t>
        <a:bodyPr/>
        <a:lstStyle/>
        <a:p>
          <a:r>
            <a:rPr lang="en-US"/>
            <a:t>Gap b/t podocytes form slit pores</a:t>
          </a:r>
        </a:p>
      </dgm:t>
    </dgm:pt>
    <dgm:pt modelId="{8D0EC4C2-56A9-4557-A6B1-0BD0CAA0E9D7}" type="parTrans" cxnId="{43D3BDB3-8A97-4973-A43B-D59BF61A1A9D}">
      <dgm:prSet/>
      <dgm:spPr/>
      <dgm:t>
        <a:bodyPr/>
        <a:lstStyle/>
        <a:p>
          <a:endParaRPr lang="en-US"/>
        </a:p>
      </dgm:t>
    </dgm:pt>
    <dgm:pt modelId="{D1245467-0E14-43F3-8AB3-5ACBA324ED7D}" type="sibTrans" cxnId="{43D3BDB3-8A97-4973-A43B-D59BF61A1A9D}">
      <dgm:prSet/>
      <dgm:spPr/>
      <dgm:t>
        <a:bodyPr/>
        <a:lstStyle/>
        <a:p>
          <a:endParaRPr lang="en-US"/>
        </a:p>
      </dgm:t>
    </dgm:pt>
    <dgm:pt modelId="{3808586D-2F05-455C-864F-4A0AD9148054}">
      <dgm:prSet/>
      <dgm:spPr/>
      <dgm:t>
        <a:bodyPr/>
        <a:lstStyle/>
        <a:p>
          <a:r>
            <a:rPr lang="en-US"/>
            <a:t>Endothelial cell</a:t>
          </a:r>
        </a:p>
      </dgm:t>
    </dgm:pt>
    <dgm:pt modelId="{BBDDD56C-69E2-4060-98F7-4DF9389C9815}" type="parTrans" cxnId="{EE45D43B-A304-4979-9811-3EDC493DB5E0}">
      <dgm:prSet/>
      <dgm:spPr/>
      <dgm:t>
        <a:bodyPr/>
        <a:lstStyle/>
        <a:p>
          <a:endParaRPr lang="en-US"/>
        </a:p>
      </dgm:t>
    </dgm:pt>
    <dgm:pt modelId="{1224AD61-87D9-4B1E-8259-A54D1A1B0851}" type="sibTrans" cxnId="{EE45D43B-A304-4979-9811-3EDC493DB5E0}">
      <dgm:prSet/>
      <dgm:spPr/>
      <dgm:t>
        <a:bodyPr/>
        <a:lstStyle/>
        <a:p>
          <a:endParaRPr lang="en-US"/>
        </a:p>
      </dgm:t>
    </dgm:pt>
    <dgm:pt modelId="{2A395856-143A-47D7-A182-7E89BD46B603}">
      <dgm:prSet/>
      <dgm:spPr/>
      <dgm:t>
        <a:bodyPr/>
        <a:lstStyle/>
        <a:p>
          <a:r>
            <a:rPr lang="en-US"/>
            <a:t>Initial barrier b/t capillary lumen &amp; Bowman space</a:t>
          </a:r>
        </a:p>
      </dgm:t>
    </dgm:pt>
    <dgm:pt modelId="{A00F9CA8-6459-4DBF-BFE7-0A06EEE0F08B}" type="parTrans" cxnId="{214F2A38-EDEC-4BBD-8B20-C963B13BDFAB}">
      <dgm:prSet/>
      <dgm:spPr/>
      <dgm:t>
        <a:bodyPr/>
        <a:lstStyle/>
        <a:p>
          <a:endParaRPr lang="en-US"/>
        </a:p>
      </dgm:t>
    </dgm:pt>
    <dgm:pt modelId="{1F764473-8EC7-48BD-AA23-D7B0EB8FE346}" type="sibTrans" cxnId="{214F2A38-EDEC-4BBD-8B20-C963B13BDFAB}">
      <dgm:prSet/>
      <dgm:spPr/>
      <dgm:t>
        <a:bodyPr/>
        <a:lstStyle/>
        <a:p>
          <a:endParaRPr lang="en-US"/>
        </a:p>
      </dgm:t>
    </dgm:pt>
    <dgm:pt modelId="{06E9B9A8-57B7-48B5-B5C5-1E40E2C2D6E7}">
      <dgm:prSet/>
      <dgm:spPr/>
      <dgm:t>
        <a:bodyPr/>
        <a:lstStyle/>
        <a:p>
          <a:r>
            <a:rPr lang="en-US"/>
            <a:t>VEGF receptors</a:t>
          </a:r>
        </a:p>
      </dgm:t>
    </dgm:pt>
    <dgm:pt modelId="{A3691434-A2C0-4323-B9D2-2DF57F9EDAC3}" type="parTrans" cxnId="{E632B4E4-8489-49D4-A9B5-A0C0689B0D97}">
      <dgm:prSet/>
      <dgm:spPr/>
      <dgm:t>
        <a:bodyPr/>
        <a:lstStyle/>
        <a:p>
          <a:endParaRPr lang="en-US"/>
        </a:p>
      </dgm:t>
    </dgm:pt>
    <dgm:pt modelId="{69432C06-E7E4-463B-8853-8B66C332539D}" type="sibTrans" cxnId="{E632B4E4-8489-49D4-A9B5-A0C0689B0D97}">
      <dgm:prSet/>
      <dgm:spPr/>
      <dgm:t>
        <a:bodyPr/>
        <a:lstStyle/>
        <a:p>
          <a:endParaRPr lang="en-US"/>
        </a:p>
      </dgm:t>
    </dgm:pt>
    <dgm:pt modelId="{F5FFED34-2C79-45D6-9A4A-36A6D437C572}">
      <dgm:prSet/>
      <dgm:spPr/>
      <dgm:t>
        <a:bodyPr/>
        <a:lstStyle/>
        <a:p>
          <a:r>
            <a:rPr lang="en-US"/>
            <a:t>Synthesizes NO &amp; Endothelin-1</a:t>
          </a:r>
        </a:p>
      </dgm:t>
    </dgm:pt>
    <dgm:pt modelId="{9C1B132C-7025-4FC6-952C-8D5BCDA54E98}" type="parTrans" cxnId="{D08D975D-0925-457F-82B0-0514B2EEEB78}">
      <dgm:prSet/>
      <dgm:spPr/>
      <dgm:t>
        <a:bodyPr/>
        <a:lstStyle/>
        <a:p>
          <a:endParaRPr lang="en-US"/>
        </a:p>
      </dgm:t>
    </dgm:pt>
    <dgm:pt modelId="{1256F183-A821-450A-B465-BE3E29D336CD}" type="sibTrans" cxnId="{D08D975D-0925-457F-82B0-0514B2EEEB78}">
      <dgm:prSet/>
      <dgm:spPr/>
      <dgm:t>
        <a:bodyPr/>
        <a:lstStyle/>
        <a:p>
          <a:endParaRPr lang="en-US"/>
        </a:p>
      </dgm:t>
    </dgm:pt>
    <dgm:pt modelId="{5462A8B3-5976-4B62-90E2-83DEABB0B4C1}">
      <dgm:prSet/>
      <dgm:spPr/>
      <dgm:t>
        <a:bodyPr/>
        <a:lstStyle/>
        <a:p>
          <a:r>
            <a:rPr lang="en-US"/>
            <a:t>Mesangium = matrix + mesangial cells</a:t>
          </a:r>
        </a:p>
      </dgm:t>
    </dgm:pt>
    <dgm:pt modelId="{0AF10547-3B5E-4919-8AD0-B0D170326D6E}" type="parTrans" cxnId="{E4A327E1-606F-42B6-92CE-77A1349111D9}">
      <dgm:prSet/>
      <dgm:spPr/>
      <dgm:t>
        <a:bodyPr/>
        <a:lstStyle/>
        <a:p>
          <a:endParaRPr lang="en-US"/>
        </a:p>
      </dgm:t>
    </dgm:pt>
    <dgm:pt modelId="{38F89ED7-F60B-4192-9E0A-C3AF1669A26E}" type="sibTrans" cxnId="{E4A327E1-606F-42B6-92CE-77A1349111D9}">
      <dgm:prSet/>
      <dgm:spPr/>
      <dgm:t>
        <a:bodyPr/>
        <a:lstStyle/>
        <a:p>
          <a:endParaRPr lang="en-US"/>
        </a:p>
      </dgm:t>
    </dgm:pt>
    <dgm:pt modelId="{8B8F6395-1EC2-49D1-B8AA-A633664C34CD}">
      <dgm:prSet/>
      <dgm:spPr/>
      <dgm:t>
        <a:bodyPr/>
        <a:lstStyle/>
        <a:p>
          <a:r>
            <a:rPr lang="en-US"/>
            <a:t>~1-3 cells per capillary</a:t>
          </a:r>
        </a:p>
      </dgm:t>
    </dgm:pt>
    <dgm:pt modelId="{10CE873C-34C8-4B72-AE6A-10D0F441035D}" type="parTrans" cxnId="{74BB943A-A124-4019-84A0-EA60526DDAE0}">
      <dgm:prSet/>
      <dgm:spPr/>
      <dgm:t>
        <a:bodyPr/>
        <a:lstStyle/>
        <a:p>
          <a:endParaRPr lang="en-US"/>
        </a:p>
      </dgm:t>
    </dgm:pt>
    <dgm:pt modelId="{D88AF249-CCEC-443A-BFA0-32FDEA5969B1}" type="sibTrans" cxnId="{74BB943A-A124-4019-84A0-EA60526DDAE0}">
      <dgm:prSet/>
      <dgm:spPr/>
      <dgm:t>
        <a:bodyPr/>
        <a:lstStyle/>
        <a:p>
          <a:endParaRPr lang="en-US"/>
        </a:p>
      </dgm:t>
    </dgm:pt>
    <dgm:pt modelId="{14E504E9-8307-47F0-A843-DA7781001740}">
      <dgm:prSet/>
      <dgm:spPr/>
      <dgm:t>
        <a:bodyPr/>
        <a:lstStyle/>
        <a:p>
          <a:r>
            <a:rPr lang="en-US"/>
            <a:t>Support, phagocyte properties</a:t>
          </a:r>
        </a:p>
      </dgm:t>
    </dgm:pt>
    <dgm:pt modelId="{96C3B69E-11E6-45F3-AA40-017605690D25}" type="parTrans" cxnId="{B38DAEC2-0275-4316-BBA4-34AD85DBF000}">
      <dgm:prSet/>
      <dgm:spPr/>
      <dgm:t>
        <a:bodyPr/>
        <a:lstStyle/>
        <a:p>
          <a:endParaRPr lang="en-US"/>
        </a:p>
      </dgm:t>
    </dgm:pt>
    <dgm:pt modelId="{539AA70B-FC00-4C15-80E8-E5A54C757BCB}" type="sibTrans" cxnId="{B38DAEC2-0275-4316-BBA4-34AD85DBF000}">
      <dgm:prSet/>
      <dgm:spPr/>
      <dgm:t>
        <a:bodyPr/>
        <a:lstStyle/>
        <a:p>
          <a:endParaRPr lang="en-US"/>
        </a:p>
      </dgm:t>
    </dgm:pt>
    <dgm:pt modelId="{582A1BDB-F3C3-427B-BA69-342E730EFFE4}">
      <dgm:prSet/>
      <dgm:spPr/>
      <dgm:t>
        <a:bodyPr/>
        <a:lstStyle/>
        <a:p>
          <a:r>
            <a:rPr lang="en-US"/>
            <a:t>Contractile, role in GFR regulation </a:t>
          </a:r>
        </a:p>
      </dgm:t>
    </dgm:pt>
    <dgm:pt modelId="{3EAEA226-6463-47F8-B314-B85F3047E93D}" type="parTrans" cxnId="{239039CF-BA51-4716-B0DC-3C99462DC8F0}">
      <dgm:prSet/>
      <dgm:spPr/>
      <dgm:t>
        <a:bodyPr/>
        <a:lstStyle/>
        <a:p>
          <a:endParaRPr lang="en-US"/>
        </a:p>
      </dgm:t>
    </dgm:pt>
    <dgm:pt modelId="{D1A02398-CDD5-47EE-B7B8-15AF470F1A8B}" type="sibTrans" cxnId="{239039CF-BA51-4716-B0DC-3C99462DC8F0}">
      <dgm:prSet/>
      <dgm:spPr/>
      <dgm:t>
        <a:bodyPr/>
        <a:lstStyle/>
        <a:p>
          <a:endParaRPr lang="en-US"/>
        </a:p>
      </dgm:t>
    </dgm:pt>
    <dgm:pt modelId="{DA52F510-B14C-7F48-A499-D19A6CE1D880}" type="pres">
      <dgm:prSet presAssocID="{70F9128B-8AD0-434B-B910-DB33C9403023}" presName="linear" presStyleCnt="0">
        <dgm:presLayoutVars>
          <dgm:animLvl val="lvl"/>
          <dgm:resizeHandles val="exact"/>
        </dgm:presLayoutVars>
      </dgm:prSet>
      <dgm:spPr/>
    </dgm:pt>
    <dgm:pt modelId="{D999D11C-CD34-F246-869A-E786DF88BEF5}" type="pres">
      <dgm:prSet presAssocID="{5E29AC6C-C92C-4898-8108-D032EDE4BF5F}" presName="parentText" presStyleLbl="node1" presStyleIdx="0" presStyleCnt="2">
        <dgm:presLayoutVars>
          <dgm:chMax val="0"/>
          <dgm:bulletEnabled val="1"/>
        </dgm:presLayoutVars>
      </dgm:prSet>
      <dgm:spPr/>
    </dgm:pt>
    <dgm:pt modelId="{074298C2-ACC5-EA4A-AE31-7C8A71AED66B}" type="pres">
      <dgm:prSet presAssocID="{5E29AC6C-C92C-4898-8108-D032EDE4BF5F}" presName="childText" presStyleLbl="revTx" presStyleIdx="0" presStyleCnt="2">
        <dgm:presLayoutVars>
          <dgm:bulletEnabled val="1"/>
        </dgm:presLayoutVars>
      </dgm:prSet>
      <dgm:spPr/>
    </dgm:pt>
    <dgm:pt modelId="{B56EF682-C1B2-9945-90F6-669097BFBBF1}" type="pres">
      <dgm:prSet presAssocID="{5462A8B3-5976-4B62-90E2-83DEABB0B4C1}" presName="parentText" presStyleLbl="node1" presStyleIdx="1" presStyleCnt="2">
        <dgm:presLayoutVars>
          <dgm:chMax val="0"/>
          <dgm:bulletEnabled val="1"/>
        </dgm:presLayoutVars>
      </dgm:prSet>
      <dgm:spPr/>
    </dgm:pt>
    <dgm:pt modelId="{0861C9D3-E32B-8E48-BC77-65EA348C02BA}" type="pres">
      <dgm:prSet presAssocID="{5462A8B3-5976-4B62-90E2-83DEABB0B4C1}" presName="childText" presStyleLbl="revTx" presStyleIdx="1" presStyleCnt="2">
        <dgm:presLayoutVars>
          <dgm:bulletEnabled val="1"/>
        </dgm:presLayoutVars>
      </dgm:prSet>
      <dgm:spPr/>
    </dgm:pt>
  </dgm:ptLst>
  <dgm:cxnLst>
    <dgm:cxn modelId="{1BB2D71C-0BA9-4FE7-B989-C2D47B44B0C9}" srcId="{70F9128B-8AD0-434B-B910-DB33C9403023}" destId="{5E29AC6C-C92C-4898-8108-D032EDE4BF5F}" srcOrd="0" destOrd="0" parTransId="{7FF84A59-8B22-43DE-BF2B-4AADE3B836A9}" sibTransId="{8CBDC0E3-748F-4968-9DE4-906EEE454AAA}"/>
    <dgm:cxn modelId="{C338F51C-163D-D34E-80B9-3542F13CCD70}" type="presOf" srcId="{6B346379-AFB0-48DD-AE7E-A26A7C30AF99}" destId="{074298C2-ACC5-EA4A-AE31-7C8A71AED66B}" srcOrd="0" destOrd="2" presId="urn:microsoft.com/office/officeart/2005/8/layout/vList2"/>
    <dgm:cxn modelId="{5AE7E525-D634-1648-95AC-68FB01AD1998}" type="presOf" srcId="{8B8F6395-1EC2-49D1-B8AA-A633664C34CD}" destId="{0861C9D3-E32B-8E48-BC77-65EA348C02BA}" srcOrd="0" destOrd="0" presId="urn:microsoft.com/office/officeart/2005/8/layout/vList2"/>
    <dgm:cxn modelId="{214F2A38-EDEC-4BBD-8B20-C963B13BDFAB}" srcId="{3808586D-2F05-455C-864F-4A0AD9148054}" destId="{2A395856-143A-47D7-A182-7E89BD46B603}" srcOrd="0" destOrd="0" parTransId="{A00F9CA8-6459-4DBF-BFE7-0A06EEE0F08B}" sibTransId="{1F764473-8EC7-48BD-AA23-D7B0EB8FE346}"/>
    <dgm:cxn modelId="{74BB943A-A124-4019-84A0-EA60526DDAE0}" srcId="{5462A8B3-5976-4B62-90E2-83DEABB0B4C1}" destId="{8B8F6395-1EC2-49D1-B8AA-A633664C34CD}" srcOrd="0" destOrd="0" parTransId="{10CE873C-34C8-4B72-AE6A-10D0F441035D}" sibTransId="{D88AF249-CCEC-443A-BFA0-32FDEA5969B1}"/>
    <dgm:cxn modelId="{9E63BD3A-3FE7-8945-83E0-A766E72B2EA9}" type="presOf" srcId="{582A1BDB-F3C3-427B-BA69-342E730EFFE4}" destId="{0861C9D3-E32B-8E48-BC77-65EA348C02BA}" srcOrd="0" destOrd="2" presId="urn:microsoft.com/office/officeart/2005/8/layout/vList2"/>
    <dgm:cxn modelId="{EE45D43B-A304-4979-9811-3EDC493DB5E0}" srcId="{5E29AC6C-C92C-4898-8108-D032EDE4BF5F}" destId="{3808586D-2F05-455C-864F-4A0AD9148054}" srcOrd="2" destOrd="0" parTransId="{BBDDD56C-69E2-4060-98F7-4DF9389C9815}" sibTransId="{1224AD61-87D9-4B1E-8259-A54D1A1B0851}"/>
    <dgm:cxn modelId="{B64BF53B-93FE-0743-8159-1BC6D3DC8301}" type="presOf" srcId="{2A395856-143A-47D7-A182-7E89BD46B603}" destId="{074298C2-ACC5-EA4A-AE31-7C8A71AED66B}" srcOrd="0" destOrd="7" presId="urn:microsoft.com/office/officeart/2005/8/layout/vList2"/>
    <dgm:cxn modelId="{E4DBDB4F-A5CA-4D0A-A4FB-73A653137808}" srcId="{5E29AC6C-C92C-4898-8108-D032EDE4BF5F}" destId="{6583F015-B297-43CE-B99C-10D0C5258030}" srcOrd="1" destOrd="0" parTransId="{FE930B90-705B-43E7-9B40-783AE49E853A}" sibTransId="{F9B5E944-18A7-4031-815B-18AC7EF84A4C}"/>
    <dgm:cxn modelId="{317EA651-F6C0-4B2D-9B51-E3B05E8F5CC4}" srcId="{5E29AC6C-C92C-4898-8108-D032EDE4BF5F}" destId="{9691AAC9-1260-47FF-8513-E20C5C55811D}" srcOrd="0" destOrd="0" parTransId="{C3A3D51F-2567-4D1B-A375-38C20946B34D}" sibTransId="{FF275075-A5C1-4D41-B507-5D3D62AF606D}"/>
    <dgm:cxn modelId="{D08D975D-0925-457F-82B0-0514B2EEEB78}" srcId="{3808586D-2F05-455C-864F-4A0AD9148054}" destId="{F5FFED34-2C79-45D6-9A4A-36A6D437C572}" srcOrd="2" destOrd="0" parTransId="{9C1B132C-7025-4FC6-952C-8D5BCDA54E98}" sibTransId="{1256F183-A821-450A-B465-BE3E29D336CD}"/>
    <dgm:cxn modelId="{C159D175-E996-2F42-A602-7AE130FDB2E2}" type="presOf" srcId="{F5FFED34-2C79-45D6-9A4A-36A6D437C572}" destId="{074298C2-ACC5-EA4A-AE31-7C8A71AED66B}" srcOrd="0" destOrd="9" presId="urn:microsoft.com/office/officeart/2005/8/layout/vList2"/>
    <dgm:cxn modelId="{4904667D-B48C-B544-AB8A-E49F0D5271E5}" type="presOf" srcId="{9E9A82A5-AA40-4C10-A7EE-ABBD67B3AB9E}" destId="{074298C2-ACC5-EA4A-AE31-7C8A71AED66B}" srcOrd="0" destOrd="5" presId="urn:microsoft.com/office/officeart/2005/8/layout/vList2"/>
    <dgm:cxn modelId="{D1F7777E-92B3-0146-94AE-B79DEEB063DB}" type="presOf" srcId="{5E29AC6C-C92C-4898-8108-D032EDE4BF5F}" destId="{D999D11C-CD34-F246-869A-E786DF88BEF5}" srcOrd="0" destOrd="0" presId="urn:microsoft.com/office/officeart/2005/8/layout/vList2"/>
    <dgm:cxn modelId="{E46A5A87-B38B-BF45-92A2-FA0D3838624D}" type="presOf" srcId="{F53668F3-1B42-4E46-B8E5-79AE7061DF7C}" destId="{074298C2-ACC5-EA4A-AE31-7C8A71AED66B}" srcOrd="0" destOrd="1" presId="urn:microsoft.com/office/officeart/2005/8/layout/vList2"/>
    <dgm:cxn modelId="{464A42A8-262E-2947-A1E1-7BD421C2E7ED}" type="presOf" srcId="{70F9128B-8AD0-434B-B910-DB33C9403023}" destId="{DA52F510-B14C-7F48-A499-D19A6CE1D880}" srcOrd="0" destOrd="0" presId="urn:microsoft.com/office/officeart/2005/8/layout/vList2"/>
    <dgm:cxn modelId="{A31E03B1-8EC7-4D4E-868B-4F020D3F2A07}" srcId="{6583F015-B297-43CE-B99C-10D0C5258030}" destId="{4C70F0CB-A72F-4F8A-A824-5B581770232F}" srcOrd="0" destOrd="0" parTransId="{DDD4ECF6-B8F8-44BE-A3D9-AE43F5D91DEA}" sibTransId="{1B8E84A2-AB4F-4C36-AF7C-ED359B2C9A56}"/>
    <dgm:cxn modelId="{8DDF2BB2-7186-624D-A842-AC6DFD921EA3}" type="presOf" srcId="{5462A8B3-5976-4B62-90E2-83DEABB0B4C1}" destId="{B56EF682-C1B2-9945-90F6-669097BFBBF1}" srcOrd="0" destOrd="0" presId="urn:microsoft.com/office/officeart/2005/8/layout/vList2"/>
    <dgm:cxn modelId="{B4EF5BB2-6EEE-4B19-AAAE-221CFEB99A3E}" srcId="{9691AAC9-1260-47FF-8513-E20C5C55811D}" destId="{F53668F3-1B42-4E46-B8E5-79AE7061DF7C}" srcOrd="0" destOrd="0" parTransId="{9A4E2867-B123-4919-8901-A1B0F8FF13F5}" sibTransId="{3BCA57E8-482C-46BE-9187-5292C0C080EA}"/>
    <dgm:cxn modelId="{43D3BDB3-8A97-4973-A43B-D59BF61A1A9D}" srcId="{6583F015-B297-43CE-B99C-10D0C5258030}" destId="{9E9A82A5-AA40-4C10-A7EE-ABBD67B3AB9E}" srcOrd="1" destOrd="0" parTransId="{8D0EC4C2-56A9-4557-A6B1-0BD0CAA0E9D7}" sibTransId="{D1245467-0E14-43F3-8AB3-5ACBA324ED7D}"/>
    <dgm:cxn modelId="{E70875B5-6F32-434D-B8CC-0FEE635B2FD1}" type="presOf" srcId="{4C70F0CB-A72F-4F8A-A824-5B581770232F}" destId="{074298C2-ACC5-EA4A-AE31-7C8A71AED66B}" srcOrd="0" destOrd="4" presId="urn:microsoft.com/office/officeart/2005/8/layout/vList2"/>
    <dgm:cxn modelId="{8231A1BC-698F-4545-B353-BBEBB7514242}" type="presOf" srcId="{9691AAC9-1260-47FF-8513-E20C5C55811D}" destId="{074298C2-ACC5-EA4A-AE31-7C8A71AED66B}" srcOrd="0" destOrd="0" presId="urn:microsoft.com/office/officeart/2005/8/layout/vList2"/>
    <dgm:cxn modelId="{B38DAEC2-0275-4316-BBA4-34AD85DBF000}" srcId="{5462A8B3-5976-4B62-90E2-83DEABB0B4C1}" destId="{14E504E9-8307-47F0-A843-DA7781001740}" srcOrd="1" destOrd="0" parTransId="{96C3B69E-11E6-45F3-AA40-017605690D25}" sibTransId="{539AA70B-FC00-4C15-80E8-E5A54C757BCB}"/>
    <dgm:cxn modelId="{B771D6CB-8D75-4F42-BC6B-0E7309069456}" type="presOf" srcId="{06E9B9A8-57B7-48B5-B5C5-1E40E2C2D6E7}" destId="{074298C2-ACC5-EA4A-AE31-7C8A71AED66B}" srcOrd="0" destOrd="8" presId="urn:microsoft.com/office/officeart/2005/8/layout/vList2"/>
    <dgm:cxn modelId="{239039CF-BA51-4716-B0DC-3C99462DC8F0}" srcId="{5462A8B3-5976-4B62-90E2-83DEABB0B4C1}" destId="{582A1BDB-F3C3-427B-BA69-342E730EFFE4}" srcOrd="2" destOrd="0" parTransId="{3EAEA226-6463-47F8-B314-B85F3047E93D}" sibTransId="{D1A02398-CDD5-47EE-B7B8-15AF470F1A8B}"/>
    <dgm:cxn modelId="{FFED70DF-E03A-4EE3-B669-2A1FDD80C86F}" srcId="{9691AAC9-1260-47FF-8513-E20C5C55811D}" destId="{6B346379-AFB0-48DD-AE7E-A26A7C30AF99}" srcOrd="1" destOrd="0" parTransId="{53DB3E2B-AD67-48AF-AE4B-83095880DF22}" sibTransId="{581FD0A2-BA5E-44AA-9DEA-46F608514643}"/>
    <dgm:cxn modelId="{E4A327E1-606F-42B6-92CE-77A1349111D9}" srcId="{70F9128B-8AD0-434B-B910-DB33C9403023}" destId="{5462A8B3-5976-4B62-90E2-83DEABB0B4C1}" srcOrd="1" destOrd="0" parTransId="{0AF10547-3B5E-4919-8AD0-B0D170326D6E}" sibTransId="{38F89ED7-F60B-4192-9E0A-C3AF1669A26E}"/>
    <dgm:cxn modelId="{DC2AD6E1-071D-C64D-A4A9-E1700FF05EA6}" type="presOf" srcId="{3808586D-2F05-455C-864F-4A0AD9148054}" destId="{074298C2-ACC5-EA4A-AE31-7C8A71AED66B}" srcOrd="0" destOrd="6" presId="urn:microsoft.com/office/officeart/2005/8/layout/vList2"/>
    <dgm:cxn modelId="{E632B4E4-8489-49D4-A9B5-A0C0689B0D97}" srcId="{3808586D-2F05-455C-864F-4A0AD9148054}" destId="{06E9B9A8-57B7-48B5-B5C5-1E40E2C2D6E7}" srcOrd="1" destOrd="0" parTransId="{A3691434-A2C0-4323-B9D2-2DF57F9EDAC3}" sibTransId="{69432C06-E7E4-463B-8853-8B66C332539D}"/>
    <dgm:cxn modelId="{16A855E8-50C8-C244-9C14-1BB3674EFAB1}" type="presOf" srcId="{14E504E9-8307-47F0-A843-DA7781001740}" destId="{0861C9D3-E32B-8E48-BC77-65EA348C02BA}" srcOrd="0" destOrd="1" presId="urn:microsoft.com/office/officeart/2005/8/layout/vList2"/>
    <dgm:cxn modelId="{5090ECF7-CBE5-1246-9323-3CF561F4EB37}" type="presOf" srcId="{6583F015-B297-43CE-B99C-10D0C5258030}" destId="{074298C2-ACC5-EA4A-AE31-7C8A71AED66B}" srcOrd="0" destOrd="3" presId="urn:microsoft.com/office/officeart/2005/8/layout/vList2"/>
    <dgm:cxn modelId="{6FB329F6-5C8E-F048-91A6-C34CA9BAE220}" type="presParOf" srcId="{DA52F510-B14C-7F48-A499-D19A6CE1D880}" destId="{D999D11C-CD34-F246-869A-E786DF88BEF5}" srcOrd="0" destOrd="0" presId="urn:microsoft.com/office/officeart/2005/8/layout/vList2"/>
    <dgm:cxn modelId="{8D3551AC-CFF5-144D-B75D-9C37F9EDF9DD}" type="presParOf" srcId="{DA52F510-B14C-7F48-A499-D19A6CE1D880}" destId="{074298C2-ACC5-EA4A-AE31-7C8A71AED66B}" srcOrd="1" destOrd="0" presId="urn:microsoft.com/office/officeart/2005/8/layout/vList2"/>
    <dgm:cxn modelId="{23661D46-937E-764D-901D-9260FF92E447}" type="presParOf" srcId="{DA52F510-B14C-7F48-A499-D19A6CE1D880}" destId="{B56EF682-C1B2-9945-90F6-669097BFBBF1}" srcOrd="2" destOrd="0" presId="urn:microsoft.com/office/officeart/2005/8/layout/vList2"/>
    <dgm:cxn modelId="{E7AAE0C7-6800-F749-87D8-1782A3877A74}" type="presParOf" srcId="{DA52F510-B14C-7F48-A499-D19A6CE1D880}" destId="{0861C9D3-E32B-8E48-BC77-65EA348C02B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67DB17-32A0-44D8-92C4-516D99071FE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6D85557-8869-4410-9CD8-154AC3AF3234}">
      <dgm:prSet/>
      <dgm:spPr/>
      <dgm:t>
        <a:bodyPr/>
        <a:lstStyle/>
        <a:p>
          <a:r>
            <a:rPr lang="en-US"/>
            <a:t>Degree of proteinuria is associated with progressive loss of kidney function, in virtually all kidney diseases</a:t>
          </a:r>
        </a:p>
      </dgm:t>
    </dgm:pt>
    <dgm:pt modelId="{BC316F29-9ABE-46A2-A2AB-C69121A45927}" type="parTrans" cxnId="{C900B9FB-84A4-4FF6-A1F1-67D1C14EFD5C}">
      <dgm:prSet/>
      <dgm:spPr/>
      <dgm:t>
        <a:bodyPr/>
        <a:lstStyle/>
        <a:p>
          <a:endParaRPr lang="en-US"/>
        </a:p>
      </dgm:t>
    </dgm:pt>
    <dgm:pt modelId="{CB41E608-A6CD-439E-B063-975A84D11764}" type="sibTrans" cxnId="{C900B9FB-84A4-4FF6-A1F1-67D1C14EFD5C}">
      <dgm:prSet/>
      <dgm:spPr/>
      <dgm:t>
        <a:bodyPr/>
        <a:lstStyle/>
        <a:p>
          <a:endParaRPr lang="en-US"/>
        </a:p>
      </dgm:t>
    </dgm:pt>
    <dgm:pt modelId="{1E1E3484-92E0-4CF5-BF97-F8AE036F4EA9}">
      <dgm:prSet/>
      <dgm:spPr/>
      <dgm:t>
        <a:bodyPr/>
        <a:lstStyle/>
        <a:p>
          <a:r>
            <a:rPr lang="en-US"/>
            <a:t>Correlates strongly with cardiovascular morbidity and mortality, stroke, and diabetic vascular complications</a:t>
          </a:r>
        </a:p>
      </dgm:t>
    </dgm:pt>
    <dgm:pt modelId="{BF74A9B0-83A1-427A-8FDF-959656752768}" type="parTrans" cxnId="{CEF421CB-9561-4571-B84B-CDB3EE3B56FD}">
      <dgm:prSet/>
      <dgm:spPr/>
      <dgm:t>
        <a:bodyPr/>
        <a:lstStyle/>
        <a:p>
          <a:endParaRPr lang="en-US"/>
        </a:p>
      </dgm:t>
    </dgm:pt>
    <dgm:pt modelId="{890F23D9-6554-47BE-AF16-23169C099F24}" type="sibTrans" cxnId="{CEF421CB-9561-4571-B84B-CDB3EE3B56FD}">
      <dgm:prSet/>
      <dgm:spPr/>
      <dgm:t>
        <a:bodyPr/>
        <a:lstStyle/>
        <a:p>
          <a:endParaRPr lang="en-US"/>
        </a:p>
      </dgm:t>
    </dgm:pt>
    <dgm:pt modelId="{A0307BFE-F002-DB48-853C-80110D702AF4}" type="pres">
      <dgm:prSet presAssocID="{C567DB17-32A0-44D8-92C4-516D99071FE8}" presName="linear" presStyleCnt="0">
        <dgm:presLayoutVars>
          <dgm:animLvl val="lvl"/>
          <dgm:resizeHandles val="exact"/>
        </dgm:presLayoutVars>
      </dgm:prSet>
      <dgm:spPr/>
    </dgm:pt>
    <dgm:pt modelId="{D9B24D4E-4CDD-684F-A817-484E864F1097}" type="pres">
      <dgm:prSet presAssocID="{96D85557-8869-4410-9CD8-154AC3AF3234}" presName="parentText" presStyleLbl="node1" presStyleIdx="0" presStyleCnt="2">
        <dgm:presLayoutVars>
          <dgm:chMax val="0"/>
          <dgm:bulletEnabled val="1"/>
        </dgm:presLayoutVars>
      </dgm:prSet>
      <dgm:spPr/>
    </dgm:pt>
    <dgm:pt modelId="{9A64F01C-F94D-C544-A8DC-E6815697F818}" type="pres">
      <dgm:prSet presAssocID="{CB41E608-A6CD-439E-B063-975A84D11764}" presName="spacer" presStyleCnt="0"/>
      <dgm:spPr/>
    </dgm:pt>
    <dgm:pt modelId="{4C24319F-9B9E-CC48-A678-7FC934DC6D94}" type="pres">
      <dgm:prSet presAssocID="{1E1E3484-92E0-4CF5-BF97-F8AE036F4EA9}" presName="parentText" presStyleLbl="node1" presStyleIdx="1" presStyleCnt="2">
        <dgm:presLayoutVars>
          <dgm:chMax val="0"/>
          <dgm:bulletEnabled val="1"/>
        </dgm:presLayoutVars>
      </dgm:prSet>
      <dgm:spPr/>
    </dgm:pt>
  </dgm:ptLst>
  <dgm:cxnLst>
    <dgm:cxn modelId="{E208E80A-16F2-2C40-BB6A-6FBE35CA014E}" type="presOf" srcId="{96D85557-8869-4410-9CD8-154AC3AF3234}" destId="{D9B24D4E-4CDD-684F-A817-484E864F1097}" srcOrd="0" destOrd="0" presId="urn:microsoft.com/office/officeart/2005/8/layout/vList2"/>
    <dgm:cxn modelId="{C78C815E-99EB-B64B-9B14-366BF430D8BE}" type="presOf" srcId="{1E1E3484-92E0-4CF5-BF97-F8AE036F4EA9}" destId="{4C24319F-9B9E-CC48-A678-7FC934DC6D94}" srcOrd="0" destOrd="0" presId="urn:microsoft.com/office/officeart/2005/8/layout/vList2"/>
    <dgm:cxn modelId="{CEF421CB-9561-4571-B84B-CDB3EE3B56FD}" srcId="{C567DB17-32A0-44D8-92C4-516D99071FE8}" destId="{1E1E3484-92E0-4CF5-BF97-F8AE036F4EA9}" srcOrd="1" destOrd="0" parTransId="{BF74A9B0-83A1-427A-8FDF-959656752768}" sibTransId="{890F23D9-6554-47BE-AF16-23169C099F24}"/>
    <dgm:cxn modelId="{BF0AC4EF-B391-2044-AB7E-E9E37BB4E390}" type="presOf" srcId="{C567DB17-32A0-44D8-92C4-516D99071FE8}" destId="{A0307BFE-F002-DB48-853C-80110D702AF4}" srcOrd="0" destOrd="0" presId="urn:microsoft.com/office/officeart/2005/8/layout/vList2"/>
    <dgm:cxn modelId="{C900B9FB-84A4-4FF6-A1F1-67D1C14EFD5C}" srcId="{C567DB17-32A0-44D8-92C4-516D99071FE8}" destId="{96D85557-8869-4410-9CD8-154AC3AF3234}" srcOrd="0" destOrd="0" parTransId="{BC316F29-9ABE-46A2-A2AB-C69121A45927}" sibTransId="{CB41E608-A6CD-439E-B063-975A84D11764}"/>
    <dgm:cxn modelId="{96C41FC8-B79A-314A-93C8-5E6F2FE5925E}" type="presParOf" srcId="{A0307BFE-F002-DB48-853C-80110D702AF4}" destId="{D9B24D4E-4CDD-684F-A817-484E864F1097}" srcOrd="0" destOrd="0" presId="urn:microsoft.com/office/officeart/2005/8/layout/vList2"/>
    <dgm:cxn modelId="{DB5115A1-BD86-A344-A12A-CC7BD97ECA0E}" type="presParOf" srcId="{A0307BFE-F002-DB48-853C-80110D702AF4}" destId="{9A64F01C-F94D-C544-A8DC-E6815697F818}" srcOrd="1" destOrd="0" presId="urn:microsoft.com/office/officeart/2005/8/layout/vList2"/>
    <dgm:cxn modelId="{984D8B4D-4DDD-714B-AD44-044591D7E4D3}" type="presParOf" srcId="{A0307BFE-F002-DB48-853C-80110D702AF4}" destId="{4C24319F-9B9E-CC48-A678-7FC934DC6D9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506C7-06BB-1C45-80D2-26A2BA1D5F94}">
      <dsp:nvSpPr>
        <dsp:cNvPr id="0" name=""/>
        <dsp:cNvSpPr/>
      </dsp:nvSpPr>
      <dsp:spPr>
        <a:xfrm>
          <a:off x="1004" y="957341"/>
          <a:ext cx="3526110" cy="223908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A8A3ED-FA12-F642-BF6A-01B88DC7E2F0}">
      <dsp:nvSpPr>
        <dsp:cNvPr id="0" name=""/>
        <dsp:cNvSpPr/>
      </dsp:nvSpPr>
      <dsp:spPr>
        <a:xfrm>
          <a:off x="392794" y="1329541"/>
          <a:ext cx="3526110" cy="223908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Normal mean value for urine albumin excretion in adults ~ 10 mg/day. </a:t>
          </a:r>
        </a:p>
      </dsp:txBody>
      <dsp:txXfrm>
        <a:off x="458374" y="1395121"/>
        <a:ext cx="3394950" cy="2107920"/>
      </dsp:txXfrm>
    </dsp:sp>
    <dsp:sp modelId="{A5E97255-1FAD-A14B-99C7-F003C15E1A53}">
      <dsp:nvSpPr>
        <dsp:cNvPr id="0" name=""/>
        <dsp:cNvSpPr/>
      </dsp:nvSpPr>
      <dsp:spPr>
        <a:xfrm>
          <a:off x="4310695" y="957341"/>
          <a:ext cx="3526110" cy="2239080"/>
        </a:xfrm>
        <a:prstGeom prst="roundRect">
          <a:avLst>
            <a:gd name="adj" fmla="val 1000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0D18807-7512-DE4A-8709-87B160D12395}">
      <dsp:nvSpPr>
        <dsp:cNvPr id="0" name=""/>
        <dsp:cNvSpPr/>
      </dsp:nvSpPr>
      <dsp:spPr>
        <a:xfrm>
          <a:off x="4702485" y="1329541"/>
          <a:ext cx="3526110" cy="2239080"/>
        </a:xfrm>
        <a:prstGeom prst="roundRect">
          <a:avLst>
            <a:gd name="adj" fmla="val 10000"/>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Normal mean value for urine total protein ~ 50 mg/day. </a:t>
          </a:r>
        </a:p>
      </dsp:txBody>
      <dsp:txXfrm>
        <a:off x="4768065" y="1395121"/>
        <a:ext cx="3394950" cy="2107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54EFA-C56A-3743-A015-8BF198B448CB}">
      <dsp:nvSpPr>
        <dsp:cNvPr id="0" name=""/>
        <dsp:cNvSpPr/>
      </dsp:nvSpPr>
      <dsp:spPr>
        <a:xfrm rot="5400000">
          <a:off x="5012703" y="-1901980"/>
          <a:ext cx="116684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Proteinuria &lt; 500mg/24 hours</a:t>
          </a:r>
        </a:p>
        <a:p>
          <a:pPr marL="171450" lvl="1" indent="-171450" algn="l" defTabSz="844550">
            <a:lnSpc>
              <a:spcPct val="90000"/>
            </a:lnSpc>
            <a:spcBef>
              <a:spcPct val="0"/>
            </a:spcBef>
            <a:spcAft>
              <a:spcPct val="15000"/>
            </a:spcAft>
            <a:buChar char="•"/>
          </a:pPr>
          <a:r>
            <a:rPr lang="en-US" sz="1900" kern="1200" dirty="0"/>
            <a:t>Albuminuria &lt; 300mg/24 hours</a:t>
          </a:r>
        </a:p>
        <a:p>
          <a:pPr marL="171450" lvl="1" indent="-171450" algn="l" defTabSz="844550">
            <a:lnSpc>
              <a:spcPct val="90000"/>
            </a:lnSpc>
            <a:spcBef>
              <a:spcPct val="0"/>
            </a:spcBef>
            <a:spcAft>
              <a:spcPct val="15000"/>
            </a:spcAft>
            <a:buChar char="•"/>
          </a:pPr>
          <a:r>
            <a:rPr lang="en-US" sz="1900" kern="1200" dirty="0"/>
            <a:t>Check urine microalbumin, sensitive at low levels</a:t>
          </a:r>
        </a:p>
      </dsp:txBody>
      <dsp:txXfrm rot="-5400000">
        <a:off x="2962656" y="205028"/>
        <a:ext cx="5209983" cy="1052927"/>
      </dsp:txXfrm>
    </dsp:sp>
    <dsp:sp modelId="{B3AF950E-4E61-ED47-A48F-A04A91554867}">
      <dsp:nvSpPr>
        <dsp:cNvPr id="0" name=""/>
        <dsp:cNvSpPr/>
      </dsp:nvSpPr>
      <dsp:spPr>
        <a:xfrm>
          <a:off x="0" y="2209"/>
          <a:ext cx="2962655" cy="145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Dipstick Trace or Negative</a:t>
          </a:r>
        </a:p>
      </dsp:txBody>
      <dsp:txXfrm>
        <a:off x="71201" y="73410"/>
        <a:ext cx="2820253" cy="1316160"/>
      </dsp:txXfrm>
    </dsp:sp>
    <dsp:sp modelId="{4D5EBEEE-60BB-7349-A5BF-55157BFA4EFA}">
      <dsp:nvSpPr>
        <dsp:cNvPr id="0" name=""/>
        <dsp:cNvSpPr/>
      </dsp:nvSpPr>
      <dsp:spPr>
        <a:xfrm rot="5400000">
          <a:off x="5012703" y="-370490"/>
          <a:ext cx="116684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Proteinuria </a:t>
          </a:r>
          <a:r>
            <a:rPr lang="en-US" sz="1900" u="sng" kern="1200" dirty="0"/>
            <a:t>&gt;</a:t>
          </a:r>
          <a:r>
            <a:rPr lang="en-US" sz="1900" kern="1200" dirty="0"/>
            <a:t>500mg/24 hours or </a:t>
          </a:r>
          <a:r>
            <a:rPr lang="en-US" sz="1900" u="sng" kern="1200" dirty="0"/>
            <a:t>&gt;</a:t>
          </a:r>
          <a:r>
            <a:rPr lang="en-US" sz="1900" kern="1200" dirty="0"/>
            <a:t>500mg/g</a:t>
          </a:r>
        </a:p>
        <a:p>
          <a:pPr marL="171450" lvl="1" indent="-171450" algn="l" defTabSz="844550">
            <a:lnSpc>
              <a:spcPct val="90000"/>
            </a:lnSpc>
            <a:spcBef>
              <a:spcPct val="0"/>
            </a:spcBef>
            <a:spcAft>
              <a:spcPct val="15000"/>
            </a:spcAft>
            <a:buChar char="•"/>
          </a:pPr>
          <a:r>
            <a:rPr lang="en-US" sz="1900" kern="1200" dirty="0"/>
            <a:t>Albuminuria </a:t>
          </a:r>
          <a:r>
            <a:rPr lang="en-US" sz="1900" u="sng" kern="1200" dirty="0"/>
            <a:t>&gt;</a:t>
          </a:r>
          <a:r>
            <a:rPr lang="en-US" sz="1900" kern="1200" dirty="0"/>
            <a:t>300mg/24 hours or </a:t>
          </a:r>
          <a:r>
            <a:rPr lang="en-US" sz="1900" u="sng" kern="1200" dirty="0"/>
            <a:t>&gt;</a:t>
          </a:r>
          <a:r>
            <a:rPr lang="en-US" sz="1900" kern="1200" dirty="0"/>
            <a:t>300mg/g</a:t>
          </a:r>
        </a:p>
      </dsp:txBody>
      <dsp:txXfrm rot="-5400000">
        <a:off x="2962656" y="1736518"/>
        <a:ext cx="5209983" cy="1052927"/>
      </dsp:txXfrm>
    </dsp:sp>
    <dsp:sp modelId="{1561FE6C-39A6-ED4F-BD2A-405F7092FBD7}">
      <dsp:nvSpPr>
        <dsp:cNvPr id="0" name=""/>
        <dsp:cNvSpPr/>
      </dsp:nvSpPr>
      <dsp:spPr>
        <a:xfrm>
          <a:off x="0" y="1533700"/>
          <a:ext cx="2962655" cy="145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Dipstick 1+</a:t>
          </a:r>
        </a:p>
      </dsp:txBody>
      <dsp:txXfrm>
        <a:off x="71201" y="1604901"/>
        <a:ext cx="2820253" cy="1316160"/>
      </dsp:txXfrm>
    </dsp:sp>
    <dsp:sp modelId="{E209AAF8-A10F-B84B-AA01-D15C119FA1C4}">
      <dsp:nvSpPr>
        <dsp:cNvPr id="0" name=""/>
        <dsp:cNvSpPr/>
      </dsp:nvSpPr>
      <dsp:spPr>
        <a:xfrm rot="5400000">
          <a:off x="5012703" y="1160999"/>
          <a:ext cx="116684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Proteinuria &gt; 1 gram, probably &gt; 1500 mg/day or </a:t>
          </a:r>
          <a:r>
            <a:rPr lang="en-US" sz="1900" u="none" kern="1200" dirty="0"/>
            <a:t>&gt;</a:t>
          </a:r>
          <a:r>
            <a:rPr lang="en-US" sz="1900" kern="1200" dirty="0"/>
            <a:t> 1500 mg/g</a:t>
          </a:r>
        </a:p>
        <a:p>
          <a:pPr marL="171450" lvl="1" indent="-171450" algn="l" defTabSz="844550">
            <a:lnSpc>
              <a:spcPct val="90000"/>
            </a:lnSpc>
            <a:spcBef>
              <a:spcPct val="0"/>
            </a:spcBef>
            <a:spcAft>
              <a:spcPct val="15000"/>
            </a:spcAft>
            <a:buChar char="•"/>
          </a:pPr>
          <a:r>
            <a:rPr lang="en-US" sz="1900" kern="1200" dirty="0"/>
            <a:t>Albuminuria &gt; 600mg/24 hours or &gt; 600mg/g</a:t>
          </a:r>
        </a:p>
      </dsp:txBody>
      <dsp:txXfrm rot="-5400000">
        <a:off x="2962656" y="3268008"/>
        <a:ext cx="5209983" cy="1052927"/>
      </dsp:txXfrm>
    </dsp:sp>
    <dsp:sp modelId="{5A7B3026-E2C5-864E-963E-B661B30EFFA1}">
      <dsp:nvSpPr>
        <dsp:cNvPr id="0" name=""/>
        <dsp:cNvSpPr/>
      </dsp:nvSpPr>
      <dsp:spPr>
        <a:xfrm>
          <a:off x="0" y="3065190"/>
          <a:ext cx="2962655" cy="14585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Dipstick 2+ or greater</a:t>
          </a:r>
        </a:p>
      </dsp:txBody>
      <dsp:txXfrm>
        <a:off x="71201" y="3136391"/>
        <a:ext cx="2820253" cy="1316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9BAE-2020-1C4B-B81E-513C87C8DCA5}">
      <dsp:nvSpPr>
        <dsp:cNvPr id="0" name=""/>
        <dsp:cNvSpPr/>
      </dsp:nvSpPr>
      <dsp:spPr>
        <a:xfrm>
          <a:off x="4692" y="720047"/>
          <a:ext cx="1736402" cy="212718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FFFF00"/>
              </a:solidFill>
            </a:rPr>
            <a:t>“Microalbuminuria”/ Moderately Increased Albuminuria</a:t>
          </a:r>
        </a:p>
        <a:p>
          <a:pPr marL="0" lvl="0" indent="0" algn="ctr" defTabSz="577850">
            <a:lnSpc>
              <a:spcPct val="90000"/>
            </a:lnSpc>
            <a:spcBef>
              <a:spcPct val="0"/>
            </a:spcBef>
            <a:spcAft>
              <a:spcPct val="35000"/>
            </a:spcAft>
            <a:buNone/>
          </a:pPr>
          <a:r>
            <a:rPr lang="en-US" sz="1300" kern="1200" dirty="0"/>
            <a:t>UACR </a:t>
          </a:r>
        </a:p>
        <a:p>
          <a:pPr marL="0" lvl="0" indent="0" algn="ctr" defTabSz="577850">
            <a:lnSpc>
              <a:spcPct val="90000"/>
            </a:lnSpc>
            <a:spcBef>
              <a:spcPct val="0"/>
            </a:spcBef>
            <a:spcAft>
              <a:spcPct val="35000"/>
            </a:spcAft>
            <a:buNone/>
          </a:pPr>
          <a:r>
            <a:rPr lang="en-US" sz="1300" kern="1200" dirty="0"/>
            <a:t>30 </a:t>
          </a:r>
          <a:r>
            <a:rPr lang="mr-IN" sz="1300" kern="1200" dirty="0"/>
            <a:t>–</a:t>
          </a:r>
          <a:r>
            <a:rPr lang="en-US" sz="1300" kern="1200" dirty="0"/>
            <a:t> 300 mg/g</a:t>
          </a:r>
        </a:p>
      </dsp:txBody>
      <dsp:txXfrm>
        <a:off x="55549" y="770904"/>
        <a:ext cx="1634688" cy="2025471"/>
      </dsp:txXfrm>
    </dsp:sp>
    <dsp:sp modelId="{E52081A1-A526-E547-AAB2-84835A13F7F3}">
      <dsp:nvSpPr>
        <dsp:cNvPr id="0" name=""/>
        <dsp:cNvSpPr/>
      </dsp:nvSpPr>
      <dsp:spPr>
        <a:xfrm>
          <a:off x="1998935" y="1463917"/>
          <a:ext cx="546622" cy="63944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998935" y="1591806"/>
        <a:ext cx="382635" cy="383666"/>
      </dsp:txXfrm>
    </dsp:sp>
    <dsp:sp modelId="{B45A8607-9B53-3F44-9726-383C7A45AAB1}">
      <dsp:nvSpPr>
        <dsp:cNvPr id="0" name=""/>
        <dsp:cNvSpPr/>
      </dsp:nvSpPr>
      <dsp:spPr>
        <a:xfrm>
          <a:off x="2772457" y="720047"/>
          <a:ext cx="2578406" cy="212718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FFFF00"/>
              </a:solidFill>
            </a:rPr>
            <a:t>Proteinuria / “Macroalbuminuria”</a:t>
          </a:r>
        </a:p>
        <a:p>
          <a:pPr marL="0" lvl="0" indent="0" algn="ctr" defTabSz="577850">
            <a:lnSpc>
              <a:spcPct val="90000"/>
            </a:lnSpc>
            <a:spcBef>
              <a:spcPct val="0"/>
            </a:spcBef>
            <a:spcAft>
              <a:spcPct val="35000"/>
            </a:spcAft>
            <a:buNone/>
          </a:pPr>
          <a:r>
            <a:rPr lang="en-US" sz="1300" b="1" kern="1200" dirty="0">
              <a:solidFill>
                <a:srgbClr val="FFFF00"/>
              </a:solidFill>
            </a:rPr>
            <a:t>(sub-nephrotic) / Severely Increased Albuminuria</a:t>
          </a:r>
        </a:p>
        <a:p>
          <a:pPr marL="0" lvl="0" indent="0" algn="ctr" defTabSz="577850">
            <a:lnSpc>
              <a:spcPct val="90000"/>
            </a:lnSpc>
            <a:spcBef>
              <a:spcPct val="0"/>
            </a:spcBef>
            <a:spcAft>
              <a:spcPct val="35000"/>
            </a:spcAft>
            <a:buNone/>
          </a:pPr>
          <a:r>
            <a:rPr lang="en-US" sz="1300" kern="1200" dirty="0"/>
            <a:t>UACR &gt; 300 mg/g</a:t>
          </a:r>
        </a:p>
        <a:p>
          <a:pPr marL="0" lvl="0" indent="0" algn="ctr" defTabSz="577850">
            <a:lnSpc>
              <a:spcPct val="90000"/>
            </a:lnSpc>
            <a:spcBef>
              <a:spcPct val="0"/>
            </a:spcBef>
            <a:spcAft>
              <a:spcPct val="35000"/>
            </a:spcAft>
            <a:buNone/>
          </a:pPr>
          <a:r>
            <a:rPr lang="en-US" sz="1300" kern="1200" dirty="0"/>
            <a:t>24-hr urine albumin &gt; 300 mg</a:t>
          </a:r>
        </a:p>
        <a:p>
          <a:pPr marL="0" lvl="0" indent="0" algn="ctr" defTabSz="577850">
            <a:lnSpc>
              <a:spcPct val="90000"/>
            </a:lnSpc>
            <a:spcBef>
              <a:spcPct val="0"/>
            </a:spcBef>
            <a:spcAft>
              <a:spcPct val="35000"/>
            </a:spcAft>
            <a:buNone/>
          </a:pPr>
          <a:r>
            <a:rPr lang="en-US" sz="1300" kern="1200" dirty="0"/>
            <a:t>UPC &gt; 150-200 mg</a:t>
          </a:r>
        </a:p>
        <a:p>
          <a:pPr marL="0" lvl="0" indent="0" algn="ctr" defTabSz="577850">
            <a:lnSpc>
              <a:spcPct val="90000"/>
            </a:lnSpc>
            <a:spcBef>
              <a:spcPct val="0"/>
            </a:spcBef>
            <a:spcAft>
              <a:spcPct val="35000"/>
            </a:spcAft>
            <a:buNone/>
          </a:pPr>
          <a:r>
            <a:rPr lang="en-US" sz="1300" kern="1200" dirty="0"/>
            <a:t>24-hr urine protein &gt; 300 mg </a:t>
          </a:r>
        </a:p>
        <a:p>
          <a:pPr marL="0" lvl="0" indent="0" algn="ctr" defTabSz="577850">
            <a:lnSpc>
              <a:spcPct val="90000"/>
            </a:lnSpc>
            <a:spcBef>
              <a:spcPct val="0"/>
            </a:spcBef>
            <a:spcAft>
              <a:spcPct val="35000"/>
            </a:spcAft>
            <a:buNone/>
          </a:pPr>
          <a:endParaRPr lang="en-US" sz="1300" kern="1200" dirty="0"/>
        </a:p>
      </dsp:txBody>
      <dsp:txXfrm>
        <a:off x="2834760" y="782350"/>
        <a:ext cx="2453800" cy="2002579"/>
      </dsp:txXfrm>
    </dsp:sp>
    <dsp:sp modelId="{436FDACD-A64E-EF46-A658-A272764109D8}">
      <dsp:nvSpPr>
        <dsp:cNvPr id="0" name=""/>
        <dsp:cNvSpPr/>
      </dsp:nvSpPr>
      <dsp:spPr>
        <a:xfrm>
          <a:off x="5608704" y="1463917"/>
          <a:ext cx="546622" cy="639444"/>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608704" y="1591806"/>
        <a:ext cx="382635" cy="383666"/>
      </dsp:txXfrm>
    </dsp:sp>
    <dsp:sp modelId="{6EED22F1-1B20-5D43-A4BC-CE449562FC44}">
      <dsp:nvSpPr>
        <dsp:cNvPr id="0" name=""/>
        <dsp:cNvSpPr/>
      </dsp:nvSpPr>
      <dsp:spPr>
        <a:xfrm>
          <a:off x="6382226" y="720047"/>
          <a:ext cx="2578406" cy="212718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00"/>
              </a:solidFill>
            </a:rPr>
            <a:t>Nephrotic Proteinuria</a:t>
          </a:r>
        </a:p>
        <a:p>
          <a:pPr marL="0" lvl="0" indent="0" algn="ctr" defTabSz="711200">
            <a:lnSpc>
              <a:spcPct val="90000"/>
            </a:lnSpc>
            <a:spcBef>
              <a:spcPct val="0"/>
            </a:spcBef>
            <a:spcAft>
              <a:spcPct val="35000"/>
            </a:spcAft>
            <a:buNone/>
          </a:pPr>
          <a:r>
            <a:rPr lang="en-US" sz="1600" kern="1200" dirty="0"/>
            <a:t>UPC &gt; 3 grams</a:t>
          </a:r>
        </a:p>
        <a:p>
          <a:pPr marL="0" lvl="0" indent="0" algn="ctr" defTabSz="711200">
            <a:lnSpc>
              <a:spcPct val="90000"/>
            </a:lnSpc>
            <a:spcBef>
              <a:spcPct val="0"/>
            </a:spcBef>
            <a:spcAft>
              <a:spcPct val="35000"/>
            </a:spcAft>
            <a:buNone/>
          </a:pPr>
          <a:r>
            <a:rPr lang="en-US" sz="1600" kern="1200" dirty="0"/>
            <a:t>24-hr urine protein &gt; 3.5 grams</a:t>
          </a:r>
        </a:p>
      </dsp:txBody>
      <dsp:txXfrm>
        <a:off x="6444529" y="782350"/>
        <a:ext cx="2453800" cy="2002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529E0-7C0B-1C46-A210-6B480F2A2A94}">
      <dsp:nvSpPr>
        <dsp:cNvPr id="0" name=""/>
        <dsp:cNvSpPr/>
      </dsp:nvSpPr>
      <dsp:spPr>
        <a:xfrm>
          <a:off x="0" y="591344"/>
          <a:ext cx="2571749" cy="154304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ctr" defTabSz="1200150">
            <a:lnSpc>
              <a:spcPct val="90000"/>
            </a:lnSpc>
            <a:spcBef>
              <a:spcPct val="0"/>
            </a:spcBef>
            <a:spcAft>
              <a:spcPct val="35000"/>
            </a:spcAft>
            <a:buNone/>
          </a:pPr>
          <a:r>
            <a:rPr lang="en-US" sz="2700" kern="1200" dirty="0"/>
            <a:t>Transient</a:t>
          </a:r>
        </a:p>
        <a:p>
          <a:pPr marL="228600" lvl="1" indent="-228600" algn="ctr" defTabSz="933450">
            <a:lnSpc>
              <a:spcPct val="90000"/>
            </a:lnSpc>
            <a:spcBef>
              <a:spcPct val="0"/>
            </a:spcBef>
            <a:spcAft>
              <a:spcPct val="15000"/>
            </a:spcAft>
            <a:buChar char="•"/>
          </a:pPr>
          <a:r>
            <a:rPr lang="en-US" sz="2100" i="1" kern="1200" dirty="0"/>
            <a:t>Exercise, fever, extreme cold</a:t>
          </a:r>
        </a:p>
      </dsp:txBody>
      <dsp:txXfrm>
        <a:off x="0" y="591344"/>
        <a:ext cx="2571749" cy="1543049"/>
      </dsp:txXfrm>
    </dsp:sp>
    <dsp:sp modelId="{BF990B58-1057-EC41-ACA1-FD33AF9FBF5B}">
      <dsp:nvSpPr>
        <dsp:cNvPr id="0" name=""/>
        <dsp:cNvSpPr/>
      </dsp:nvSpPr>
      <dsp:spPr>
        <a:xfrm>
          <a:off x="2828925" y="591344"/>
          <a:ext cx="2571749" cy="1543049"/>
        </a:xfrm>
        <a:prstGeom prst="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Orthostatic</a:t>
          </a:r>
        </a:p>
      </dsp:txBody>
      <dsp:txXfrm>
        <a:off x="2828925" y="591344"/>
        <a:ext cx="2571749" cy="1543049"/>
      </dsp:txXfrm>
    </dsp:sp>
    <dsp:sp modelId="{A65A35BA-F79A-3E40-A08C-D52BE856C347}">
      <dsp:nvSpPr>
        <dsp:cNvPr id="0" name=""/>
        <dsp:cNvSpPr/>
      </dsp:nvSpPr>
      <dsp:spPr>
        <a:xfrm>
          <a:off x="5657849" y="591344"/>
          <a:ext cx="2571749" cy="1543049"/>
        </a:xfrm>
        <a:prstGeom prst="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Tubulointerstitial</a:t>
          </a:r>
        </a:p>
      </dsp:txBody>
      <dsp:txXfrm>
        <a:off x="5657849" y="591344"/>
        <a:ext cx="2571749" cy="1543049"/>
      </dsp:txXfrm>
    </dsp:sp>
    <dsp:sp modelId="{31FBD040-155C-4D41-A9F6-3ACCFC8B9274}">
      <dsp:nvSpPr>
        <dsp:cNvPr id="0" name=""/>
        <dsp:cNvSpPr/>
      </dsp:nvSpPr>
      <dsp:spPr>
        <a:xfrm>
          <a:off x="1414462" y="2391568"/>
          <a:ext cx="2571749" cy="1543049"/>
        </a:xfrm>
        <a:prstGeom prst="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Overflow</a:t>
          </a:r>
        </a:p>
      </dsp:txBody>
      <dsp:txXfrm>
        <a:off x="1414462" y="2391568"/>
        <a:ext cx="2571749" cy="1543049"/>
      </dsp:txXfrm>
    </dsp:sp>
    <dsp:sp modelId="{33CEA4D9-8D94-874A-80E1-7AAB66B1D51B}">
      <dsp:nvSpPr>
        <dsp:cNvPr id="0" name=""/>
        <dsp:cNvSpPr/>
      </dsp:nvSpPr>
      <dsp:spPr>
        <a:xfrm>
          <a:off x="4243387" y="2391569"/>
          <a:ext cx="2571749" cy="1543049"/>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Glomerular</a:t>
          </a:r>
        </a:p>
      </dsp:txBody>
      <dsp:txXfrm>
        <a:off x="4243387" y="2391569"/>
        <a:ext cx="2571749" cy="15430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D11C-CD34-F246-869A-E786DF88BEF5}">
      <dsp:nvSpPr>
        <dsp:cNvPr id="0" name=""/>
        <dsp:cNvSpPr/>
      </dsp:nvSpPr>
      <dsp:spPr>
        <a:xfrm>
          <a:off x="0" y="21105"/>
          <a:ext cx="4181563"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Glomerular capillary wall</a:t>
          </a:r>
        </a:p>
      </dsp:txBody>
      <dsp:txXfrm>
        <a:off x="22246" y="43351"/>
        <a:ext cx="4137071" cy="411223"/>
      </dsp:txXfrm>
    </dsp:sp>
    <dsp:sp modelId="{074298C2-ACC5-EA4A-AE31-7C8A71AED66B}">
      <dsp:nvSpPr>
        <dsp:cNvPr id="0" name=""/>
        <dsp:cNvSpPr/>
      </dsp:nvSpPr>
      <dsp:spPr>
        <a:xfrm>
          <a:off x="0" y="476820"/>
          <a:ext cx="4181563" cy="283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GBM</a:t>
          </a:r>
        </a:p>
        <a:p>
          <a:pPr marL="228600" lvl="2" indent="-114300" algn="l" defTabSz="666750">
            <a:lnSpc>
              <a:spcPct val="90000"/>
            </a:lnSpc>
            <a:spcBef>
              <a:spcPct val="0"/>
            </a:spcBef>
            <a:spcAft>
              <a:spcPct val="20000"/>
            </a:spcAft>
            <a:buChar char="•"/>
          </a:pPr>
          <a:r>
            <a:rPr lang="en-US" sz="1500" kern="1200"/>
            <a:t>Made of Type IV collagen and laminin</a:t>
          </a:r>
        </a:p>
        <a:p>
          <a:pPr marL="228600" lvl="2" indent="-114300" algn="l" defTabSz="666750">
            <a:lnSpc>
              <a:spcPct val="90000"/>
            </a:lnSpc>
            <a:spcBef>
              <a:spcPct val="0"/>
            </a:spcBef>
            <a:spcAft>
              <a:spcPct val="20000"/>
            </a:spcAft>
            <a:buChar char="•"/>
          </a:pPr>
          <a:r>
            <a:rPr lang="en-US" sz="1500" kern="1200"/>
            <a:t>3 layers on EM</a:t>
          </a:r>
        </a:p>
        <a:p>
          <a:pPr marL="114300" lvl="1" indent="-114300" algn="l" defTabSz="666750">
            <a:lnSpc>
              <a:spcPct val="90000"/>
            </a:lnSpc>
            <a:spcBef>
              <a:spcPct val="0"/>
            </a:spcBef>
            <a:spcAft>
              <a:spcPct val="20000"/>
            </a:spcAft>
            <a:buChar char="•"/>
          </a:pPr>
          <a:r>
            <a:rPr lang="en-US" sz="1500" kern="1200"/>
            <a:t>Podocyte = VEC</a:t>
          </a:r>
        </a:p>
        <a:p>
          <a:pPr marL="228600" lvl="2" indent="-114300" algn="l" defTabSz="666750">
            <a:lnSpc>
              <a:spcPct val="90000"/>
            </a:lnSpc>
            <a:spcBef>
              <a:spcPct val="0"/>
            </a:spcBef>
            <a:spcAft>
              <a:spcPct val="20000"/>
            </a:spcAft>
            <a:buChar char="•"/>
          </a:pPr>
          <a:r>
            <a:rPr lang="en-US" sz="1500" kern="1200"/>
            <a:t>Cytoplasmic foot processes wrap around GBM</a:t>
          </a:r>
        </a:p>
        <a:p>
          <a:pPr marL="228600" lvl="2" indent="-114300" algn="l" defTabSz="666750">
            <a:lnSpc>
              <a:spcPct val="90000"/>
            </a:lnSpc>
            <a:spcBef>
              <a:spcPct val="0"/>
            </a:spcBef>
            <a:spcAft>
              <a:spcPct val="20000"/>
            </a:spcAft>
            <a:buChar char="•"/>
          </a:pPr>
          <a:r>
            <a:rPr lang="en-US" sz="1500" kern="1200"/>
            <a:t>Gap b/t podocytes form slit pores</a:t>
          </a:r>
        </a:p>
        <a:p>
          <a:pPr marL="114300" lvl="1" indent="-114300" algn="l" defTabSz="666750">
            <a:lnSpc>
              <a:spcPct val="90000"/>
            </a:lnSpc>
            <a:spcBef>
              <a:spcPct val="0"/>
            </a:spcBef>
            <a:spcAft>
              <a:spcPct val="20000"/>
            </a:spcAft>
            <a:buChar char="•"/>
          </a:pPr>
          <a:r>
            <a:rPr lang="en-US" sz="1500" kern="1200"/>
            <a:t>Endothelial cell</a:t>
          </a:r>
        </a:p>
        <a:p>
          <a:pPr marL="228600" lvl="2" indent="-114300" algn="l" defTabSz="666750">
            <a:lnSpc>
              <a:spcPct val="90000"/>
            </a:lnSpc>
            <a:spcBef>
              <a:spcPct val="0"/>
            </a:spcBef>
            <a:spcAft>
              <a:spcPct val="20000"/>
            </a:spcAft>
            <a:buChar char="•"/>
          </a:pPr>
          <a:r>
            <a:rPr lang="en-US" sz="1500" kern="1200"/>
            <a:t>Initial barrier b/t capillary lumen &amp; Bowman space</a:t>
          </a:r>
        </a:p>
        <a:p>
          <a:pPr marL="228600" lvl="2" indent="-114300" algn="l" defTabSz="666750">
            <a:lnSpc>
              <a:spcPct val="90000"/>
            </a:lnSpc>
            <a:spcBef>
              <a:spcPct val="0"/>
            </a:spcBef>
            <a:spcAft>
              <a:spcPct val="20000"/>
            </a:spcAft>
            <a:buChar char="•"/>
          </a:pPr>
          <a:r>
            <a:rPr lang="en-US" sz="1500" kern="1200"/>
            <a:t>VEGF receptors</a:t>
          </a:r>
        </a:p>
        <a:p>
          <a:pPr marL="228600" lvl="2" indent="-114300" algn="l" defTabSz="666750">
            <a:lnSpc>
              <a:spcPct val="90000"/>
            </a:lnSpc>
            <a:spcBef>
              <a:spcPct val="0"/>
            </a:spcBef>
            <a:spcAft>
              <a:spcPct val="20000"/>
            </a:spcAft>
            <a:buChar char="•"/>
          </a:pPr>
          <a:r>
            <a:rPr lang="en-US" sz="1500" kern="1200"/>
            <a:t>Synthesizes NO &amp; Endothelin-1</a:t>
          </a:r>
        </a:p>
      </dsp:txBody>
      <dsp:txXfrm>
        <a:off x="0" y="476820"/>
        <a:ext cx="4181563" cy="2831760"/>
      </dsp:txXfrm>
    </dsp:sp>
    <dsp:sp modelId="{B56EF682-C1B2-9945-90F6-669097BFBBF1}">
      <dsp:nvSpPr>
        <dsp:cNvPr id="0" name=""/>
        <dsp:cNvSpPr/>
      </dsp:nvSpPr>
      <dsp:spPr>
        <a:xfrm>
          <a:off x="0" y="3308580"/>
          <a:ext cx="4181563" cy="4557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Mesangium = matrix + mesangial cells</a:t>
          </a:r>
        </a:p>
      </dsp:txBody>
      <dsp:txXfrm>
        <a:off x="22246" y="3330826"/>
        <a:ext cx="4137071" cy="411223"/>
      </dsp:txXfrm>
    </dsp:sp>
    <dsp:sp modelId="{0861C9D3-E32B-8E48-BC77-65EA348C02BA}">
      <dsp:nvSpPr>
        <dsp:cNvPr id="0" name=""/>
        <dsp:cNvSpPr/>
      </dsp:nvSpPr>
      <dsp:spPr>
        <a:xfrm>
          <a:off x="0" y="3764295"/>
          <a:ext cx="4181563"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~1-3 cells per capillary</a:t>
          </a:r>
        </a:p>
        <a:p>
          <a:pPr marL="114300" lvl="1" indent="-114300" algn="l" defTabSz="666750">
            <a:lnSpc>
              <a:spcPct val="90000"/>
            </a:lnSpc>
            <a:spcBef>
              <a:spcPct val="0"/>
            </a:spcBef>
            <a:spcAft>
              <a:spcPct val="20000"/>
            </a:spcAft>
            <a:buChar char="•"/>
          </a:pPr>
          <a:r>
            <a:rPr lang="en-US" sz="1500" kern="1200"/>
            <a:t>Support, phagocyte properties</a:t>
          </a:r>
        </a:p>
        <a:p>
          <a:pPr marL="114300" lvl="1" indent="-114300" algn="l" defTabSz="666750">
            <a:lnSpc>
              <a:spcPct val="90000"/>
            </a:lnSpc>
            <a:spcBef>
              <a:spcPct val="0"/>
            </a:spcBef>
            <a:spcAft>
              <a:spcPct val="20000"/>
            </a:spcAft>
            <a:buChar char="•"/>
          </a:pPr>
          <a:r>
            <a:rPr lang="en-US" sz="1500" kern="1200"/>
            <a:t>Contractile, role in GFR regulation </a:t>
          </a:r>
        </a:p>
      </dsp:txBody>
      <dsp:txXfrm>
        <a:off x="0" y="3764295"/>
        <a:ext cx="4181563" cy="786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24D4E-4CDD-684F-A817-484E864F1097}">
      <dsp:nvSpPr>
        <dsp:cNvPr id="0" name=""/>
        <dsp:cNvSpPr/>
      </dsp:nvSpPr>
      <dsp:spPr>
        <a:xfrm>
          <a:off x="0" y="98387"/>
          <a:ext cx="4697730" cy="19269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Degree of proteinuria is associated with progressive loss of kidney function, in virtually all kidney diseases</a:t>
          </a:r>
        </a:p>
      </dsp:txBody>
      <dsp:txXfrm>
        <a:off x="94068" y="192455"/>
        <a:ext cx="4509594" cy="1738854"/>
      </dsp:txXfrm>
    </dsp:sp>
    <dsp:sp modelId="{4C24319F-9B9E-CC48-A678-7FC934DC6D94}">
      <dsp:nvSpPr>
        <dsp:cNvPr id="0" name=""/>
        <dsp:cNvSpPr/>
      </dsp:nvSpPr>
      <dsp:spPr>
        <a:xfrm>
          <a:off x="0" y="2103138"/>
          <a:ext cx="4697730" cy="192699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Correlates strongly with cardiovascular morbidity and mortality, stroke, and diabetic vascular complications</a:t>
          </a:r>
        </a:p>
      </dsp:txBody>
      <dsp:txXfrm>
        <a:off x="94068" y="2197206"/>
        <a:ext cx="4509594" cy="17388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7T01:36:35.483"/>
    </inkml:context>
    <inkml:brush xml:id="br0">
      <inkml:brushProperty name="width" value="0.1" units="cm"/>
      <inkml:brushProperty name="height" value="0.2" units="cm"/>
      <inkml:brushProperty name="color" value="#011893"/>
      <inkml:brushProperty name="tip" value="rectangle"/>
      <inkml:brushProperty name="rasterOp" value="maskPen"/>
    </inkml:brush>
  </inkml:definitions>
  <inkml:trace contextRef="#ctx0" brushRef="#br0">4121 189 16383,'-55'0'0,"-10"0"0,-11 0 0,-7-4 0,30-1 0,1 0 0,-16-4 0,14 1 0,-1 1 0,-28-5 0,26 6 0,-3 0 0,-3 0 0,0 1 0,2 0 0,0 2 0,2 1 0,1 1 0,3 0 0,1 0 0,2 1 0,0 0 0,2 0 0,-1 0 0,1 0 0,-1 0 0,-43 0 0,4 1 0,5 2 0,0 1 0,2 1 0,2-1 0,5-2 0,3 1 0,-1 2 0,-4 4 0,-6 4 0,-7 3 0,-5 0 0,1 0 0,2 2 0,4 1 0,2 2 0,4-1 0,2 2 0,1 4 0,4-1 0,1 1 0,4-2 0,7-2 0,8-3 0,9-3 0,10-5 0,8-2 0,4 0 0,3 1 0,-1 2 0,-2 1 0,-3 3 0,-4 1 0,-2 2 0,-3 3 0,0 3 0,-2 3 0,2 3 0,7-2 0,5-3 0,9-2 0,7-4 0,3-2 0,5 0 0,1-1 0,0 3 0,0 3 0,0 1 0,0 3 0,0 2 0,3-1 0,4-1 0,5 2 0,6 0 0,3 5 0,4 3 0,3 0 0,3 0 0,-2-3 0,-1-2 0,-1-3 0,0 0 0,6 1 0,4 3 0,6 1 0,5-2 0,7 0 0,13-3 0,14 0 0,10-3 0,3-2 0,-3-2 0,-8-4 0,-7-1 0,-2-4 0,3-2 0,10 0 0,9 0 0,-44-7 0,0 0 0,3 0 0,1 0 0,-1-1 0,-1-1 0,-1 1 0,0-1 0,-1 1 0,-1 0 0,-2-1 0,0 1 0,2 0 0,1 0 0,3-1 0,0 2 0,2 0 0,1 0 0,4 0 0,0-1 0,1 1 0,1 0 0,-4-1 0,2 0 0,2 0 0,0-1 0,2 1 0,0 0 0,4-1 0,0 0 0,3 0 0,0 1 0,-2-1 0,0-1 0,-2 1 0,0-1 0,-5 1 0,-1-1 0,-4-1 0,0 0 0,-6 0 0,0 0 0,-3 0 0,-1 0 0,48 0 0,-2 0 0,-5 0 0,0 0 0,-3 0 0,-6 0 0,3 0 0,2 0 0,-36 0 0,2 0 0,12 0 0,2 0 0,4 0 0,0 0 0,4 0 0,0 0 0,-2 0 0,-2 0 0,-4-1 0,-1-1 0,-1 1 0,-1-2 0,-6 0 0,-1 0 0,-6 0 0,-1-1 0,37-1 0,-7 1 0,-5 2 0,-2 1 0,-1-1 0,-2 0 0,-1-1 0,-2 1 0,7 2 0,15 0 0,10 0 0,-43 0 0,3 0 0,2 0 0,0 0 0,-1 0 0,1-1 0,1 0 0,1 0 0,-4-1 0,-1 1 0,-2-1 0,0 1 0,-2 0 0,0 0 0,-3 0 0,-1 1 0,46-3 0,-5-1 0,-11-1 0,-10 1 0,-8 0 0,-12 0 0,-7 2 0,-7 0 0,-3 0 0,2 0 0,2-3 0,5 1 0,3-1 0,3-2 0,0 0 0,2 0 0,1 1 0,0-1 0,-1 1 0,-2-2 0,-6 0 0,-1 0 0,-2 1 0,0 1 0,3 0 0,2 0 0,5 0 0,1 2 0,0 1 0,-1 1 0,-4 0 0,-2 0 0,-1 0 0,0-2 0,-2 0 0,0-1 0,-4-1 0,-3 2 0,-4 0 0,-2 0 0,-5 2 0,0 0 0,-2 2 0,-3 0 0,2 0 0,-1 0 0,5 0 0,6 0 0,5 0 0,7 0 0,4-2 0,5-8 0,0-8 0,-4-8 0,-8-4 0,-9 3 0,-8 1 0,-4 1 0,-3 0 0,-2-3 0,-2-5 0,1-7 0,3-8 0,2-1 0,3-3 0,-1 2 0,-1 2 0,-1 2 0,-3 1 0,-3-1 0,-3-1 0,-4-2 0,-1-1 0,-2-1 0,-5-2 0,-7 1 0,-10 0 0,-9 1 0,-5 2 0,-9 0 0,-8 1 0,-5-1 0,-7 2 0,-5-1 0,-1 3 0,-3 4 0,0 5 0,2 6 0,4 8 0,6 7 0,9 7 0,5 4 0,1 3 0,-3 1 0,-6 0 0,-6 0 0,-7 0 0,-8 2 0,-13 5 0,36-1 0,-2 2 0,-3 1 0,-3 1 0,-4 2 0,-2 0 0,0-1 0,0 1 0,2 0 0,0-1 0,3-1 0,0 0 0,6-1 0,1-1 0,1 0 0,0-2 0,2-1 0,-1-1 0,-1 0 0,0-1 0,-2 0 0,0 0 0,-2-1 0,0 1 0,0 1 0,0 0 0,0 0 0,0 0 0,3 2 0,-1 0 0,-2 1 0,-2 0 0,-3 1 0,-2 0 0,-4 2 0,0-1 0,-3 2 0,1-1 0,4 1 0,2 0 0,4 1 0,1-1 0,3-1 0,1 0 0,1 0 0,-2-2 0,-5 0 0,-1-1 0,-2-1 0,1 0 0,-2-1 0,2-2 0,3 1 0,2-2 0,6-1 0,2 0 0,1-1 0,1 0 0,-43 0 0,-2 0 0,0 0 0,-5 0 0,47 0 0,-1 0 0,1 0 0,-1 1 0,-1 1 0,0 1 0,2 0 0,0 2 0,2 0 0,1 1 0,-43 4 0,11-3 0,11-2 0,11-3 0,10-1 0,7-1 0,3 0 0,1 0 0,1 0 0,-3 0 0,-4-1 0,0-2 0,0-1 0,8-3 0,7 1 0,8-2 0,5 2 0,2 0 0,5 1 0,-2-3 0,8 3 0,-4-4 0,4 1 0,-2-4 0,-1-3 0,-1-1 0,-2 0 0,-2 1 0,-2 2 0,-1 1 0,-2 2 0,-3 0 0,0 2 0,0 2 0,5 2 0,5 3 0,5-1 0,2-2 0,1-3 0,-2-5 0,-4-2 0,-2-1 0,0 2 0,1 2 0,5 5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2700D-23A2-1449-ACBF-C64442F478FC}" type="datetimeFigureOut">
              <a:rPr lang="en-US" smtClean="0"/>
              <a:t>10/15/24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C1DF1-3794-FF45-9A8C-ABC5AF3E496D}" type="slidenum">
              <a:rPr lang="en-US" smtClean="0"/>
              <a:t>‹#›</a:t>
            </a:fld>
            <a:endParaRPr lang="en-US"/>
          </a:p>
        </p:txBody>
      </p:sp>
    </p:spTree>
    <p:extLst>
      <p:ext uri="{BB962C8B-B14F-4D97-AF65-F5344CB8AC3E}">
        <p14:creationId xmlns:p14="http://schemas.microsoft.com/office/powerpoint/2010/main" val="226053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KDOQI Guidelines</a:t>
            </a:r>
          </a:p>
        </p:txBody>
      </p:sp>
      <p:sp>
        <p:nvSpPr>
          <p:cNvPr id="4" name="Slide Number Placeholder 3"/>
          <p:cNvSpPr>
            <a:spLocks noGrp="1"/>
          </p:cNvSpPr>
          <p:nvPr>
            <p:ph type="sldNum" sz="quarter" idx="5"/>
          </p:nvPr>
        </p:nvSpPr>
        <p:spPr/>
        <p:txBody>
          <a:bodyPr/>
          <a:lstStyle/>
          <a:p>
            <a:fld id="{B51B6CE5-BEE4-F247-BA85-CEF4FCC4E8D8}" type="slidenum">
              <a:rPr lang="en-US" smtClean="0"/>
              <a:t>8</a:t>
            </a:fld>
            <a:endParaRPr lang="en-US"/>
          </a:p>
        </p:txBody>
      </p:sp>
    </p:spTree>
    <p:extLst>
      <p:ext uri="{BB962C8B-B14F-4D97-AF65-F5344CB8AC3E}">
        <p14:creationId xmlns:p14="http://schemas.microsoft.com/office/powerpoint/2010/main" val="1650037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23</a:t>
            </a:fld>
            <a:endParaRPr lang="en-US"/>
          </a:p>
        </p:txBody>
      </p:sp>
    </p:spTree>
    <p:extLst>
      <p:ext uri="{BB962C8B-B14F-4D97-AF65-F5344CB8AC3E}">
        <p14:creationId xmlns:p14="http://schemas.microsoft.com/office/powerpoint/2010/main" val="253798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Glomerular</a:t>
            </a:r>
            <a:r>
              <a:rPr lang="en-US" dirty="0"/>
              <a:t> capillary</a:t>
            </a:r>
            <a:r>
              <a:rPr lang="en-US" baseline="0" dirty="0"/>
              <a:t> wall filter restricts molecules size of albumin or larger and is negatively charged.</a:t>
            </a:r>
            <a:endParaRPr lang="en-US" dirty="0"/>
          </a:p>
          <a:p>
            <a:r>
              <a:rPr lang="en-US" dirty="0"/>
              <a:t>BM = type 4 collagen, normally alpha 1 and 2, but GBM has alpha</a:t>
            </a:r>
            <a:r>
              <a:rPr lang="en-US" baseline="0" dirty="0"/>
              <a:t> 3,4 and 5 as well.</a:t>
            </a:r>
            <a:r>
              <a:rPr lang="en-US" dirty="0"/>
              <a:t> </a:t>
            </a:r>
          </a:p>
        </p:txBody>
      </p:sp>
      <p:sp>
        <p:nvSpPr>
          <p:cNvPr id="4" name="Slide Number Placeholder 3"/>
          <p:cNvSpPr>
            <a:spLocks noGrp="1"/>
          </p:cNvSpPr>
          <p:nvPr>
            <p:ph type="sldNum" sz="quarter" idx="10"/>
          </p:nvPr>
        </p:nvSpPr>
        <p:spPr/>
        <p:txBody>
          <a:bodyPr/>
          <a:lstStyle/>
          <a:p>
            <a:fld id="{6C2EC54B-6088-F24D-BAFE-9514719882BE}" type="slidenum">
              <a:rPr lang="en-US" smtClean="0"/>
              <a:pPr/>
              <a:t>24</a:t>
            </a:fld>
            <a:endParaRPr lang="en-US"/>
          </a:p>
        </p:txBody>
      </p:sp>
    </p:spTree>
    <p:extLst>
      <p:ext uri="{BB962C8B-B14F-4D97-AF65-F5344CB8AC3E}">
        <p14:creationId xmlns:p14="http://schemas.microsoft.com/office/powerpoint/2010/main" val="3605980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n w="24500" cmpd="dbl">
                  <a:solidFill>
                    <a:schemeClr val="accent2">
                      <a:shade val="85000"/>
                      <a:satMod val="155000"/>
                    </a:schemeClr>
                  </a:solidFill>
                  <a:prstDash val="solid"/>
                  <a:miter lim="800000"/>
                </a:ln>
                <a:effectLst>
                  <a:outerShdw blurRad="38100" dist="38100" dir="7020000" algn="tl">
                    <a:srgbClr val="000000">
                      <a:alpha val="35000"/>
                    </a:srgbClr>
                  </a:outerShdw>
                </a:effectLst>
              </a:rPr>
              <a:t>The Podocyte: </a:t>
            </a:r>
            <a:r>
              <a:rPr lang="en-US" dirty="0"/>
              <a:t>a key cell in the selective filtering action of the glomerular capillary wall</a:t>
            </a:r>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25</a:t>
            </a:fld>
            <a:endParaRPr lang="en-US"/>
          </a:p>
        </p:txBody>
      </p:sp>
    </p:spTree>
    <p:extLst>
      <p:ext uri="{BB962C8B-B14F-4D97-AF65-F5344CB8AC3E}">
        <p14:creationId xmlns:p14="http://schemas.microsoft.com/office/powerpoint/2010/main" val="242796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particular, podocyte function is dependent on the cells' actin cytoskeleton: this maintains their complex structure. The cardinal feature of the glomerular capillary wall in </a:t>
            </a:r>
            <a:r>
              <a:rPr lang="en-US" sz="1200" b="0" i="0" u="none" strike="noStrike" kern="1200" dirty="0" err="1">
                <a:solidFill>
                  <a:schemeClr val="tx1"/>
                </a:solidFill>
                <a:effectLst/>
                <a:latin typeface="+mn-lt"/>
                <a:ea typeface="+mn-ea"/>
                <a:cs typeface="+mn-cs"/>
              </a:rPr>
              <a:t>proteinuric</a:t>
            </a:r>
            <a:r>
              <a:rPr lang="en-US" sz="1200" b="0" i="0" u="none" strike="noStrike" kern="1200" dirty="0">
                <a:solidFill>
                  <a:schemeClr val="tx1"/>
                </a:solidFill>
                <a:effectLst/>
                <a:latin typeface="+mn-lt"/>
                <a:ea typeface="+mn-ea"/>
                <a:cs typeface="+mn-cs"/>
              </a:rPr>
              <a:t> states is flattening or effacement of the foot processes due to disruption of this precise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Sharma S, Smyth B: From Proteinuria to Fibrosis: An Update on Pathophysiology and Treatment Options. Kidney Blood Press Res 2021;46:411-420. </a:t>
            </a:r>
            <a:r>
              <a:rPr lang="en-US" dirty="0" err="1"/>
              <a:t>doi</a:t>
            </a:r>
            <a:r>
              <a:rPr lang="en-US" dirty="0"/>
              <a:t>: 10.1159/000516911</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26</a:t>
            </a:fld>
            <a:endParaRPr lang="en-US"/>
          </a:p>
        </p:txBody>
      </p:sp>
    </p:spTree>
    <p:extLst>
      <p:ext uri="{BB962C8B-B14F-4D97-AF65-F5344CB8AC3E}">
        <p14:creationId xmlns:p14="http://schemas.microsoft.com/office/powerpoint/2010/main" val="319512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EC54B-6088-F24D-BAFE-9514719882BE}" type="slidenum">
              <a:rPr lang="en-US" smtClean="0"/>
              <a:pPr/>
              <a:t>27</a:t>
            </a:fld>
            <a:endParaRPr lang="en-US"/>
          </a:p>
        </p:txBody>
      </p:sp>
    </p:spTree>
    <p:extLst>
      <p:ext uri="{BB962C8B-B14F-4D97-AF65-F5344CB8AC3E}">
        <p14:creationId xmlns:p14="http://schemas.microsoft.com/office/powerpoint/2010/main" val="955125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(oval fat bodies)</a:t>
            </a:r>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29</a:t>
            </a:fld>
            <a:endParaRPr lang="en-US"/>
          </a:p>
        </p:txBody>
      </p:sp>
    </p:spTree>
    <p:extLst>
      <p:ext uri="{BB962C8B-B14F-4D97-AF65-F5344CB8AC3E}">
        <p14:creationId xmlns:p14="http://schemas.microsoft.com/office/powerpoint/2010/main" val="732626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Oval</a:t>
            </a:r>
            <a:r>
              <a:rPr lang="en-US" sz="1200" b="1" i="0" kern="1200" baseline="0" dirty="0">
                <a:solidFill>
                  <a:schemeClr val="tx1"/>
                </a:solidFill>
                <a:effectLst/>
                <a:latin typeface="+mn-lt"/>
                <a:ea typeface="+mn-ea"/>
                <a:cs typeface="+mn-cs"/>
              </a:rPr>
              <a:t> fat bodies = tubular e</a:t>
            </a:r>
            <a:r>
              <a:rPr lang="en-US" sz="1200" b="1" i="0" kern="1200" dirty="0">
                <a:solidFill>
                  <a:schemeClr val="tx1"/>
                </a:solidFill>
                <a:effectLst/>
                <a:latin typeface="+mn-lt"/>
                <a:ea typeface="+mn-ea"/>
                <a:cs typeface="+mn-cs"/>
              </a:rPr>
              <a:t>pithelial cells that have engorged themselves with lipoproteins,</a:t>
            </a:r>
            <a:r>
              <a:rPr lang="en-US" sz="1200" b="1" i="0" kern="1200" baseline="0" dirty="0">
                <a:solidFill>
                  <a:schemeClr val="tx1"/>
                </a:solidFill>
                <a:effectLst/>
                <a:latin typeface="+mn-lt"/>
                <a:ea typeface="+mn-ea"/>
                <a:cs typeface="+mn-cs"/>
              </a:rPr>
              <a:t> cholesterol, TG </a:t>
            </a:r>
            <a:r>
              <a:rPr lang="en-US" sz="1200" b="1" i="0" kern="1200" dirty="0">
                <a:solidFill>
                  <a:schemeClr val="tx1"/>
                </a:solidFill>
                <a:effectLst/>
                <a:latin typeface="+mn-lt"/>
                <a:ea typeface="+mn-ea"/>
                <a:cs typeface="+mn-cs"/>
              </a:rPr>
              <a:t>and proteins </a:t>
            </a:r>
            <a:r>
              <a:rPr lang="en-US" dirty="0"/>
              <a:t>leaked</a:t>
            </a:r>
            <a:r>
              <a:rPr lang="en-US" baseline="0" dirty="0"/>
              <a:t> from nephrotic glomeruli</a:t>
            </a:r>
            <a:r>
              <a:rPr lang="en-US" sz="1200" b="1" i="0" kern="1200" dirty="0">
                <a:solidFill>
                  <a:schemeClr val="tx1"/>
                </a:solidFill>
                <a:effectLst/>
                <a:latin typeface="+mn-lt"/>
                <a:ea typeface="+mn-ea"/>
                <a:cs typeface="+mn-cs"/>
              </a:rPr>
              <a:t>.</a:t>
            </a:r>
            <a:endParaRPr lang="en-US" dirty="0"/>
          </a:p>
          <a:p>
            <a:endParaRPr lang="en-US" baseline="0" dirty="0"/>
          </a:p>
          <a:p>
            <a:r>
              <a:rPr lang="en-US" b="1" baseline="0" dirty="0"/>
              <a:t>Maltese cross = </a:t>
            </a:r>
            <a:r>
              <a:rPr lang="en-US" baseline="0" dirty="0"/>
              <a:t>oval fat bodies under polarized light. </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30</a:t>
            </a:fld>
            <a:endParaRPr lang="en-US"/>
          </a:p>
        </p:txBody>
      </p:sp>
    </p:spTree>
    <p:extLst>
      <p:ext uri="{BB962C8B-B14F-4D97-AF65-F5344CB8AC3E}">
        <p14:creationId xmlns:p14="http://schemas.microsoft.com/office/powerpoint/2010/main" val="3605619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x-none" dirty="0">
                <a:latin typeface="Arial" charset="0"/>
                <a:ea typeface="msgothic" charset="-128"/>
                <a:cs typeface="msgothic" charset="-128"/>
              </a:rPr>
              <a:t>Glomerular </a:t>
            </a:r>
            <a:r>
              <a:rPr lang="en-GB" altLang="x-none" dirty="0" err="1">
                <a:latin typeface="Arial" charset="0"/>
                <a:ea typeface="msgothic" charset="-128"/>
                <a:cs typeface="msgothic" charset="-128"/>
              </a:rPr>
              <a:t>endotheliosis</a:t>
            </a:r>
            <a:r>
              <a:rPr lang="en-GB" altLang="x-none" dirty="0">
                <a:latin typeface="Arial" charset="0"/>
                <a:ea typeface="msgothic" charset="-128"/>
                <a:cs typeface="msgothic" charset="-128"/>
              </a:rPr>
              <a:t>: (A) Glomerulus showing occlusion of capillary lumens by swelling of </a:t>
            </a:r>
            <a:r>
              <a:rPr lang="en-GB" altLang="x-none" dirty="0" err="1">
                <a:latin typeface="Arial" charset="0"/>
                <a:ea typeface="msgothic" charset="-128"/>
                <a:cs typeface="msgothic" charset="-128"/>
              </a:rPr>
              <a:t>endocapillary</a:t>
            </a:r>
            <a:r>
              <a:rPr lang="en-GB" altLang="x-none" dirty="0">
                <a:latin typeface="Arial" charset="0"/>
                <a:ea typeface="msgothic" charset="-128"/>
                <a:cs typeface="msgothic" charset="-128"/>
              </a:rPr>
              <a:t> cells. There is no appreciable increase in cellularity. Note nearby arterioles (arrows), which are unremarkable. No glomerular or arteriolar thrombosis is seen. (B) Arrow points to the only open capillary loop in this glomerular tuft with otherwise severe capillary occlusion.</a:t>
            </a:r>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34</a:t>
            </a:fld>
            <a:endParaRPr lang="en-US"/>
          </a:p>
        </p:txBody>
      </p:sp>
    </p:spTree>
    <p:extLst>
      <p:ext uri="{BB962C8B-B14F-4D97-AF65-F5344CB8AC3E}">
        <p14:creationId xmlns:p14="http://schemas.microsoft.com/office/powerpoint/2010/main" val="1667898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Mann JF, Green D, Jamerson K, </a:t>
            </a:r>
            <a:r>
              <a:rPr lang="en-US" sz="1200" b="0" i="0" u="none" strike="noStrike" kern="1200" dirty="0" err="1">
                <a:solidFill>
                  <a:schemeClr val="tx1"/>
                </a:solidFill>
                <a:effectLst/>
                <a:latin typeface="+mn-lt"/>
                <a:ea typeface="+mn-ea"/>
                <a:cs typeface="+mn-cs"/>
              </a:rPr>
              <a:t>Ruilope</a:t>
            </a:r>
            <a:r>
              <a:rPr lang="en-US" sz="1200" b="0" i="0" u="none" strike="noStrike" kern="1200" dirty="0">
                <a:solidFill>
                  <a:schemeClr val="tx1"/>
                </a:solidFill>
                <a:effectLst/>
                <a:latin typeface="+mn-lt"/>
                <a:ea typeface="+mn-ea"/>
                <a:cs typeface="+mn-cs"/>
              </a:rPr>
              <a:t> LM, </a:t>
            </a:r>
            <a:r>
              <a:rPr lang="en-US" sz="1200" b="0" i="0" u="none" strike="noStrike" kern="1200" dirty="0" err="1">
                <a:solidFill>
                  <a:schemeClr val="tx1"/>
                </a:solidFill>
                <a:effectLst/>
                <a:latin typeface="+mn-lt"/>
                <a:ea typeface="+mn-ea"/>
                <a:cs typeface="+mn-cs"/>
              </a:rPr>
              <a:t>Kuranoff</a:t>
            </a:r>
            <a:r>
              <a:rPr lang="en-US" sz="1200" b="0" i="0" u="none" strike="noStrike" kern="1200" dirty="0">
                <a:solidFill>
                  <a:schemeClr val="tx1"/>
                </a:solidFill>
                <a:effectLst/>
                <a:latin typeface="+mn-lt"/>
                <a:ea typeface="+mn-ea"/>
                <a:cs typeface="+mn-cs"/>
              </a:rPr>
              <a:t> SJ, </a:t>
            </a:r>
            <a:r>
              <a:rPr lang="en-US" sz="1200" b="0" i="0" u="none" strike="noStrike" kern="1200" dirty="0" err="1">
                <a:solidFill>
                  <a:schemeClr val="tx1"/>
                </a:solidFill>
                <a:effectLst/>
                <a:latin typeface="+mn-lt"/>
                <a:ea typeface="+mn-ea"/>
                <a:cs typeface="+mn-cs"/>
              </a:rPr>
              <a:t>Littke</a:t>
            </a:r>
            <a:r>
              <a:rPr lang="en-US" sz="1200" b="0" i="0" u="none" strike="noStrike" kern="1200" dirty="0">
                <a:solidFill>
                  <a:schemeClr val="tx1"/>
                </a:solidFill>
                <a:effectLst/>
                <a:latin typeface="+mn-lt"/>
                <a:ea typeface="+mn-ea"/>
                <a:cs typeface="+mn-cs"/>
              </a:rPr>
              <a:t> T, et al. </a:t>
            </a:r>
            <a:r>
              <a:rPr lang="en-US" sz="1200" b="0" i="0" u="none" strike="noStrike" kern="1200" dirty="0" err="1">
                <a:solidFill>
                  <a:schemeClr val="tx1"/>
                </a:solidFill>
                <a:effectLst/>
                <a:latin typeface="+mn-lt"/>
                <a:ea typeface="+mn-ea"/>
                <a:cs typeface="+mn-cs"/>
              </a:rPr>
              <a:t>Avosentan</a:t>
            </a:r>
            <a:r>
              <a:rPr lang="en-US" sz="1200" b="0" i="0" u="none" strike="noStrike" kern="1200" dirty="0">
                <a:solidFill>
                  <a:schemeClr val="tx1"/>
                </a:solidFill>
                <a:effectLst/>
                <a:latin typeface="+mn-lt"/>
                <a:ea typeface="+mn-ea"/>
                <a:cs typeface="+mn-cs"/>
              </a:rPr>
              <a:t> for overt diabetic nephropathy. </a:t>
            </a:r>
            <a:r>
              <a:rPr lang="en-US" dirty="0"/>
              <a:t>J Am Soc Nephrol</a:t>
            </a:r>
            <a:r>
              <a:rPr lang="en-US" sz="1200" b="0" i="0" u="none" strike="noStrike" kern="1200" dirty="0">
                <a:solidFill>
                  <a:schemeClr val="tx1"/>
                </a:solidFill>
                <a:effectLst/>
                <a:latin typeface="+mn-lt"/>
                <a:ea typeface="+mn-ea"/>
                <a:cs typeface="+mn-cs"/>
              </a:rPr>
              <a:t>. 2011;21:527–35.</a:t>
            </a:r>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36</a:t>
            </a:fld>
            <a:endParaRPr lang="en-US"/>
          </a:p>
        </p:txBody>
      </p:sp>
    </p:spTree>
    <p:extLst>
      <p:ext uri="{BB962C8B-B14F-4D97-AF65-F5344CB8AC3E}">
        <p14:creationId xmlns:p14="http://schemas.microsoft.com/office/powerpoint/2010/main" val="28004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Detects albuminuria, reports proteinuria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spot urine, need 2 or more samples 1-2 weeks apart to confirm dx “ persistent proteinuria”.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strip </a:t>
            </a:r>
            <a:r>
              <a:rPr lang="en-US" dirty="0" err="1"/>
              <a:t>reagant</a:t>
            </a:r>
            <a:r>
              <a:rPr lang="en-US" dirty="0"/>
              <a:t> is bromophenol blue, which is highly specific for albumin</a:t>
            </a:r>
          </a:p>
          <a:p>
            <a:endParaRPr lang="en-US" dirty="0"/>
          </a:p>
        </p:txBody>
      </p:sp>
      <p:sp>
        <p:nvSpPr>
          <p:cNvPr id="4" name="Slide Number Placeholder 3"/>
          <p:cNvSpPr>
            <a:spLocks noGrp="1"/>
          </p:cNvSpPr>
          <p:nvPr>
            <p:ph type="sldNum" sz="quarter" idx="5"/>
          </p:nvPr>
        </p:nvSpPr>
        <p:spPr/>
        <p:txBody>
          <a:bodyPr/>
          <a:lstStyle/>
          <a:p>
            <a:fld id="{50EC1DF1-3794-FF45-9A8C-ABC5AF3E496D}" type="slidenum">
              <a:rPr lang="en-US" smtClean="0"/>
              <a:t>9</a:t>
            </a:fld>
            <a:endParaRPr lang="en-US"/>
          </a:p>
        </p:txBody>
      </p:sp>
    </p:spTree>
    <p:extLst>
      <p:ext uri="{BB962C8B-B14F-4D97-AF65-F5344CB8AC3E}">
        <p14:creationId xmlns:p14="http://schemas.microsoft.com/office/powerpoint/2010/main" val="329776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Nocturnal collection possible alternative for variations due to recumbency.</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11</a:t>
            </a:fld>
            <a:endParaRPr lang="en-US"/>
          </a:p>
        </p:txBody>
      </p:sp>
    </p:spTree>
    <p:extLst>
      <p:ext uri="{BB962C8B-B14F-4D97-AF65-F5344CB8AC3E}">
        <p14:creationId xmlns:p14="http://schemas.microsoft.com/office/powerpoint/2010/main" val="1410278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Per KDOQI - Macroalbuminuria defined as UACR &gt; 250 (men) and  &gt; 355  (women) mg/g</a:t>
            </a:r>
          </a:p>
          <a:p>
            <a:endParaRPr lang="en-US" dirty="0"/>
          </a:p>
        </p:txBody>
      </p:sp>
      <p:sp>
        <p:nvSpPr>
          <p:cNvPr id="4" name="Slide Number Placeholder 3"/>
          <p:cNvSpPr>
            <a:spLocks noGrp="1"/>
          </p:cNvSpPr>
          <p:nvPr>
            <p:ph type="sldNum" sz="quarter" idx="5"/>
          </p:nvPr>
        </p:nvSpPr>
        <p:spPr/>
        <p:txBody>
          <a:bodyPr/>
          <a:lstStyle/>
          <a:p>
            <a:fld id="{B51B6CE5-BEE4-F247-BA85-CEF4FCC4E8D8}" type="slidenum">
              <a:rPr lang="en-US" smtClean="0"/>
              <a:t>14</a:t>
            </a:fld>
            <a:endParaRPr lang="en-US"/>
          </a:p>
        </p:txBody>
      </p:sp>
    </p:spTree>
    <p:extLst>
      <p:ext uri="{BB962C8B-B14F-4D97-AF65-F5344CB8AC3E}">
        <p14:creationId xmlns:p14="http://schemas.microsoft.com/office/powerpoint/2010/main" val="216192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17</a:t>
            </a:fld>
            <a:endParaRPr lang="en-US"/>
          </a:p>
        </p:txBody>
      </p:sp>
    </p:spTree>
    <p:extLst>
      <p:ext uri="{BB962C8B-B14F-4D97-AF65-F5344CB8AC3E}">
        <p14:creationId xmlns:p14="http://schemas.microsoft.com/office/powerpoint/2010/main" val="200231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18</a:t>
            </a:fld>
            <a:endParaRPr lang="en-US"/>
          </a:p>
        </p:txBody>
      </p:sp>
    </p:spTree>
    <p:extLst>
      <p:ext uri="{BB962C8B-B14F-4D97-AF65-F5344CB8AC3E}">
        <p14:creationId xmlns:p14="http://schemas.microsoft.com/office/powerpoint/2010/main" val="188698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Most common and important cause</a:t>
            </a:r>
          </a:p>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19</a:t>
            </a:fld>
            <a:endParaRPr lang="en-US"/>
          </a:p>
        </p:txBody>
      </p:sp>
    </p:spTree>
    <p:extLst>
      <p:ext uri="{BB962C8B-B14F-4D97-AF65-F5344CB8AC3E}">
        <p14:creationId xmlns:p14="http://schemas.microsoft.com/office/powerpoint/2010/main" val="332226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21</a:t>
            </a:fld>
            <a:endParaRPr lang="en-US"/>
          </a:p>
        </p:txBody>
      </p:sp>
    </p:spTree>
    <p:extLst>
      <p:ext uri="{BB962C8B-B14F-4D97-AF65-F5344CB8AC3E}">
        <p14:creationId xmlns:p14="http://schemas.microsoft.com/office/powerpoint/2010/main" val="269898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D406DA-D5DA-8E44-90DB-ADB450DE12C5}" type="slidenum">
              <a:rPr lang="en-US" smtClean="0"/>
              <a:t>22</a:t>
            </a:fld>
            <a:endParaRPr lang="en-US"/>
          </a:p>
        </p:txBody>
      </p:sp>
    </p:spTree>
    <p:extLst>
      <p:ext uri="{BB962C8B-B14F-4D97-AF65-F5344CB8AC3E}">
        <p14:creationId xmlns:p14="http://schemas.microsoft.com/office/powerpoint/2010/main" val="4205480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33437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10/15/24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87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10/15/24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457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10/15/24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6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460F46-A39C-1F46-BB5D-B40A64375375}" type="datetimeFigureOut">
              <a:rPr lang="en-US" smtClean="0"/>
              <a:pPr/>
              <a:t>10/15/24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734A88-6015-4848-842F-335FDD6BAEE5}" type="slidenum">
              <a:rPr lang="en-US" smtClean="0"/>
              <a:pPr/>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sz="half" idx="14"/>
          </p:nvPr>
        </p:nvSpPr>
        <p:spPr>
          <a:xfrm>
            <a:off x="740664" y="2784475"/>
            <a:ext cx="3767328" cy="3252788"/>
          </a:xfrm>
        </p:spPr>
        <p:txBody>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52345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23955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80491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B53540-79B9-974D-B7DC-61305F6F2C48}" type="datetimeFigureOut">
              <a:rPr lang="en-US" smtClean="0"/>
              <a:pPr/>
              <a:t>10/15/24</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1797886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53540-79B9-974D-B7DC-61305F6F2C48}" type="datetimeFigureOut">
              <a:rPr lang="en-US" smtClean="0"/>
              <a:pPr/>
              <a:t>10/15/24</a:t>
            </a:fld>
            <a:endParaRPr lang="en-US"/>
          </a:p>
        </p:txBody>
      </p:sp>
      <p:sp>
        <p:nvSpPr>
          <p:cNvPr id="9" name="Slide Number Placeholder 8"/>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2693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B53540-79B9-974D-B7DC-61305F6F2C48}" type="datetimeFigureOut">
              <a:rPr lang="en-US" smtClean="0"/>
              <a:pPr/>
              <a:t>10/15/24</a:t>
            </a:fld>
            <a:endParaRPr lang="en-US"/>
          </a:p>
        </p:txBody>
      </p:sp>
      <p:sp>
        <p:nvSpPr>
          <p:cNvPr id="5" name="Slide Number Placeholder 4"/>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301265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53540-79B9-974D-B7DC-61305F6F2C48}" type="datetimeFigureOut">
              <a:rPr lang="en-US" smtClean="0"/>
              <a:pPr/>
              <a:t>10/15/24</a:t>
            </a:fld>
            <a:endParaRPr lang="en-US"/>
          </a:p>
        </p:txBody>
      </p:sp>
      <p:sp>
        <p:nvSpPr>
          <p:cNvPr id="4" name="Slide Number Placeholder 3"/>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15867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10/15/24</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407105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53540-79B9-974D-B7DC-61305F6F2C48}" type="datetimeFigureOut">
              <a:rPr lang="en-US" smtClean="0"/>
              <a:pPr/>
              <a:t>10/15/24</a:t>
            </a:fld>
            <a:endParaRPr lang="en-US"/>
          </a:p>
        </p:txBody>
      </p:sp>
      <p:sp>
        <p:nvSpPr>
          <p:cNvPr id="7" name="Slide Number Placeholder 6"/>
          <p:cNvSpPr>
            <a:spLocks noGrp="1"/>
          </p:cNvSpPr>
          <p:nvPr>
            <p:ph type="sldNum" sz="quarter" idx="12"/>
          </p:nvPr>
        </p:nvSpPr>
        <p:spPr/>
        <p:txBody>
          <a:bodyPr/>
          <a:lstStyle/>
          <a:p>
            <a:fld id="{D3700AD8-6BF7-F749-9DA8-871ECC7DDC5C}" type="slidenum">
              <a:rPr lang="en-US" smtClean="0"/>
              <a:pPr/>
              <a:t>‹#›</a:t>
            </a:fld>
            <a:endParaRPr lang="en-US"/>
          </a:p>
        </p:txBody>
      </p:sp>
    </p:spTree>
    <p:extLst>
      <p:ext uri="{BB962C8B-B14F-4D97-AF65-F5344CB8AC3E}">
        <p14:creationId xmlns:p14="http://schemas.microsoft.com/office/powerpoint/2010/main" val="272243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53540-79B9-974D-B7DC-61305F6F2C48}" type="datetimeFigureOut">
              <a:rPr lang="en-US" smtClean="0"/>
              <a:pPr/>
              <a:t>10/15/24</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00AD8-6BF7-F749-9DA8-871ECC7DDC5C}" type="slidenum">
              <a:rPr lang="en-US" smtClean="0"/>
              <a:pPr/>
              <a:t>‹#›</a:t>
            </a:fld>
            <a:endParaRPr lang="en-US"/>
          </a:p>
        </p:txBody>
      </p:sp>
    </p:spTree>
    <p:extLst>
      <p:ext uri="{BB962C8B-B14F-4D97-AF65-F5344CB8AC3E}">
        <p14:creationId xmlns:p14="http://schemas.microsoft.com/office/powerpoint/2010/main" val="190774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B9576-B780-7047-813D-1FE78815FBE3}"/>
              </a:ext>
            </a:extLst>
          </p:cNvPr>
          <p:cNvSpPr>
            <a:spLocks noGrp="1"/>
          </p:cNvSpPr>
          <p:nvPr>
            <p:ph type="ctrTitle"/>
          </p:nvPr>
        </p:nvSpPr>
        <p:spPr>
          <a:xfrm>
            <a:off x="685800" y="2130425"/>
            <a:ext cx="7772400" cy="1470025"/>
          </a:xfrm>
        </p:spPr>
        <p:txBody>
          <a:bodyPr anchor="ctr">
            <a:normAutofit/>
          </a:bodyPr>
          <a:lstStyle/>
          <a:p>
            <a:r>
              <a:rPr lang="en-US" dirty="0"/>
              <a:t>Proteinuria</a:t>
            </a:r>
          </a:p>
        </p:txBody>
      </p:sp>
      <p:sp>
        <p:nvSpPr>
          <p:cNvPr id="8" name="Text Placeholder 7">
            <a:extLst>
              <a:ext uri="{FF2B5EF4-FFF2-40B4-BE49-F238E27FC236}">
                <a16:creationId xmlns:a16="http://schemas.microsoft.com/office/drawing/2014/main" id="{387AC3A0-C6C6-504E-8540-E2DEA06CB8C5}"/>
              </a:ext>
            </a:extLst>
          </p:cNvPr>
          <p:cNvSpPr>
            <a:spLocks noGrp="1"/>
          </p:cNvSpPr>
          <p:nvPr>
            <p:ph type="subTitle" idx="1"/>
          </p:nvPr>
        </p:nvSpPr>
        <p:spPr>
          <a:xfrm>
            <a:off x="1371600" y="3886200"/>
            <a:ext cx="6400800" cy="1752600"/>
          </a:xfrm>
        </p:spPr>
        <p:txBody>
          <a:bodyPr>
            <a:normAutofit/>
          </a:bodyPr>
          <a:lstStyle/>
          <a:p>
            <a:pPr>
              <a:lnSpc>
                <a:spcPct val="90000"/>
              </a:lnSpc>
            </a:pPr>
            <a:r>
              <a:rPr lang="en-US" sz="1500" dirty="0"/>
              <a:t>Elise J. Barney, DO</a:t>
            </a:r>
          </a:p>
          <a:p>
            <a:pPr>
              <a:lnSpc>
                <a:spcPct val="90000"/>
              </a:lnSpc>
            </a:pPr>
            <a:r>
              <a:rPr lang="en-US" sz="1500" dirty="0"/>
              <a:t>Nephrologist</a:t>
            </a:r>
          </a:p>
          <a:p>
            <a:pPr>
              <a:lnSpc>
                <a:spcPct val="90000"/>
              </a:lnSpc>
            </a:pPr>
            <a:r>
              <a:rPr lang="en-US" sz="1500" dirty="0"/>
              <a:t>Associate Clinical Professor,  Nephrology</a:t>
            </a:r>
          </a:p>
          <a:p>
            <a:pPr>
              <a:lnSpc>
                <a:spcPct val="90000"/>
              </a:lnSpc>
            </a:pPr>
            <a:r>
              <a:rPr lang="en-US" sz="1500" dirty="0"/>
              <a:t>University of Arizona College of Medicine-Phoenix</a:t>
            </a:r>
          </a:p>
          <a:p>
            <a:pPr>
              <a:lnSpc>
                <a:spcPct val="90000"/>
              </a:lnSpc>
            </a:pPr>
            <a:r>
              <a:rPr lang="en-US" sz="1500" dirty="0"/>
              <a:t>BUMC Internal Medicine Academic Half-Day</a:t>
            </a:r>
          </a:p>
          <a:p>
            <a:pPr>
              <a:lnSpc>
                <a:spcPct val="90000"/>
              </a:lnSpc>
            </a:pPr>
            <a:r>
              <a:rPr lang="en-US" sz="1500" dirty="0"/>
              <a:t>October 15, 2024</a:t>
            </a:r>
          </a:p>
          <a:p>
            <a:pPr>
              <a:lnSpc>
                <a:spcPct val="90000"/>
              </a:lnSpc>
            </a:pPr>
            <a:endParaRPr lang="en-US" sz="1500" dirty="0"/>
          </a:p>
        </p:txBody>
      </p:sp>
    </p:spTree>
    <p:extLst>
      <p:ext uri="{BB962C8B-B14F-4D97-AF65-F5344CB8AC3E}">
        <p14:creationId xmlns:p14="http://schemas.microsoft.com/office/powerpoint/2010/main" val="365293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C2DD0-5376-FAAF-290B-CA0A2D70CF24}"/>
              </a:ext>
            </a:extLst>
          </p:cNvPr>
          <p:cNvSpPr>
            <a:spLocks noGrp="1"/>
          </p:cNvSpPr>
          <p:nvPr>
            <p:ph type="title"/>
          </p:nvPr>
        </p:nvSpPr>
        <p:spPr/>
        <p:txBody>
          <a:bodyPr/>
          <a:lstStyle/>
          <a:p>
            <a:r>
              <a:rPr lang="en-US" dirty="0"/>
              <a:t>Relating Dipstick, ACR and PCR</a:t>
            </a:r>
          </a:p>
        </p:txBody>
      </p:sp>
      <p:graphicFrame>
        <p:nvGraphicFramePr>
          <p:cNvPr id="7" name="Content Placeholder 6">
            <a:extLst>
              <a:ext uri="{FF2B5EF4-FFF2-40B4-BE49-F238E27FC236}">
                <a16:creationId xmlns:a16="http://schemas.microsoft.com/office/drawing/2014/main" id="{0BCF62A0-32AB-F87E-7058-D6CFD031EBAC}"/>
              </a:ext>
            </a:extLst>
          </p:cNvPr>
          <p:cNvGraphicFramePr>
            <a:graphicFrameLocks noGrp="1"/>
          </p:cNvGraphicFramePr>
          <p:nvPr>
            <p:ph idx="1"/>
            <p:extLst>
              <p:ext uri="{D42A27DB-BD31-4B8C-83A1-F6EECF244321}">
                <p14:modId xmlns:p14="http://schemas.microsoft.com/office/powerpoint/2010/main" val="143521509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7245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t>Proteinuria Quantification Methods</a:t>
            </a:r>
          </a:p>
        </p:txBody>
      </p:sp>
      <p:sp>
        <p:nvSpPr>
          <p:cNvPr id="5" name="Text Placeholder 4"/>
          <p:cNvSpPr>
            <a:spLocks noGrp="1"/>
          </p:cNvSpPr>
          <p:nvPr>
            <p:ph type="body" idx="1"/>
          </p:nvPr>
        </p:nvSpPr>
        <p:spPr>
          <a:solidFill>
            <a:schemeClr val="accent1">
              <a:lumMod val="20000"/>
              <a:lumOff val="80000"/>
            </a:schemeClr>
          </a:solidFill>
        </p:spPr>
        <p:txBody>
          <a:bodyPr>
            <a:normAutofit/>
          </a:bodyPr>
          <a:lstStyle/>
          <a:p>
            <a:r>
              <a:rPr lang="en-US" b="1" u="sng" dirty="0"/>
              <a:t>Spot urine protein/Cr ratio</a:t>
            </a:r>
          </a:p>
        </p:txBody>
      </p:sp>
      <p:sp>
        <p:nvSpPr>
          <p:cNvPr id="7" name="Content Placeholder 6"/>
          <p:cNvSpPr>
            <a:spLocks noGrp="1"/>
          </p:cNvSpPr>
          <p:nvPr>
            <p:ph sz="half" idx="2"/>
          </p:nvPr>
        </p:nvSpPr>
        <p:spPr/>
        <p:txBody>
          <a:bodyPr>
            <a:normAutofit fontScale="85000" lnSpcReduction="20000"/>
          </a:bodyPr>
          <a:lstStyle/>
          <a:p>
            <a:r>
              <a:rPr lang="en-US" dirty="0"/>
              <a:t>Easy</a:t>
            </a:r>
          </a:p>
          <a:p>
            <a:r>
              <a:rPr lang="en-US" dirty="0"/>
              <a:t>Accurate estimate</a:t>
            </a:r>
          </a:p>
          <a:p>
            <a:r>
              <a:rPr lang="en-US" dirty="0"/>
              <a:t>Early-morning specimen best correlates with 24-hr urine</a:t>
            </a:r>
          </a:p>
          <a:p>
            <a:r>
              <a:rPr lang="en-US" dirty="0"/>
              <a:t>Lower creatinine in women/elderly/malnourished </a:t>
            </a:r>
            <a:r>
              <a:rPr lang="en-US" dirty="0">
                <a:sym typeface="Wingdings" pitchFamily="2" charset="2"/>
              </a:rPr>
              <a:t> overestimates ratio</a:t>
            </a:r>
            <a:endParaRPr lang="en-US" dirty="0"/>
          </a:p>
          <a:p>
            <a:r>
              <a:rPr lang="en-US" dirty="0"/>
              <a:t>Higher creatinine in those with high muscle mass </a:t>
            </a:r>
            <a:r>
              <a:rPr lang="en-US" dirty="0">
                <a:sym typeface="Wingdings" pitchFamily="2" charset="2"/>
              </a:rPr>
              <a:t> </a:t>
            </a:r>
            <a:r>
              <a:rPr lang="en-US" dirty="0"/>
              <a:t> underestimates ratio</a:t>
            </a:r>
          </a:p>
        </p:txBody>
      </p:sp>
      <p:sp>
        <p:nvSpPr>
          <p:cNvPr id="6" name="Text Placeholder 5"/>
          <p:cNvSpPr>
            <a:spLocks noGrp="1"/>
          </p:cNvSpPr>
          <p:nvPr>
            <p:ph type="body" sz="quarter" idx="3"/>
          </p:nvPr>
        </p:nvSpPr>
        <p:spPr>
          <a:solidFill>
            <a:schemeClr val="accent1">
              <a:lumMod val="20000"/>
              <a:lumOff val="80000"/>
            </a:schemeClr>
          </a:solidFill>
        </p:spPr>
        <p:txBody>
          <a:bodyPr>
            <a:normAutofit/>
          </a:bodyPr>
          <a:lstStyle/>
          <a:p>
            <a:r>
              <a:rPr lang="en-US" b="1" u="sng" dirty="0"/>
              <a:t>24-hour urine collection</a:t>
            </a:r>
          </a:p>
        </p:txBody>
      </p:sp>
      <p:sp>
        <p:nvSpPr>
          <p:cNvPr id="8" name="Content Placeholder 7"/>
          <p:cNvSpPr>
            <a:spLocks noGrp="1"/>
          </p:cNvSpPr>
          <p:nvPr>
            <p:ph sz="quarter" idx="4"/>
          </p:nvPr>
        </p:nvSpPr>
        <p:spPr/>
        <p:txBody>
          <a:bodyPr>
            <a:normAutofit fontScale="85000" lnSpcReduction="20000"/>
          </a:bodyPr>
          <a:lstStyle/>
          <a:p>
            <a:r>
              <a:rPr lang="en-US" dirty="0"/>
              <a:t>Cumbersome</a:t>
            </a:r>
          </a:p>
          <a:p>
            <a:r>
              <a:rPr lang="en-US" dirty="0"/>
              <a:t>Historically “Gold standard”</a:t>
            </a:r>
          </a:p>
          <a:p>
            <a:r>
              <a:rPr lang="en-US" dirty="0"/>
              <a:t>Collection errors common</a:t>
            </a:r>
          </a:p>
          <a:p>
            <a:r>
              <a:rPr lang="en-US" dirty="0"/>
              <a:t>Variation during day</a:t>
            </a:r>
          </a:p>
          <a:p>
            <a:r>
              <a:rPr lang="en-US" dirty="0"/>
              <a:t>Variation with activity</a:t>
            </a:r>
          </a:p>
          <a:p>
            <a:r>
              <a:rPr lang="en-US" dirty="0"/>
              <a:t>Variation with hydration</a:t>
            </a:r>
          </a:p>
          <a:p>
            <a:r>
              <a:rPr lang="en-US" dirty="0"/>
              <a:t>Timed overnight urine is alternative</a:t>
            </a:r>
          </a:p>
          <a:p>
            <a:endParaRPr lang="en-US" dirty="0"/>
          </a:p>
          <a:p>
            <a:pPr marL="0" indent="0">
              <a:buNone/>
            </a:pPr>
            <a:endParaRPr lang="en-US" i="1" dirty="0"/>
          </a:p>
          <a:p>
            <a:pPr marL="0" indent="0">
              <a:buNone/>
            </a:pPr>
            <a:r>
              <a:rPr lang="en-US" i="1" dirty="0"/>
              <a:t>Caveat: *Always get a urine creatinine to verify accurate collection</a:t>
            </a:r>
          </a:p>
        </p:txBody>
      </p:sp>
    </p:spTree>
    <p:extLst>
      <p:ext uri="{BB962C8B-B14F-4D97-AF65-F5344CB8AC3E}">
        <p14:creationId xmlns:p14="http://schemas.microsoft.com/office/powerpoint/2010/main" val="185078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C89D-B9C0-8B92-6CE8-0D9CE22A1B4F}"/>
              </a:ext>
            </a:extLst>
          </p:cNvPr>
          <p:cNvSpPr>
            <a:spLocks noGrp="1"/>
          </p:cNvSpPr>
          <p:nvPr>
            <p:ph type="title"/>
          </p:nvPr>
        </p:nvSpPr>
        <p:spPr/>
        <p:txBody>
          <a:bodyPr/>
          <a:lstStyle/>
          <a:p>
            <a:r>
              <a:rPr lang="en-US" dirty="0"/>
              <a:t>Knowledge Check Question</a:t>
            </a:r>
          </a:p>
        </p:txBody>
      </p:sp>
      <p:sp>
        <p:nvSpPr>
          <p:cNvPr id="3" name="Content Placeholder 2">
            <a:extLst>
              <a:ext uri="{FF2B5EF4-FFF2-40B4-BE49-F238E27FC236}">
                <a16:creationId xmlns:a16="http://schemas.microsoft.com/office/drawing/2014/main" id="{79AF9D75-C7FC-C919-1C16-0F022DC223CF}"/>
              </a:ext>
            </a:extLst>
          </p:cNvPr>
          <p:cNvSpPr>
            <a:spLocks noGrp="1"/>
          </p:cNvSpPr>
          <p:nvPr>
            <p:ph idx="1"/>
          </p:nvPr>
        </p:nvSpPr>
        <p:spPr>
          <a:xfrm>
            <a:off x="457200" y="1547649"/>
            <a:ext cx="8229600" cy="4525963"/>
          </a:xfrm>
        </p:spPr>
        <p:txBody>
          <a:bodyPr>
            <a:normAutofit/>
          </a:bodyPr>
          <a:lstStyle/>
          <a:p>
            <a:pPr marL="0" indent="0">
              <a:buNone/>
            </a:pPr>
            <a:r>
              <a:rPr lang="en-US" sz="2800" dirty="0"/>
              <a:t>Which of the following results identifies pathological proteinuria?</a:t>
            </a:r>
          </a:p>
          <a:p>
            <a:pPr marL="0" indent="0">
              <a:buNone/>
            </a:pPr>
            <a:endParaRPr lang="en-US" sz="2800" dirty="0"/>
          </a:p>
          <a:p>
            <a:pPr marL="0" indent="0">
              <a:buNone/>
            </a:pPr>
            <a:r>
              <a:rPr lang="en-US" sz="2800" dirty="0"/>
              <a:t>A. Urine protein/creatinine ratio 100 mg/g</a:t>
            </a:r>
          </a:p>
          <a:p>
            <a:pPr marL="0" indent="0">
              <a:buNone/>
            </a:pPr>
            <a:r>
              <a:rPr lang="en-US" sz="2800" dirty="0"/>
              <a:t>B. 24-hour urine protein 145 mg </a:t>
            </a:r>
          </a:p>
          <a:p>
            <a:pPr marL="0" indent="0">
              <a:buNone/>
            </a:pPr>
            <a:r>
              <a:rPr lang="en-US" sz="2800" dirty="0"/>
              <a:t>C. Urine microalbumin/creatinine ratio 30 mg/g</a:t>
            </a:r>
          </a:p>
          <a:p>
            <a:pPr marL="0" indent="0">
              <a:buNone/>
            </a:pPr>
            <a:r>
              <a:rPr lang="en-US" sz="2800" dirty="0"/>
              <a:t>D. 24-hour urine protein 300 mg</a:t>
            </a:r>
          </a:p>
          <a:p>
            <a:pPr marL="0" indent="0">
              <a:buNone/>
            </a:pPr>
            <a:endParaRPr lang="en-US" sz="3200" dirty="0"/>
          </a:p>
          <a:p>
            <a:endParaRPr lang="en-US" dirty="0"/>
          </a:p>
        </p:txBody>
      </p:sp>
    </p:spTree>
    <p:extLst>
      <p:ext uri="{BB962C8B-B14F-4D97-AF65-F5344CB8AC3E}">
        <p14:creationId xmlns:p14="http://schemas.microsoft.com/office/powerpoint/2010/main" val="418491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C89D-B9C0-8B92-6CE8-0D9CE22A1B4F}"/>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79AF9D75-C7FC-C919-1C16-0F022DC223CF}"/>
              </a:ext>
            </a:extLst>
          </p:cNvPr>
          <p:cNvSpPr>
            <a:spLocks noGrp="1"/>
          </p:cNvSpPr>
          <p:nvPr>
            <p:ph idx="1"/>
          </p:nvPr>
        </p:nvSpPr>
        <p:spPr>
          <a:xfrm>
            <a:off x="457200" y="1547649"/>
            <a:ext cx="8229600" cy="4525963"/>
          </a:xfrm>
        </p:spPr>
        <p:txBody>
          <a:bodyPr>
            <a:normAutofit/>
          </a:bodyPr>
          <a:lstStyle/>
          <a:p>
            <a:pPr marL="0" indent="0">
              <a:buNone/>
            </a:pPr>
            <a:r>
              <a:rPr lang="en-US" sz="2800" dirty="0"/>
              <a:t>Which of the following results identifies pathological proteinuria?</a:t>
            </a:r>
          </a:p>
          <a:p>
            <a:pPr marL="342900" indent="-342900">
              <a:lnSpc>
                <a:spcPct val="200000"/>
              </a:lnSpc>
              <a:spcBef>
                <a:spcPts val="0"/>
              </a:spcBef>
              <a:buFont typeface="+mj-lt"/>
              <a:buAutoNum type="alphaUcPeriod"/>
              <a:defRPr/>
            </a:pPr>
            <a:r>
              <a:rPr lang="en-US" sz="2800" dirty="0"/>
              <a:t>Urine protein/creatinine ratio 100 mg/g</a:t>
            </a:r>
          </a:p>
          <a:p>
            <a:pPr marL="342900" indent="-342900">
              <a:lnSpc>
                <a:spcPct val="200000"/>
              </a:lnSpc>
              <a:spcBef>
                <a:spcPts val="0"/>
              </a:spcBef>
              <a:buFont typeface="+mj-lt"/>
              <a:buAutoNum type="alphaUcPeriod"/>
              <a:defRPr/>
            </a:pPr>
            <a:r>
              <a:rPr lang="en-US" sz="2800" dirty="0"/>
              <a:t>24-hour urine protein 145 mg </a:t>
            </a:r>
          </a:p>
          <a:p>
            <a:pPr marL="342900" indent="-342900">
              <a:lnSpc>
                <a:spcPct val="200000"/>
              </a:lnSpc>
              <a:spcBef>
                <a:spcPts val="0"/>
              </a:spcBef>
              <a:buFont typeface="+mj-lt"/>
              <a:buAutoNum type="alphaUcPeriod"/>
              <a:defRPr/>
            </a:pPr>
            <a:r>
              <a:rPr lang="en-US" sz="2800" dirty="0"/>
              <a:t>Urine microalbumin/creatinine ratio 30 mg/g</a:t>
            </a:r>
          </a:p>
          <a:p>
            <a:pPr marL="342900" indent="-342900">
              <a:lnSpc>
                <a:spcPct val="200000"/>
              </a:lnSpc>
              <a:spcBef>
                <a:spcPts val="0"/>
              </a:spcBef>
              <a:buFont typeface="+mj-lt"/>
              <a:buAutoNum type="alphaUcPeriod"/>
              <a:defRPr/>
            </a:pPr>
            <a:r>
              <a:rPr lang="en-US" sz="2800" dirty="0">
                <a:highlight>
                  <a:srgbClr val="FFFF00"/>
                </a:highlight>
              </a:rPr>
              <a:t>24-hour urine protein 300 mg</a:t>
            </a:r>
          </a:p>
          <a:p>
            <a:pPr marL="0" indent="0">
              <a:buNone/>
            </a:pPr>
            <a:endParaRPr lang="en-US" sz="3200" dirty="0"/>
          </a:p>
          <a:p>
            <a:endParaRPr lang="en-US" dirty="0"/>
          </a:p>
        </p:txBody>
      </p:sp>
    </p:spTree>
    <p:extLst>
      <p:ext uri="{BB962C8B-B14F-4D97-AF65-F5344CB8AC3E}">
        <p14:creationId xmlns:p14="http://schemas.microsoft.com/office/powerpoint/2010/main" val="1610631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68398" y="1075605"/>
            <a:ext cx="7773338" cy="1197133"/>
          </a:xfrm>
        </p:spPr>
        <p:txBody>
          <a:bodyPr>
            <a:normAutofit fontScale="90000"/>
          </a:bodyPr>
          <a:lstStyle/>
          <a:p>
            <a:r>
              <a:rPr lang="en-US" dirty="0"/>
              <a:t>NKF KDOQI / KDIGO Guidelines/Definitions</a:t>
            </a:r>
          </a:p>
        </p:txBody>
      </p:sp>
      <p:graphicFrame>
        <p:nvGraphicFramePr>
          <p:cNvPr id="11" name="Content Placeholder 10"/>
          <p:cNvGraphicFramePr>
            <a:graphicFrameLocks noGrp="1"/>
          </p:cNvGraphicFramePr>
          <p:nvPr>
            <p:ph sz="quarter" idx="13"/>
            <p:extLst>
              <p:ext uri="{D42A27DB-BD31-4B8C-83A1-F6EECF244321}">
                <p14:modId xmlns:p14="http://schemas.microsoft.com/office/powerpoint/2010/main" val="3616578462"/>
              </p:ext>
            </p:extLst>
          </p:nvPr>
        </p:nvGraphicFramePr>
        <p:xfrm>
          <a:off x="105103" y="2139837"/>
          <a:ext cx="8965325" cy="3567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5051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0000"/>
                </a:solidFill>
              </a:rPr>
              <a:t>Categories of proteinuria</a:t>
            </a:r>
          </a:p>
        </p:txBody>
      </p:sp>
      <p:graphicFrame>
        <p:nvGraphicFramePr>
          <p:cNvPr id="5" name="Content Placeholder 2">
            <a:extLst>
              <a:ext uri="{FF2B5EF4-FFF2-40B4-BE49-F238E27FC236}">
                <a16:creationId xmlns:a16="http://schemas.microsoft.com/office/drawing/2014/main" id="{FCFC34B3-9444-4CEA-A590-31F376F583F9}"/>
              </a:ext>
            </a:extLst>
          </p:cNvPr>
          <p:cNvGraphicFramePr>
            <a:graphicFrameLocks noGrp="1"/>
          </p:cNvGraphicFramePr>
          <p:nvPr>
            <p:ph idx="1"/>
            <p:extLst>
              <p:ext uri="{D42A27DB-BD31-4B8C-83A1-F6EECF244321}">
                <p14:modId xmlns:p14="http://schemas.microsoft.com/office/powerpoint/2010/main" val="132428190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8775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lnSpc>
                <a:spcPct val="90000"/>
              </a:lnSpc>
            </a:pPr>
            <a:br>
              <a:rPr lang="en-US" sz="3700"/>
            </a:br>
            <a:r>
              <a:rPr lang="en-US" sz="3700"/>
              <a:t>Orthostatic Proteinuria</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765" r="17056" b="-1"/>
          <a:stretch/>
        </p:blipFill>
        <p:spPr>
          <a:xfrm>
            <a:off x="457200" y="1600200"/>
            <a:ext cx="4038600" cy="4525963"/>
          </a:xfrm>
          <a:prstGeom prst="rect">
            <a:avLst/>
          </a:prstGeom>
          <a:noFill/>
          <a:effectLst>
            <a:outerShdw blurRad="50800" dist="38100" dir="5400000" algn="t" rotWithShape="0">
              <a:prstClr val="black">
                <a:alpha val="40000"/>
              </a:prstClr>
            </a:outerShdw>
            <a:reflection blurRad="6350" stA="52000" endA="300" endPos="35000" dir="5400000" sy="-100000" algn="bl" rotWithShape="0"/>
            <a:softEdge rad="12700"/>
          </a:effectLst>
        </p:spPr>
      </p:pic>
      <p:sp>
        <p:nvSpPr>
          <p:cNvPr id="3" name="Content Placeholder 2"/>
          <p:cNvSpPr>
            <a:spLocks noGrp="1"/>
          </p:cNvSpPr>
          <p:nvPr>
            <p:ph sz="half" idx="2"/>
          </p:nvPr>
        </p:nvSpPr>
        <p:spPr>
          <a:xfrm>
            <a:off x="4648200" y="1600200"/>
            <a:ext cx="4038600" cy="4525963"/>
          </a:xfrm>
        </p:spPr>
        <p:txBody>
          <a:bodyPr>
            <a:normAutofit/>
          </a:bodyPr>
          <a:lstStyle/>
          <a:p>
            <a:pPr>
              <a:lnSpc>
                <a:spcPct val="90000"/>
              </a:lnSpc>
            </a:pPr>
            <a:r>
              <a:rPr lang="en-US" sz="1800"/>
              <a:t>Patients &lt; 30 years old</a:t>
            </a:r>
          </a:p>
          <a:p>
            <a:pPr>
              <a:lnSpc>
                <a:spcPct val="90000"/>
              </a:lnSpc>
            </a:pPr>
            <a:r>
              <a:rPr lang="en-US" sz="1800"/>
              <a:t>Benign condition, 3-5 % of young adults</a:t>
            </a:r>
          </a:p>
          <a:p>
            <a:pPr>
              <a:lnSpc>
                <a:spcPct val="90000"/>
              </a:lnSpc>
            </a:pPr>
            <a:r>
              <a:rPr lang="en-US" sz="1800"/>
              <a:t>Increased urinary protein excretion in </a:t>
            </a:r>
            <a:r>
              <a:rPr lang="en-US" sz="1800" b="1"/>
              <a:t>upright </a:t>
            </a:r>
            <a:r>
              <a:rPr lang="en-US" sz="1800"/>
              <a:t>position </a:t>
            </a:r>
            <a:r>
              <a:rPr lang="en-US" sz="1800" b="1"/>
              <a:t>only</a:t>
            </a:r>
            <a:endParaRPr lang="en-US" sz="1800"/>
          </a:p>
          <a:p>
            <a:pPr>
              <a:lnSpc>
                <a:spcPct val="90000"/>
              </a:lnSpc>
            </a:pPr>
            <a:r>
              <a:rPr lang="en-US" sz="1800"/>
              <a:t>Normal renal function, normal BP, no risk factors for CKD</a:t>
            </a:r>
          </a:p>
          <a:p>
            <a:pPr>
              <a:lnSpc>
                <a:spcPct val="90000"/>
              </a:lnSpc>
            </a:pPr>
            <a:r>
              <a:rPr lang="en-US" sz="1800" b="1"/>
              <a:t>Bland </a:t>
            </a:r>
            <a:r>
              <a:rPr lang="en-US" sz="1800"/>
              <a:t>urinalysis</a:t>
            </a:r>
          </a:p>
          <a:p>
            <a:pPr>
              <a:lnSpc>
                <a:spcPct val="90000"/>
              </a:lnSpc>
            </a:pPr>
            <a:r>
              <a:rPr lang="en-US" sz="1800"/>
              <a:t>Urine protein &lt; 1-2 grams / 24 hours</a:t>
            </a:r>
          </a:p>
          <a:p>
            <a:pPr>
              <a:lnSpc>
                <a:spcPct val="90000"/>
              </a:lnSpc>
            </a:pPr>
            <a:r>
              <a:rPr lang="en-US" sz="1800"/>
              <a:t>Dx: split 24-hr urine</a:t>
            </a:r>
          </a:p>
          <a:p>
            <a:pPr lvl="1">
              <a:lnSpc>
                <a:spcPct val="90000"/>
              </a:lnSpc>
            </a:pPr>
            <a:r>
              <a:rPr lang="en-US" sz="1800"/>
              <a:t>Day 16-hr urine collection</a:t>
            </a:r>
          </a:p>
          <a:p>
            <a:pPr lvl="1">
              <a:lnSpc>
                <a:spcPct val="90000"/>
              </a:lnSpc>
            </a:pPr>
            <a:r>
              <a:rPr lang="en-US" sz="1800"/>
              <a:t>8-hour nocturnal collection &lt; 50 mg </a:t>
            </a:r>
          </a:p>
          <a:p>
            <a:pPr lvl="1">
              <a:lnSpc>
                <a:spcPct val="90000"/>
              </a:lnSpc>
            </a:pPr>
            <a:r>
              <a:rPr lang="en-US" sz="1800"/>
              <a:t>Alternately check 1</a:t>
            </a:r>
            <a:r>
              <a:rPr lang="en-US" sz="1800" baseline="30000"/>
              <a:t>st</a:t>
            </a:r>
            <a:r>
              <a:rPr lang="en-US" sz="1800"/>
              <a:t> AM urine protein/creatinine ratio </a:t>
            </a:r>
          </a:p>
        </p:txBody>
      </p:sp>
    </p:spTree>
    <p:extLst>
      <p:ext uri="{BB962C8B-B14F-4D97-AF65-F5344CB8AC3E}">
        <p14:creationId xmlns:p14="http://schemas.microsoft.com/office/powerpoint/2010/main" val="3886007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68580" tIns="34290" rIns="68580" bIns="34290" rtlCol="0" anchor="ctr">
            <a:normAutofit/>
          </a:bodyPr>
          <a:lstStyle/>
          <a:p>
            <a:r>
              <a:rPr lang="en-US"/>
              <a:t>Tubulointerstitial</a:t>
            </a:r>
          </a:p>
        </p:txBody>
      </p:sp>
      <p:pic>
        <p:nvPicPr>
          <p:cNvPr id="5" name="Content Placeholder 3" descr="Diagram&#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588"/>
          <a:stretch/>
        </p:blipFill>
        <p:spPr>
          <a:xfrm>
            <a:off x="457200" y="1774750"/>
            <a:ext cx="4038600" cy="4176863"/>
          </a:xfrm>
          <a:prstGeom prst="rect">
            <a:avLst/>
          </a:prstGeom>
          <a:noFill/>
        </p:spPr>
      </p:pic>
      <p:sp>
        <p:nvSpPr>
          <p:cNvPr id="4" name="Content Placeholder 3"/>
          <p:cNvSpPr>
            <a:spLocks noGrp="1"/>
          </p:cNvSpPr>
          <p:nvPr>
            <p:ph sz="half" idx="2"/>
          </p:nvPr>
        </p:nvSpPr>
        <p:spPr>
          <a:xfrm>
            <a:off x="4648200" y="1600200"/>
            <a:ext cx="4038600" cy="4525963"/>
          </a:xfrm>
        </p:spPr>
        <p:txBody>
          <a:bodyPr vert="horz" lIns="68580" tIns="34290" rIns="68580" bIns="34290" rtlCol="0">
            <a:normAutofit/>
          </a:bodyPr>
          <a:lstStyle/>
          <a:p>
            <a:pPr>
              <a:lnSpc>
                <a:spcPct val="90000"/>
              </a:lnSpc>
            </a:pPr>
            <a:r>
              <a:rPr lang="en-US" sz="2600"/>
              <a:t>Pathogenesis: </a:t>
            </a:r>
          </a:p>
          <a:p>
            <a:pPr marL="342900" lvl="1">
              <a:lnSpc>
                <a:spcPct val="90000"/>
              </a:lnSpc>
            </a:pPr>
            <a:r>
              <a:rPr lang="en-US" sz="2600"/>
              <a:t>Tubulointerstitial diseases lead to decreased proximal tubule reabsorption of low-molecular-weight proteins (part of normal glomerular ultrafiltrate)</a:t>
            </a:r>
          </a:p>
          <a:p>
            <a:pPr>
              <a:lnSpc>
                <a:spcPct val="90000"/>
              </a:lnSpc>
            </a:pPr>
            <a:r>
              <a:rPr lang="en-US" sz="2600"/>
              <a:t>Chronic interstitial nephritis</a:t>
            </a:r>
          </a:p>
          <a:p>
            <a:pPr>
              <a:lnSpc>
                <a:spcPct val="90000"/>
              </a:lnSpc>
            </a:pPr>
            <a:r>
              <a:rPr lang="en-US" sz="2600"/>
              <a:t>Fanconi syndrome</a:t>
            </a:r>
          </a:p>
          <a:p>
            <a:pPr marL="342900" lvl="1">
              <a:lnSpc>
                <a:spcPct val="90000"/>
              </a:lnSpc>
            </a:pPr>
            <a:endParaRPr lang="en-US" sz="2600"/>
          </a:p>
        </p:txBody>
      </p:sp>
    </p:spTree>
    <p:extLst>
      <p:ext uri="{BB962C8B-B14F-4D97-AF65-F5344CB8AC3E}">
        <p14:creationId xmlns:p14="http://schemas.microsoft.com/office/powerpoint/2010/main" val="414417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Overflow</a:t>
            </a:r>
          </a:p>
        </p:txBody>
      </p:sp>
      <p:sp>
        <p:nvSpPr>
          <p:cNvPr id="3" name="Content Placeholder 2"/>
          <p:cNvSpPr>
            <a:spLocks noGrp="1"/>
          </p:cNvSpPr>
          <p:nvPr>
            <p:ph idx="1"/>
          </p:nvPr>
        </p:nvSpPr>
        <p:spPr>
          <a:xfrm>
            <a:off x="457200" y="1600201"/>
            <a:ext cx="7961586" cy="1374227"/>
          </a:xfrm>
          <a:solidFill>
            <a:schemeClr val="bg1"/>
          </a:solidFill>
          <a:ln>
            <a:solidFill>
              <a:schemeClr val="tx1"/>
            </a:solidFill>
          </a:ln>
        </p:spPr>
        <p:txBody>
          <a:bodyPr>
            <a:normAutofit/>
          </a:bodyPr>
          <a:lstStyle/>
          <a:p>
            <a:r>
              <a:rPr lang="en-US" sz="2800" dirty="0"/>
              <a:t>Low-molecular-weight proteins overwhelm the ability of the proximal tubules to reabsorb filtered proteins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67" y="3148167"/>
            <a:ext cx="6536798" cy="3499584"/>
          </a:xfrm>
          <a:prstGeom prst="rect">
            <a:avLst/>
          </a:prstGeom>
          <a:ln>
            <a:solidFill>
              <a:schemeClr val="tx1"/>
            </a:solidFill>
          </a:ln>
        </p:spPr>
      </p:pic>
      <p:sp>
        <p:nvSpPr>
          <p:cNvPr id="8" name="TextBox 7"/>
          <p:cNvSpPr txBox="1"/>
          <p:nvPr/>
        </p:nvSpPr>
        <p:spPr>
          <a:xfrm>
            <a:off x="2007925" y="3790510"/>
            <a:ext cx="1315243" cy="300082"/>
          </a:xfrm>
          <a:prstGeom prst="rect">
            <a:avLst/>
          </a:prstGeom>
          <a:solidFill>
            <a:srgbClr val="FFFF00"/>
          </a:solidFill>
        </p:spPr>
        <p:txBody>
          <a:bodyPr wrap="square" rtlCol="0">
            <a:spAutoFit/>
          </a:bodyPr>
          <a:lstStyle/>
          <a:p>
            <a:pPr algn="ctr"/>
            <a:r>
              <a:rPr lang="en-US" sz="1350" dirty="0"/>
              <a:t>Hemoglobinuria</a:t>
            </a:r>
          </a:p>
        </p:txBody>
      </p:sp>
      <p:sp>
        <p:nvSpPr>
          <p:cNvPr id="9" name="TextBox 8"/>
          <p:cNvSpPr txBox="1"/>
          <p:nvPr/>
        </p:nvSpPr>
        <p:spPr>
          <a:xfrm>
            <a:off x="3913018" y="3490428"/>
            <a:ext cx="1257831" cy="300082"/>
          </a:xfrm>
          <a:prstGeom prst="rect">
            <a:avLst/>
          </a:prstGeom>
          <a:solidFill>
            <a:srgbClr val="FFFF00"/>
          </a:solidFill>
        </p:spPr>
        <p:txBody>
          <a:bodyPr wrap="square" rtlCol="0">
            <a:spAutoFit/>
          </a:bodyPr>
          <a:lstStyle/>
          <a:p>
            <a:pPr algn="ctr"/>
            <a:r>
              <a:rPr lang="en-US" sz="1350" dirty="0" err="1"/>
              <a:t>Myoglobinuria</a:t>
            </a:r>
            <a:endParaRPr lang="en-US" sz="1350" dirty="0"/>
          </a:p>
        </p:txBody>
      </p:sp>
      <p:sp>
        <p:nvSpPr>
          <p:cNvPr id="10" name="TextBox 9"/>
          <p:cNvSpPr txBox="1"/>
          <p:nvPr/>
        </p:nvSpPr>
        <p:spPr>
          <a:xfrm>
            <a:off x="5820833" y="3541035"/>
            <a:ext cx="1524000" cy="300082"/>
          </a:xfrm>
          <a:prstGeom prst="rect">
            <a:avLst/>
          </a:prstGeom>
          <a:solidFill>
            <a:srgbClr val="FFFF00"/>
          </a:solidFill>
        </p:spPr>
        <p:txBody>
          <a:bodyPr wrap="square" rtlCol="0">
            <a:spAutoFit/>
          </a:bodyPr>
          <a:lstStyle/>
          <a:p>
            <a:pPr algn="ctr"/>
            <a:r>
              <a:rPr lang="en-US" sz="1350" dirty="0"/>
              <a:t>Myeloma, Amyloid</a:t>
            </a:r>
          </a:p>
        </p:txBody>
      </p:sp>
      <p:sp>
        <p:nvSpPr>
          <p:cNvPr id="11" name="TextBox 10"/>
          <p:cNvSpPr txBox="1"/>
          <p:nvPr/>
        </p:nvSpPr>
        <p:spPr>
          <a:xfrm>
            <a:off x="6849533" y="4525718"/>
            <a:ext cx="990600" cy="300082"/>
          </a:xfrm>
          <a:prstGeom prst="rect">
            <a:avLst/>
          </a:prstGeom>
          <a:solidFill>
            <a:srgbClr val="FFFF00"/>
          </a:solidFill>
        </p:spPr>
        <p:txBody>
          <a:bodyPr wrap="square" rtlCol="0">
            <a:spAutoFit/>
          </a:bodyPr>
          <a:lstStyle/>
          <a:p>
            <a:pPr algn="ctr"/>
            <a:r>
              <a:rPr lang="en-US" sz="1350" dirty="0"/>
              <a:t>Lymphoma</a:t>
            </a:r>
          </a:p>
        </p:txBody>
      </p:sp>
    </p:spTree>
    <p:extLst>
      <p:ext uri="{BB962C8B-B14F-4D97-AF65-F5344CB8AC3E}">
        <p14:creationId xmlns:p14="http://schemas.microsoft.com/office/powerpoint/2010/main" val="3811511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vert="horz" lIns="68580" tIns="34290" rIns="68580" bIns="34290" rtlCol="0" anchor="ctr">
            <a:normAutofit/>
          </a:bodyPr>
          <a:lstStyle/>
          <a:p>
            <a:r>
              <a:rPr lang="en-US"/>
              <a:t>Glomerular</a:t>
            </a:r>
          </a:p>
        </p:txBody>
      </p:sp>
      <p:sp>
        <p:nvSpPr>
          <p:cNvPr id="3" name="Content Placeholder 2"/>
          <p:cNvSpPr>
            <a:spLocks noGrp="1"/>
          </p:cNvSpPr>
          <p:nvPr>
            <p:ph sz="half" idx="1"/>
          </p:nvPr>
        </p:nvSpPr>
        <p:spPr>
          <a:xfrm>
            <a:off x="457200" y="1600200"/>
            <a:ext cx="4038600" cy="4525963"/>
          </a:xfrm>
        </p:spPr>
        <p:txBody>
          <a:bodyPr vert="horz" lIns="68580" tIns="34290" rIns="68580" bIns="34290" rtlCol="0">
            <a:normAutofit/>
          </a:bodyPr>
          <a:lstStyle/>
          <a:p>
            <a:pPr>
              <a:lnSpc>
                <a:spcPct val="90000"/>
              </a:lnSpc>
            </a:pPr>
            <a:r>
              <a:rPr lang="en-US" sz="2200" dirty="0"/>
              <a:t>Suspect if active urinary sediment</a:t>
            </a:r>
          </a:p>
          <a:p>
            <a:pPr>
              <a:lnSpc>
                <a:spcPct val="90000"/>
              </a:lnSpc>
            </a:pPr>
            <a:r>
              <a:rPr lang="en-US" sz="2200" dirty="0"/>
              <a:t>Suspect if &gt; 300 mg proteinuria</a:t>
            </a:r>
          </a:p>
          <a:p>
            <a:pPr>
              <a:lnSpc>
                <a:spcPct val="90000"/>
              </a:lnSpc>
            </a:pPr>
            <a:r>
              <a:rPr lang="en-US" sz="2200" dirty="0"/>
              <a:t>Serological workup</a:t>
            </a:r>
          </a:p>
          <a:p>
            <a:pPr>
              <a:lnSpc>
                <a:spcPct val="90000"/>
              </a:lnSpc>
            </a:pPr>
            <a:r>
              <a:rPr lang="en-US" sz="2200" dirty="0"/>
              <a:t>Renal biopsy for diagnosis</a:t>
            </a:r>
          </a:p>
          <a:p>
            <a:pPr>
              <a:lnSpc>
                <a:spcPct val="90000"/>
              </a:lnSpc>
            </a:pPr>
            <a:r>
              <a:rPr lang="en-US" sz="2200" dirty="0"/>
              <a:t>Pathophysiology: </a:t>
            </a:r>
          </a:p>
          <a:p>
            <a:pPr lvl="1">
              <a:lnSpc>
                <a:spcPct val="90000"/>
              </a:lnSpc>
            </a:pPr>
            <a:r>
              <a:rPr lang="en-US" sz="2200" dirty="0"/>
              <a:t>Increased glomerular capillary permeability to protein</a:t>
            </a:r>
          </a:p>
          <a:p>
            <a:pPr lvl="1">
              <a:lnSpc>
                <a:spcPct val="90000"/>
              </a:lnSpc>
            </a:pPr>
            <a:r>
              <a:rPr lang="en-US" sz="2200" dirty="0"/>
              <a:t>Impaired protein reabsorption by epithelial cells of proximal tubules</a:t>
            </a:r>
          </a:p>
          <a:p>
            <a:pPr>
              <a:lnSpc>
                <a:spcPct val="90000"/>
              </a:lnSpc>
            </a:pPr>
            <a:endParaRPr lang="en-US" sz="2200" dirty="0"/>
          </a:p>
        </p:txBody>
      </p:sp>
      <p:pic>
        <p:nvPicPr>
          <p:cNvPr id="5" name="Picture 4" descr="Normal Glom.jpg"/>
          <p:cNvPicPr>
            <a:picLocks noChangeAspect="1"/>
          </p:cNvPicPr>
          <p:nvPr/>
        </p:nvPicPr>
        <p:blipFill rotWithShape="1">
          <a:blip r:embed="rId3"/>
          <a:srcRect l="17374" r="24181" b="2"/>
          <a:stretch/>
        </p:blipFill>
        <p:spPr>
          <a:xfrm>
            <a:off x="4648200" y="1600200"/>
            <a:ext cx="4038600" cy="4525963"/>
          </a:xfrm>
          <a:prstGeom prst="rect">
            <a:avLst/>
          </a:prstGeom>
          <a:noFill/>
        </p:spPr>
      </p:pic>
    </p:spTree>
    <p:extLst>
      <p:ext uri="{BB962C8B-B14F-4D97-AF65-F5344CB8AC3E}">
        <p14:creationId xmlns:p14="http://schemas.microsoft.com/office/powerpoint/2010/main" val="4130556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CA73-2D52-A0D4-E8FE-1FD6A80E8D3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66C6B5CF-0456-FD0B-5127-8C56023193EB}"/>
              </a:ext>
            </a:extLst>
          </p:cNvPr>
          <p:cNvSpPr>
            <a:spLocks noGrp="1"/>
          </p:cNvSpPr>
          <p:nvPr>
            <p:ph idx="1"/>
          </p:nvPr>
        </p:nvSpPr>
        <p:spPr>
          <a:solidFill>
            <a:schemeClr val="bg1"/>
          </a:solidFill>
        </p:spPr>
        <p:txBody>
          <a:bodyPr>
            <a:normAutofit/>
          </a:bodyPr>
          <a:lstStyle/>
          <a:p>
            <a:pPr marR="0" algn="l">
              <a:spcBef>
                <a:spcPts val="0"/>
              </a:spcBef>
              <a:spcAft>
                <a:spcPts val="0"/>
              </a:spcAft>
              <a:buFont typeface="Arial" panose="020B0604020202020204" pitchFamily="34" charset="0"/>
              <a:buChar char="•"/>
            </a:pPr>
            <a:r>
              <a:rPr lang="en-US" sz="2400" b="0" i="0" u="none" strike="noStrike" dirty="0">
                <a:effectLst/>
              </a:rPr>
              <a:t>Describe the types of protein and amounts of protein that are found in urine normally and in pathologic states.</a:t>
            </a:r>
          </a:p>
          <a:p>
            <a:pPr marL="0" marR="0" indent="0" algn="l">
              <a:spcBef>
                <a:spcPts val="0"/>
              </a:spcBef>
              <a:spcAft>
                <a:spcPts val="0"/>
              </a:spcAft>
              <a:buNone/>
            </a:pPr>
            <a:endParaRPr lang="en-US" sz="2400" b="0" i="0" u="none" strike="noStrike" dirty="0">
              <a:effectLst/>
            </a:endParaRPr>
          </a:p>
          <a:p>
            <a:pPr marR="0" algn="l">
              <a:spcBef>
                <a:spcPts val="0"/>
              </a:spcBef>
              <a:spcAft>
                <a:spcPts val="0"/>
              </a:spcAft>
              <a:buFont typeface="Arial" panose="020B0604020202020204" pitchFamily="34" charset="0"/>
              <a:buChar char="•"/>
            </a:pPr>
            <a:r>
              <a:rPr lang="en-US" sz="2400" b="0" i="0" u="none" strike="noStrike" dirty="0">
                <a:effectLst/>
              </a:rPr>
              <a:t>Understand how to identify protein in the urine via dip analysis, albumin/creatinine ratio, protein/creatinine ratio, and urine protein electrophoresis and immunofixation.</a:t>
            </a:r>
          </a:p>
          <a:p>
            <a:pPr marL="0" marR="0" indent="0" algn="l">
              <a:spcBef>
                <a:spcPts val="0"/>
              </a:spcBef>
              <a:spcAft>
                <a:spcPts val="0"/>
              </a:spcAft>
              <a:buNone/>
            </a:pPr>
            <a:endParaRPr lang="en-US" sz="2400" b="0" i="0" u="none" strike="noStrike" dirty="0">
              <a:effectLst/>
            </a:endParaRPr>
          </a:p>
          <a:p>
            <a:pPr marR="0" algn="l">
              <a:spcBef>
                <a:spcPts val="0"/>
              </a:spcBef>
              <a:spcAft>
                <a:spcPts val="0"/>
              </a:spcAft>
              <a:buFont typeface="Arial" panose="020B0604020202020204" pitchFamily="34" charset="0"/>
              <a:buChar char="•"/>
            </a:pPr>
            <a:r>
              <a:rPr lang="en-US" sz="2400" b="0" u="none" strike="noStrike" dirty="0">
                <a:solidFill>
                  <a:srgbClr val="000000"/>
                </a:solidFill>
                <a:effectLst/>
                <a:latin typeface="Calibri" panose="020F0502020204030204" pitchFamily="34" charset="0"/>
                <a:cs typeface="Calibri" panose="020F0502020204030204" pitchFamily="34" charset="0"/>
              </a:rPr>
              <a:t>Categorize the different types of proteinuria by location and pathology.</a:t>
            </a:r>
          </a:p>
          <a:p>
            <a:pPr marL="0" marR="0" indent="0" algn="l">
              <a:spcBef>
                <a:spcPts val="0"/>
              </a:spcBef>
              <a:spcAft>
                <a:spcPts val="0"/>
              </a:spcAft>
              <a:buNone/>
            </a:pPr>
            <a:endParaRPr lang="en-US" sz="2400" b="0" u="none" strike="noStrike" dirty="0">
              <a:solidFill>
                <a:srgbClr val="000000"/>
              </a:solidFill>
              <a:effectLst/>
              <a:latin typeface="Calibri" panose="020F0502020204030204" pitchFamily="34" charset="0"/>
              <a:cs typeface="Calibri" panose="020F0502020204030204" pitchFamily="34" charset="0"/>
            </a:endParaRPr>
          </a:p>
          <a:p>
            <a:pPr marR="0" algn="l">
              <a:spcBef>
                <a:spcPts val="0"/>
              </a:spcBef>
              <a:spcAft>
                <a:spcPts val="0"/>
              </a:spcAft>
              <a:buFont typeface="Arial" panose="020B0604020202020204" pitchFamily="34" charset="0"/>
              <a:buChar char="•"/>
            </a:pPr>
            <a:r>
              <a:rPr lang="en-US" sz="2400" b="0" i="0" u="none" strike="noStrike" dirty="0">
                <a:effectLst/>
              </a:rPr>
              <a:t>Understand how the reduction of proteinuria can help to protect the kidneys from GFR decline.</a:t>
            </a:r>
          </a:p>
        </p:txBody>
      </p:sp>
    </p:spTree>
    <p:extLst>
      <p:ext uri="{BB962C8B-B14F-4D97-AF65-F5344CB8AC3E}">
        <p14:creationId xmlns:p14="http://schemas.microsoft.com/office/powerpoint/2010/main" val="1380020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 Board Question</a:t>
            </a:r>
          </a:p>
        </p:txBody>
      </p:sp>
      <p:sp>
        <p:nvSpPr>
          <p:cNvPr id="3" name="Content Placeholder 2"/>
          <p:cNvSpPr>
            <a:spLocks noGrp="1"/>
          </p:cNvSpPr>
          <p:nvPr>
            <p:ph idx="1"/>
          </p:nvPr>
        </p:nvSpPr>
        <p:spPr>
          <a:xfrm>
            <a:off x="457200" y="1537137"/>
            <a:ext cx="8229600" cy="4525963"/>
          </a:xfrm>
          <a:solidFill>
            <a:schemeClr val="bg1"/>
          </a:solidFill>
        </p:spPr>
        <p:txBody>
          <a:bodyPr>
            <a:noAutofit/>
          </a:bodyPr>
          <a:lstStyle/>
          <a:p>
            <a:pPr marL="0" indent="0" defTabSz="685800">
              <a:spcBef>
                <a:spcPts val="0"/>
              </a:spcBef>
              <a:spcAft>
                <a:spcPts val="450"/>
              </a:spcAft>
              <a:buNone/>
              <a:defRPr/>
            </a:pPr>
            <a:r>
              <a:rPr lang="en-US" sz="2000" dirty="0"/>
              <a:t>A 28-year-old woman is evaluated during a follow-up visit. A recent life insurance examination revealed proteinuria on dipstick urinalysis. She is otherwise healthy and has no pertinent personal or family medical history. </a:t>
            </a:r>
          </a:p>
          <a:p>
            <a:pPr marL="0" indent="0" defTabSz="685800">
              <a:spcBef>
                <a:spcPts val="0"/>
              </a:spcBef>
              <a:spcAft>
                <a:spcPts val="450"/>
              </a:spcAft>
              <a:buNone/>
              <a:defRPr/>
            </a:pPr>
            <a:endParaRPr lang="en-US" sz="2000" dirty="0"/>
          </a:p>
          <a:p>
            <a:pPr marL="0" indent="0" defTabSz="685800">
              <a:spcBef>
                <a:spcPts val="0"/>
              </a:spcBef>
              <a:spcAft>
                <a:spcPts val="450"/>
              </a:spcAft>
              <a:buNone/>
              <a:defRPr/>
            </a:pPr>
            <a:r>
              <a:rPr lang="en-US" sz="2000" dirty="0"/>
              <a:t>On physical examination, temperature is 36.1C, blood pressure is 110/64, pulse is 72 and respiration rate is 12. BMI is 23. The remainder of the exam is normal.</a:t>
            </a:r>
          </a:p>
          <a:p>
            <a:pPr marL="0" indent="0" defTabSz="685800">
              <a:spcBef>
                <a:spcPts val="0"/>
              </a:spcBef>
              <a:spcAft>
                <a:spcPts val="450"/>
              </a:spcAft>
              <a:buNone/>
              <a:defRPr/>
            </a:pPr>
            <a:endParaRPr lang="en-US" sz="2000" dirty="0"/>
          </a:p>
          <a:p>
            <a:pPr marL="0" indent="0" defTabSz="685800">
              <a:spcBef>
                <a:spcPts val="0"/>
              </a:spcBef>
              <a:spcAft>
                <a:spcPts val="450"/>
              </a:spcAft>
              <a:buNone/>
              <a:defRPr/>
            </a:pPr>
            <a:r>
              <a:rPr lang="en-US" sz="2000" dirty="0"/>
              <a:t>Laboratory studies:</a:t>
            </a:r>
          </a:p>
          <a:p>
            <a:pPr marL="0" indent="0" defTabSz="685800">
              <a:spcBef>
                <a:spcPts val="0"/>
              </a:spcBef>
              <a:spcAft>
                <a:spcPts val="450"/>
              </a:spcAft>
              <a:buNone/>
              <a:defRPr/>
            </a:pPr>
            <a:r>
              <a:rPr lang="en-US" sz="2000" dirty="0"/>
              <a:t>Serum creatinine:             0.8 mg/dl</a:t>
            </a:r>
          </a:p>
          <a:p>
            <a:pPr marL="0" indent="0" defTabSz="685800">
              <a:spcBef>
                <a:spcPts val="0"/>
              </a:spcBef>
              <a:spcAft>
                <a:spcPts val="450"/>
              </a:spcAft>
              <a:buNone/>
              <a:defRPr/>
            </a:pPr>
            <a:r>
              <a:rPr lang="en-US" sz="2000" dirty="0"/>
              <a:t>Estimated GFR:                  &gt; 60 ml/min/1.73m</a:t>
            </a:r>
            <a:r>
              <a:rPr lang="en-US" sz="2000" baseline="30000" dirty="0"/>
              <a:t>2</a:t>
            </a:r>
          </a:p>
          <a:p>
            <a:pPr marL="0" indent="0" defTabSz="685800">
              <a:spcBef>
                <a:spcPts val="0"/>
              </a:spcBef>
              <a:spcAft>
                <a:spcPts val="450"/>
              </a:spcAft>
              <a:buNone/>
              <a:defRPr/>
            </a:pPr>
            <a:r>
              <a:rPr lang="en-US" sz="2000" dirty="0"/>
              <a:t>Urinalysis:                        1+ protein, 0-2 erythrocytes/</a:t>
            </a:r>
            <a:r>
              <a:rPr lang="en-US" sz="2000" dirty="0" err="1"/>
              <a:t>hpf</a:t>
            </a:r>
            <a:r>
              <a:rPr lang="en-US" sz="2000" dirty="0"/>
              <a:t>, 0 leukocytes/</a:t>
            </a:r>
            <a:r>
              <a:rPr lang="en-US" sz="2000" dirty="0" err="1"/>
              <a:t>hpf</a:t>
            </a:r>
            <a:endParaRPr lang="en-US" sz="2000" dirty="0"/>
          </a:p>
          <a:p>
            <a:pPr marL="0" indent="0" defTabSz="685800">
              <a:spcBef>
                <a:spcPts val="0"/>
              </a:spcBef>
              <a:spcAft>
                <a:spcPts val="450"/>
              </a:spcAft>
              <a:buNone/>
              <a:defRPr/>
            </a:pPr>
            <a:r>
              <a:rPr lang="en-US" sz="2000" dirty="0"/>
              <a:t>24-hr urine collection:  320 mg protein / 24 hours</a:t>
            </a:r>
          </a:p>
        </p:txBody>
      </p:sp>
    </p:spTree>
    <p:extLst>
      <p:ext uri="{BB962C8B-B14F-4D97-AF65-F5344CB8AC3E}">
        <p14:creationId xmlns:p14="http://schemas.microsoft.com/office/powerpoint/2010/main" val="758518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US" dirty="0"/>
              <a:t>IM Board Question</a:t>
            </a:r>
          </a:p>
        </p:txBody>
      </p:sp>
      <p:sp>
        <p:nvSpPr>
          <p:cNvPr id="3" name="Content Placeholder 2"/>
          <p:cNvSpPr>
            <a:spLocks noGrp="1"/>
          </p:cNvSpPr>
          <p:nvPr>
            <p:ph idx="1"/>
          </p:nvPr>
        </p:nvSpPr>
        <p:spPr/>
        <p:txBody>
          <a:bodyPr>
            <a:normAutofit/>
          </a:bodyPr>
          <a:lstStyle/>
          <a:p>
            <a:pPr marL="0" indent="0">
              <a:spcBef>
                <a:spcPts val="0"/>
              </a:spcBef>
              <a:buNone/>
            </a:pPr>
            <a:r>
              <a:rPr lang="en-US" dirty="0"/>
              <a:t>Which of the following is the most appropriate next step in management?</a:t>
            </a:r>
          </a:p>
          <a:p>
            <a:pPr marL="0" indent="0">
              <a:spcBef>
                <a:spcPts val="0"/>
              </a:spcBef>
              <a:buNone/>
            </a:pPr>
            <a:endParaRPr lang="en-US" dirty="0"/>
          </a:p>
          <a:p>
            <a:pPr>
              <a:spcBef>
                <a:spcPts val="0"/>
              </a:spcBef>
              <a:buAutoNum type="alphaUcPeriod"/>
            </a:pPr>
            <a:r>
              <a:rPr lang="en-US" dirty="0"/>
              <a:t> Kidney biopsy</a:t>
            </a:r>
          </a:p>
          <a:p>
            <a:pPr>
              <a:spcBef>
                <a:spcPts val="0"/>
              </a:spcBef>
              <a:buAutoNum type="alphaUcPeriod"/>
            </a:pPr>
            <a:r>
              <a:rPr lang="en-US" dirty="0"/>
              <a:t> Repeat 24-hour urine collection for protein</a:t>
            </a:r>
          </a:p>
          <a:p>
            <a:pPr>
              <a:spcBef>
                <a:spcPts val="0"/>
              </a:spcBef>
              <a:buAutoNum type="alphaUcPeriod"/>
            </a:pPr>
            <a:r>
              <a:rPr lang="en-US" dirty="0"/>
              <a:t> Split urine collection</a:t>
            </a:r>
          </a:p>
          <a:p>
            <a:pPr>
              <a:spcBef>
                <a:spcPts val="0"/>
              </a:spcBef>
              <a:buAutoNum type="alphaUcPeriod"/>
            </a:pPr>
            <a:r>
              <a:rPr lang="en-US" dirty="0"/>
              <a:t> Spot urine protein / creatinine ratio</a:t>
            </a:r>
          </a:p>
          <a:p>
            <a:pPr>
              <a:spcBef>
                <a:spcPts val="0"/>
              </a:spcBef>
              <a:buAutoNum type="alphaUcPeriod"/>
            </a:pPr>
            <a:r>
              <a:rPr lang="en-US" dirty="0"/>
              <a:t> Reassurance</a:t>
            </a:r>
          </a:p>
        </p:txBody>
      </p:sp>
    </p:spTree>
    <p:extLst>
      <p:ext uri="{BB962C8B-B14F-4D97-AF65-F5344CB8AC3E}">
        <p14:creationId xmlns:p14="http://schemas.microsoft.com/office/powerpoint/2010/main" val="3835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US" dirty="0"/>
              <a:t>Answer</a:t>
            </a:r>
          </a:p>
        </p:txBody>
      </p:sp>
      <p:sp>
        <p:nvSpPr>
          <p:cNvPr id="3" name="Content Placeholder 2"/>
          <p:cNvSpPr>
            <a:spLocks noGrp="1"/>
          </p:cNvSpPr>
          <p:nvPr>
            <p:ph idx="1"/>
          </p:nvPr>
        </p:nvSpPr>
        <p:spPr/>
        <p:txBody>
          <a:bodyPr>
            <a:normAutofit/>
          </a:bodyPr>
          <a:lstStyle/>
          <a:p>
            <a:pPr marL="0" indent="0">
              <a:spcBef>
                <a:spcPts val="0"/>
              </a:spcBef>
              <a:buNone/>
            </a:pPr>
            <a:r>
              <a:rPr lang="en-US" dirty="0"/>
              <a:t>Which of the following is the most appropriate next step in management?</a:t>
            </a:r>
          </a:p>
          <a:p>
            <a:pPr marL="0" indent="0">
              <a:spcBef>
                <a:spcPts val="0"/>
              </a:spcBef>
              <a:buNone/>
            </a:pPr>
            <a:endParaRPr lang="en-US" dirty="0"/>
          </a:p>
          <a:p>
            <a:pPr>
              <a:spcBef>
                <a:spcPts val="0"/>
              </a:spcBef>
              <a:buAutoNum type="alphaUcPeriod"/>
            </a:pPr>
            <a:r>
              <a:rPr lang="en-US" dirty="0"/>
              <a:t> Kidney biopsy</a:t>
            </a:r>
          </a:p>
          <a:p>
            <a:pPr>
              <a:spcBef>
                <a:spcPts val="0"/>
              </a:spcBef>
              <a:buAutoNum type="alphaUcPeriod"/>
            </a:pPr>
            <a:r>
              <a:rPr lang="en-US" dirty="0"/>
              <a:t> Repeat 24-hour urine collection for protein</a:t>
            </a:r>
          </a:p>
          <a:p>
            <a:pPr>
              <a:spcBef>
                <a:spcPts val="0"/>
              </a:spcBef>
              <a:buAutoNum type="alphaUcPeriod"/>
            </a:pPr>
            <a:r>
              <a:rPr lang="en-US" dirty="0">
                <a:highlight>
                  <a:srgbClr val="FFFF00"/>
                </a:highlight>
              </a:rPr>
              <a:t> Split urine collection</a:t>
            </a:r>
          </a:p>
          <a:p>
            <a:pPr>
              <a:spcBef>
                <a:spcPts val="0"/>
              </a:spcBef>
              <a:buAutoNum type="alphaUcPeriod"/>
            </a:pPr>
            <a:r>
              <a:rPr lang="en-US" dirty="0"/>
              <a:t> Spot urine protein / creatinine ratio</a:t>
            </a:r>
          </a:p>
          <a:p>
            <a:pPr>
              <a:spcBef>
                <a:spcPts val="0"/>
              </a:spcBef>
              <a:buAutoNum type="alphaUcPeriod"/>
            </a:pPr>
            <a:r>
              <a:rPr lang="en-US" dirty="0"/>
              <a:t> Reassurance</a:t>
            </a:r>
          </a:p>
        </p:txBody>
      </p:sp>
    </p:spTree>
    <p:extLst>
      <p:ext uri="{BB962C8B-B14F-4D97-AF65-F5344CB8AC3E}">
        <p14:creationId xmlns:p14="http://schemas.microsoft.com/office/powerpoint/2010/main" val="2612743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Renal Corpuscle</a:t>
            </a:r>
          </a:p>
        </p:txBody>
      </p:sp>
      <p:sp>
        <p:nvSpPr>
          <p:cNvPr id="5" name="TextBox 4"/>
          <p:cNvSpPr txBox="1"/>
          <p:nvPr/>
        </p:nvSpPr>
        <p:spPr>
          <a:xfrm>
            <a:off x="8053204" y="6583362"/>
            <a:ext cx="980438" cy="173124"/>
          </a:xfrm>
          <a:prstGeom prst="rect">
            <a:avLst/>
          </a:prstGeom>
          <a:noFill/>
        </p:spPr>
        <p:txBody>
          <a:bodyPr wrap="square" rtlCol="0">
            <a:spAutoFit/>
          </a:bodyPr>
          <a:lstStyle/>
          <a:p>
            <a:r>
              <a:rPr lang="en-US" sz="525" dirty="0"/>
              <a:t>http://</a:t>
            </a:r>
            <a:r>
              <a:rPr lang="en-US" sz="525" dirty="0" err="1"/>
              <a:t>intranet.tdmu.edu.ua</a:t>
            </a:r>
            <a:endParaRPr lang="en-US" sz="525" dirty="0"/>
          </a:p>
        </p:txBody>
      </p:sp>
      <p:pic>
        <p:nvPicPr>
          <p:cNvPr id="6" name="Content Placeholder 5" descr="Screen Shot 2016-01-18 at 7.54.17 PM.png">
            <a:extLst>
              <a:ext uri="{FF2B5EF4-FFF2-40B4-BE49-F238E27FC236}">
                <a16:creationId xmlns:a16="http://schemas.microsoft.com/office/drawing/2014/main" id="{FCB764D7-BB80-CC09-DAC4-BEC30F4B982C}"/>
              </a:ext>
            </a:extLst>
          </p:cNvPr>
          <p:cNvPicPr>
            <a:picLocks noGrp="1" noChangeAspect="1"/>
          </p:cNvPicPr>
          <p:nvPr>
            <p:ph idx="1"/>
          </p:nvPr>
        </p:nvPicPr>
        <p:blipFill>
          <a:blip r:embed="rId3"/>
          <a:stretch>
            <a:fillRect/>
          </a:stretch>
        </p:blipFill>
        <p:spPr>
          <a:xfrm>
            <a:off x="909145" y="1224738"/>
            <a:ext cx="7288924" cy="5521088"/>
          </a:xfrm>
          <a:prstGeom prst="rect">
            <a:avLst/>
          </a:prstGeom>
          <a:ln>
            <a:solidFill>
              <a:schemeClr val="bg2">
                <a:lumMod val="75000"/>
              </a:schemeClr>
            </a:solidFill>
          </a:ln>
        </p:spPr>
      </p:pic>
    </p:spTree>
    <p:extLst>
      <p:ext uri="{BB962C8B-B14F-4D97-AF65-F5344CB8AC3E}">
        <p14:creationId xmlns:p14="http://schemas.microsoft.com/office/powerpoint/2010/main" val="2541071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05" y="734304"/>
            <a:ext cx="3603494" cy="1081684"/>
          </a:xfrm>
        </p:spPr>
        <p:txBody>
          <a:bodyPr vert="horz" lIns="68580" tIns="34290" rIns="68580" bIns="34290" rtlCol="0" anchor="b">
            <a:normAutofit fontScale="90000"/>
          </a:bodyPr>
          <a:lstStyle/>
          <a:p>
            <a:r>
              <a:rPr lang="en-US" sz="3600" dirty="0"/>
              <a:t>Glomerular Histology</a:t>
            </a:r>
          </a:p>
        </p:txBody>
      </p:sp>
      <p:graphicFrame>
        <p:nvGraphicFramePr>
          <p:cNvPr id="13" name="Content Placeholder 3">
            <a:extLst>
              <a:ext uri="{FF2B5EF4-FFF2-40B4-BE49-F238E27FC236}">
                <a16:creationId xmlns:a16="http://schemas.microsoft.com/office/drawing/2014/main" id="{22BD3093-FCA1-C114-7721-731B2DCCF32C}"/>
              </a:ext>
            </a:extLst>
          </p:cNvPr>
          <p:cNvGraphicFramePr>
            <a:graphicFrameLocks noGrp="1"/>
          </p:cNvGraphicFramePr>
          <p:nvPr>
            <p:ph sz="half" idx="1"/>
          </p:nvPr>
        </p:nvGraphicFramePr>
        <p:xfrm>
          <a:off x="315905" y="1986455"/>
          <a:ext cx="4181563"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Mesangium.png"/>
          <p:cNvPicPr>
            <a:picLocks noChangeAspect="1"/>
          </p:cNvPicPr>
          <p:nvPr/>
        </p:nvPicPr>
        <p:blipFill rotWithShape="1">
          <a:blip r:embed="rId8"/>
          <a:srcRect t="8562" r="1" b="13604"/>
          <a:stretch/>
        </p:blipFill>
        <p:spPr>
          <a:xfrm>
            <a:off x="4732997" y="4179890"/>
            <a:ext cx="3819855" cy="2378565"/>
          </a:xfrm>
          <a:prstGeom prst="rect">
            <a:avLst/>
          </a:prstGeom>
        </p:spPr>
      </p:pic>
      <p:pic>
        <p:nvPicPr>
          <p:cNvPr id="6" name="Content Placeholder 5" descr="Screen Shot 2016-01-03 at 11.43.05 PM.png"/>
          <p:cNvPicPr>
            <a:picLocks noGrp="1" noChangeAspect="1"/>
          </p:cNvPicPr>
          <p:nvPr>
            <p:ph sz="half" idx="2"/>
          </p:nvPr>
        </p:nvPicPr>
        <p:blipFill rotWithShape="1">
          <a:blip r:embed="rId9"/>
          <a:srcRect l="1840" r="4858" b="1"/>
          <a:stretch/>
        </p:blipFill>
        <p:spPr>
          <a:xfrm>
            <a:off x="4732996" y="1662994"/>
            <a:ext cx="3819855" cy="2378565"/>
          </a:xfrm>
          <a:prstGeom prst="rect">
            <a:avLst/>
          </a:prstGeom>
        </p:spPr>
      </p:pic>
    </p:spTree>
    <p:extLst>
      <p:ext uri="{BB962C8B-B14F-4D97-AF65-F5344CB8AC3E}">
        <p14:creationId xmlns:p14="http://schemas.microsoft.com/office/powerpoint/2010/main" val="2753064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1-16 at 8.46.47 PM.png"/>
          <p:cNvPicPr>
            <a:picLocks noChangeAspect="1"/>
          </p:cNvPicPr>
          <p:nvPr/>
        </p:nvPicPr>
        <p:blipFill>
          <a:blip r:embed="rId3"/>
          <a:stretch>
            <a:fillRect/>
          </a:stretch>
        </p:blipFill>
        <p:spPr>
          <a:xfrm>
            <a:off x="43507" y="2709722"/>
            <a:ext cx="3686395" cy="2866950"/>
          </a:xfrm>
          <a:prstGeom prst="rect">
            <a:avLst/>
          </a:prstGeom>
          <a:effectLst>
            <a:glow rad="101600">
              <a:srgbClr val="CCFFCC">
                <a:alpha val="75000"/>
              </a:srgbClr>
            </a:glow>
          </a:effectLst>
        </p:spPr>
      </p:pic>
      <p:pic>
        <p:nvPicPr>
          <p:cNvPr id="10" name="Picture 9" descr="Screen Shot 2016-01-16 at 8.47.25 PM.png"/>
          <p:cNvPicPr>
            <a:picLocks noChangeAspect="1"/>
          </p:cNvPicPr>
          <p:nvPr/>
        </p:nvPicPr>
        <p:blipFill>
          <a:blip r:embed="rId4"/>
          <a:stretch>
            <a:fillRect/>
          </a:stretch>
        </p:blipFill>
        <p:spPr>
          <a:xfrm>
            <a:off x="3855406" y="2709722"/>
            <a:ext cx="4747028" cy="2999855"/>
          </a:xfrm>
          <a:prstGeom prst="rect">
            <a:avLst/>
          </a:prstGeom>
          <a:effectLst>
            <a:glow rad="101600">
              <a:srgbClr val="CCFFCC">
                <a:alpha val="75000"/>
              </a:srgbClr>
            </a:glow>
          </a:effectLst>
        </p:spPr>
      </p:pic>
      <p:sp>
        <p:nvSpPr>
          <p:cNvPr id="2" name="TextBox 1"/>
          <p:cNvSpPr txBox="1"/>
          <p:nvPr/>
        </p:nvSpPr>
        <p:spPr>
          <a:xfrm>
            <a:off x="1763437" y="360087"/>
            <a:ext cx="6320512" cy="1200329"/>
          </a:xfrm>
          <a:prstGeom prst="rect">
            <a:avLst/>
          </a:prstGeom>
          <a:noFill/>
        </p:spPr>
        <p:txBody>
          <a:bodyPr wrap="square" rtlCol="0">
            <a:spAutoFit/>
          </a:bodyPr>
          <a:lstStyle/>
          <a:p>
            <a:pPr algn="ctr"/>
            <a:r>
              <a:rPr lang="en-US" sz="3600">
                <a:latin typeface="+mj-lt"/>
              </a:rPr>
              <a:t>Key Structure in Prevention of Proteinuria: </a:t>
            </a:r>
            <a:r>
              <a:rPr lang="en-US" sz="3600" b="1">
                <a:latin typeface="+mj-lt"/>
              </a:rPr>
              <a:t>Podocyte</a:t>
            </a:r>
            <a:endParaRPr lang="en-US" sz="3600" b="1" dirty="0">
              <a:latin typeface="+mj-lt"/>
            </a:endParaRPr>
          </a:p>
        </p:txBody>
      </p:sp>
    </p:spTree>
    <p:extLst>
      <p:ext uri="{BB962C8B-B14F-4D97-AF65-F5344CB8AC3E}">
        <p14:creationId xmlns:p14="http://schemas.microsoft.com/office/powerpoint/2010/main" val="4049002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t>Proteinuria Mechanisms</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7504" y="2743251"/>
            <a:ext cx="8131160" cy="2109530"/>
          </a:xfrm>
          <a:prstGeom prst="rect">
            <a:avLst/>
          </a:prstGeom>
          <a:solidFill>
            <a:srgbClr val="FFFFFF">
              <a:shade val="85000"/>
            </a:srgbClr>
          </a:solidFill>
          <a:ln w="88900" cap="sq">
            <a:solidFill>
              <a:srgbClr val="FFFFFF"/>
            </a:solidFill>
            <a:miter lim="800000"/>
          </a:ln>
          <a:effectLst>
            <a:glow rad="127000">
              <a:schemeClr val="bg2"/>
            </a:glow>
            <a:outerShdw blurRad="55000" dist="18000" dir="5400000" algn="tl" rotWithShape="0">
              <a:srgbClr val="000000">
                <a:alpha val="40000"/>
              </a:srgbClr>
            </a:outerShdw>
            <a:softEdge rad="12700"/>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02846" y="5009212"/>
            <a:ext cx="2501611" cy="715581"/>
          </a:xfrm>
          <a:prstGeom prst="rect">
            <a:avLst/>
          </a:prstGeom>
          <a:solidFill>
            <a:schemeClr val="accent1">
              <a:lumMod val="20000"/>
              <a:lumOff val="80000"/>
            </a:schemeClr>
          </a:solidFill>
          <a:ln>
            <a:solidFill>
              <a:schemeClr val="bg2"/>
            </a:solidFill>
          </a:ln>
        </p:spPr>
        <p:txBody>
          <a:bodyPr wrap="square" rtlCol="0">
            <a:spAutoFit/>
          </a:bodyPr>
          <a:lstStyle/>
          <a:p>
            <a:r>
              <a:rPr lang="en-US" sz="1350" i="1" dirty="0"/>
              <a:t>Glomerular endothelial cell: </a:t>
            </a:r>
            <a:r>
              <a:rPr lang="en-US" sz="1350" dirty="0" err="1"/>
              <a:t>glycocalyx</a:t>
            </a:r>
            <a:r>
              <a:rPr lang="en-US" sz="1350" dirty="0"/>
              <a:t> albumin barrier; also requires VEGF to </a:t>
            </a:r>
            <a:r>
              <a:rPr lang="en-US" sz="1350" dirty="0" err="1"/>
              <a:t>fxn</a:t>
            </a:r>
            <a:endParaRPr lang="en-US" sz="1350" dirty="0"/>
          </a:p>
        </p:txBody>
      </p:sp>
      <p:sp>
        <p:nvSpPr>
          <p:cNvPr id="10" name="TextBox 9"/>
          <p:cNvSpPr txBox="1"/>
          <p:nvPr/>
        </p:nvSpPr>
        <p:spPr>
          <a:xfrm>
            <a:off x="1773214" y="1663490"/>
            <a:ext cx="5172029" cy="923330"/>
          </a:xfrm>
          <a:prstGeom prst="rect">
            <a:avLst/>
          </a:prstGeom>
          <a:solidFill>
            <a:schemeClr val="accent1">
              <a:lumMod val="20000"/>
              <a:lumOff val="80000"/>
            </a:schemeClr>
          </a:solidFill>
        </p:spPr>
        <p:txBody>
          <a:bodyPr wrap="square" rtlCol="0">
            <a:spAutoFit/>
          </a:bodyPr>
          <a:lstStyle/>
          <a:p>
            <a:r>
              <a:rPr lang="en-US" sz="1350" i="1" dirty="0"/>
              <a:t>Podocyte: </a:t>
            </a:r>
            <a:r>
              <a:rPr lang="en-US" sz="1350" dirty="0"/>
              <a:t>The space between foot processes is bridged by a porous intercellular junction known as the slit diaphragm. It restricts proteins by size, provides negative charge repulsion and supports the GBM barrier.</a:t>
            </a:r>
          </a:p>
        </p:txBody>
      </p:sp>
      <p:sp>
        <p:nvSpPr>
          <p:cNvPr id="11" name="TextBox 10">
            <a:extLst>
              <a:ext uri="{FF2B5EF4-FFF2-40B4-BE49-F238E27FC236}">
                <a16:creationId xmlns:a16="http://schemas.microsoft.com/office/drawing/2014/main" id="{A5C5DEE7-282C-E340-BE74-CD30B10F7137}"/>
              </a:ext>
            </a:extLst>
          </p:cNvPr>
          <p:cNvSpPr txBox="1"/>
          <p:nvPr/>
        </p:nvSpPr>
        <p:spPr>
          <a:xfrm>
            <a:off x="5249333" y="5009212"/>
            <a:ext cx="3391821" cy="1131079"/>
          </a:xfrm>
          <a:prstGeom prst="rect">
            <a:avLst/>
          </a:prstGeom>
          <a:solidFill>
            <a:schemeClr val="accent1">
              <a:lumMod val="20000"/>
              <a:lumOff val="80000"/>
            </a:schemeClr>
          </a:solidFill>
          <a:ln>
            <a:solidFill>
              <a:schemeClr val="tx2"/>
            </a:solidFill>
          </a:ln>
        </p:spPr>
        <p:txBody>
          <a:bodyPr wrap="square" rtlCol="0">
            <a:spAutoFit/>
          </a:bodyPr>
          <a:lstStyle/>
          <a:p>
            <a:r>
              <a:rPr lang="en-US" sz="1350" dirty="0"/>
              <a:t>Normally the GBM restricts passage into Bowman’s space by:</a:t>
            </a:r>
          </a:p>
          <a:p>
            <a:pPr marL="557213" lvl="1" indent="-214313">
              <a:buFont typeface="Arial" charset="0"/>
              <a:buChar char="•"/>
            </a:pPr>
            <a:r>
              <a:rPr lang="en-US" sz="1350" dirty="0"/>
              <a:t>Molecular size</a:t>
            </a:r>
          </a:p>
          <a:p>
            <a:pPr marL="557213" lvl="1" indent="-214313">
              <a:buFont typeface="Arial" charset="0"/>
              <a:buChar char="•"/>
            </a:pPr>
            <a:r>
              <a:rPr lang="en-US" sz="1350" dirty="0"/>
              <a:t>Electrical (-) charge </a:t>
            </a:r>
          </a:p>
          <a:p>
            <a:pPr marL="557213" lvl="1" indent="-214313">
              <a:buFont typeface="Arial" charset="0"/>
              <a:buChar char="•"/>
            </a:pPr>
            <a:r>
              <a:rPr lang="en-US" sz="1350" dirty="0" err="1"/>
              <a:t>Sterical</a:t>
            </a:r>
            <a:r>
              <a:rPr lang="en-US" sz="1350" dirty="0"/>
              <a:t> configuration</a:t>
            </a:r>
          </a:p>
        </p:txBody>
      </p:sp>
    </p:spTree>
    <p:extLst>
      <p:ext uri="{BB962C8B-B14F-4D97-AF65-F5344CB8AC3E}">
        <p14:creationId xmlns:p14="http://schemas.microsoft.com/office/powerpoint/2010/main" val="607439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Podocytopathy: Podocyte effacement</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678" y="2438096"/>
            <a:ext cx="4769453" cy="2998535"/>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767" y="2446563"/>
            <a:ext cx="3994700" cy="2990069"/>
          </a:xfrm>
          <a:prstGeom prst="rect">
            <a:avLst/>
          </a:prstGeom>
          <a:ln>
            <a:solidFill>
              <a:schemeClr val="tx1"/>
            </a:solidFill>
          </a:ln>
        </p:spPr>
      </p:pic>
    </p:spTree>
    <p:extLst>
      <p:ext uri="{BB962C8B-B14F-4D97-AF65-F5344CB8AC3E}">
        <p14:creationId xmlns:p14="http://schemas.microsoft.com/office/powerpoint/2010/main" val="396665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C70E-374B-EAD2-1EB5-27007444E339}"/>
              </a:ext>
            </a:extLst>
          </p:cNvPr>
          <p:cNvSpPr>
            <a:spLocks noGrp="1"/>
          </p:cNvSpPr>
          <p:nvPr>
            <p:ph type="title"/>
          </p:nvPr>
        </p:nvSpPr>
        <p:spPr/>
        <p:txBody>
          <a:bodyPr/>
          <a:lstStyle/>
          <a:p>
            <a:r>
              <a:rPr lang="en-US" dirty="0"/>
              <a:t>Knowledge Check Question</a:t>
            </a:r>
          </a:p>
        </p:txBody>
      </p:sp>
      <p:sp>
        <p:nvSpPr>
          <p:cNvPr id="3" name="Content Placeholder 2">
            <a:extLst>
              <a:ext uri="{FF2B5EF4-FFF2-40B4-BE49-F238E27FC236}">
                <a16:creationId xmlns:a16="http://schemas.microsoft.com/office/drawing/2014/main" id="{590BDDD6-AB57-0CA0-21E4-1916148515F5}"/>
              </a:ext>
            </a:extLst>
          </p:cNvPr>
          <p:cNvSpPr>
            <a:spLocks noGrp="1"/>
          </p:cNvSpPr>
          <p:nvPr>
            <p:ph idx="1"/>
          </p:nvPr>
        </p:nvSpPr>
        <p:spPr>
          <a:xfrm>
            <a:off x="626533" y="1417638"/>
            <a:ext cx="8229600" cy="4525963"/>
          </a:xfrm>
          <a:solidFill>
            <a:schemeClr val="bg1"/>
          </a:solidFill>
        </p:spPr>
        <p:txBody>
          <a:bodyPr/>
          <a:lstStyle/>
          <a:p>
            <a:pPr marL="0" indent="0">
              <a:buNone/>
            </a:pPr>
            <a:r>
              <a:rPr lang="en-US" sz="3200" dirty="0"/>
              <a:t>Which of the following is a characteristic finding of nephrotic syndrome?</a:t>
            </a:r>
          </a:p>
          <a:p>
            <a:pPr marL="342900" indent="-342900">
              <a:buFont typeface="+mj-lt"/>
              <a:buAutoNum type="alphaUcPeriod"/>
            </a:pPr>
            <a:r>
              <a:rPr lang="en-US" sz="3200" dirty="0"/>
              <a:t> Proteinuria 2500 mg/g</a:t>
            </a:r>
          </a:p>
          <a:p>
            <a:pPr marL="342900" indent="-342900">
              <a:buFont typeface="+mj-lt"/>
              <a:buAutoNum type="alphaUcPeriod"/>
            </a:pPr>
            <a:r>
              <a:rPr lang="en-US" sz="3200" dirty="0"/>
              <a:t> Waxy casts on urine microscopy</a:t>
            </a:r>
          </a:p>
          <a:p>
            <a:pPr marL="342900" indent="-342900">
              <a:buFont typeface="+mj-lt"/>
              <a:buAutoNum type="alphaUcPeriod"/>
            </a:pPr>
            <a:r>
              <a:rPr lang="en-US" sz="3200" dirty="0"/>
              <a:t> Bleeding</a:t>
            </a:r>
          </a:p>
          <a:p>
            <a:pPr marL="342900" indent="-342900">
              <a:buFont typeface="+mj-lt"/>
              <a:buAutoNum type="alphaUcPeriod"/>
            </a:pPr>
            <a:r>
              <a:rPr lang="en-US" sz="3200" dirty="0"/>
              <a:t> Macrohematuria</a:t>
            </a:r>
          </a:p>
          <a:p>
            <a:pPr marL="342900" indent="-342900">
              <a:buFont typeface="+mj-lt"/>
              <a:buAutoNum type="alphaUcPeriod"/>
            </a:pPr>
            <a:r>
              <a:rPr lang="en-US" sz="3200" dirty="0"/>
              <a:t> Urine microscopy with </a:t>
            </a:r>
            <a:r>
              <a:rPr lang="en-US" sz="3200" dirty="0" err="1"/>
              <a:t>maltese</a:t>
            </a:r>
            <a:r>
              <a:rPr lang="en-US" sz="3200" dirty="0"/>
              <a:t> cross formation on polarized light</a:t>
            </a:r>
          </a:p>
          <a:p>
            <a:endParaRPr lang="en-US" sz="3200" dirty="0"/>
          </a:p>
        </p:txBody>
      </p:sp>
    </p:spTree>
    <p:extLst>
      <p:ext uri="{BB962C8B-B14F-4D97-AF65-F5344CB8AC3E}">
        <p14:creationId xmlns:p14="http://schemas.microsoft.com/office/powerpoint/2010/main" val="3609639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BC70E-374B-EAD2-1EB5-27007444E339}"/>
              </a:ext>
            </a:extLst>
          </p:cNvPr>
          <p:cNvSpPr>
            <a:spLocks noGrp="1"/>
          </p:cNvSpPr>
          <p:nvPr>
            <p:ph type="title"/>
          </p:nvPr>
        </p:nvSpPr>
        <p:spPr/>
        <p:txBody>
          <a:bodyPr/>
          <a:lstStyle/>
          <a:p>
            <a:r>
              <a:rPr lang="en-US" dirty="0"/>
              <a:t>Knowledge Check Question</a:t>
            </a:r>
          </a:p>
        </p:txBody>
      </p:sp>
      <p:sp>
        <p:nvSpPr>
          <p:cNvPr id="3" name="Content Placeholder 2">
            <a:extLst>
              <a:ext uri="{FF2B5EF4-FFF2-40B4-BE49-F238E27FC236}">
                <a16:creationId xmlns:a16="http://schemas.microsoft.com/office/drawing/2014/main" id="{590BDDD6-AB57-0CA0-21E4-1916148515F5}"/>
              </a:ext>
            </a:extLst>
          </p:cNvPr>
          <p:cNvSpPr>
            <a:spLocks noGrp="1"/>
          </p:cNvSpPr>
          <p:nvPr>
            <p:ph idx="1"/>
          </p:nvPr>
        </p:nvSpPr>
        <p:spPr/>
        <p:txBody>
          <a:bodyPr/>
          <a:lstStyle/>
          <a:p>
            <a:r>
              <a:rPr lang="en-US" sz="3200" dirty="0"/>
              <a:t>Which of the following is a characteristic finding of nephrotic syndrome?</a:t>
            </a:r>
          </a:p>
          <a:p>
            <a:pPr marL="342900" indent="-342900">
              <a:buFont typeface="+mj-lt"/>
              <a:buAutoNum type="alphaUcPeriod"/>
            </a:pPr>
            <a:r>
              <a:rPr lang="en-US" sz="3200" dirty="0"/>
              <a:t> Proteinuria 2500 mg</a:t>
            </a:r>
          </a:p>
          <a:p>
            <a:pPr marL="342900" indent="-342900">
              <a:buFont typeface="+mj-lt"/>
              <a:buAutoNum type="alphaUcPeriod"/>
            </a:pPr>
            <a:r>
              <a:rPr lang="en-US" sz="3200" dirty="0"/>
              <a:t> Waxy casts on urine microscopy</a:t>
            </a:r>
          </a:p>
          <a:p>
            <a:pPr marL="342900" indent="-342900">
              <a:buFont typeface="+mj-lt"/>
              <a:buAutoNum type="alphaUcPeriod"/>
            </a:pPr>
            <a:r>
              <a:rPr lang="en-US" sz="3200" dirty="0"/>
              <a:t> Bleeding</a:t>
            </a:r>
          </a:p>
          <a:p>
            <a:pPr marL="342900" indent="-342900">
              <a:buFont typeface="+mj-lt"/>
              <a:buAutoNum type="alphaUcPeriod"/>
            </a:pPr>
            <a:r>
              <a:rPr lang="en-US" sz="3200" dirty="0"/>
              <a:t> Macrohematuria</a:t>
            </a:r>
          </a:p>
          <a:p>
            <a:pPr marL="342900" indent="-342900">
              <a:buFont typeface="+mj-lt"/>
              <a:buAutoNum type="alphaUcPeriod"/>
            </a:pPr>
            <a:r>
              <a:rPr lang="en-US" sz="3200" dirty="0"/>
              <a:t> </a:t>
            </a:r>
            <a:r>
              <a:rPr lang="en-US" sz="3200" dirty="0">
                <a:highlight>
                  <a:srgbClr val="FFFF00"/>
                </a:highlight>
              </a:rPr>
              <a:t>Urine microscopy with </a:t>
            </a:r>
            <a:r>
              <a:rPr lang="en-US" sz="3200" dirty="0" err="1">
                <a:highlight>
                  <a:srgbClr val="FFFF00"/>
                </a:highlight>
              </a:rPr>
              <a:t>maltese</a:t>
            </a:r>
            <a:r>
              <a:rPr lang="en-US" sz="3200" dirty="0">
                <a:highlight>
                  <a:srgbClr val="FFFF00"/>
                </a:highlight>
              </a:rPr>
              <a:t> cross formation on polarized light</a:t>
            </a:r>
          </a:p>
          <a:p>
            <a:endParaRPr lang="en-US" sz="3200" dirty="0"/>
          </a:p>
        </p:txBody>
      </p:sp>
    </p:spTree>
    <p:extLst>
      <p:ext uri="{BB962C8B-B14F-4D97-AF65-F5344CB8AC3E}">
        <p14:creationId xmlns:p14="http://schemas.microsoft.com/office/powerpoint/2010/main" val="168642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t>Urine Collection</a:t>
            </a:r>
          </a:p>
        </p:txBody>
      </p:sp>
      <p:sp>
        <p:nvSpPr>
          <p:cNvPr id="3" name="Content Placeholder 2"/>
          <p:cNvSpPr>
            <a:spLocks noGrp="1"/>
          </p:cNvSpPr>
          <p:nvPr>
            <p:ph sz="half" idx="1"/>
          </p:nvPr>
        </p:nvSpPr>
        <p:spPr>
          <a:xfrm>
            <a:off x="457200" y="1600200"/>
            <a:ext cx="4038600" cy="4525963"/>
          </a:xfrm>
        </p:spPr>
        <p:txBody>
          <a:bodyPr>
            <a:normAutofit/>
          </a:bodyPr>
          <a:lstStyle/>
          <a:p>
            <a:pPr>
              <a:lnSpc>
                <a:spcPct val="90000"/>
              </a:lnSpc>
            </a:pPr>
            <a:r>
              <a:rPr lang="en-US" dirty="0"/>
              <a:t>1</a:t>
            </a:r>
            <a:r>
              <a:rPr lang="en-US" baseline="30000" dirty="0"/>
              <a:t>st</a:t>
            </a:r>
            <a:r>
              <a:rPr lang="en-US" dirty="0"/>
              <a:t> urine of the morning, mid-stream</a:t>
            </a:r>
          </a:p>
          <a:p>
            <a:pPr>
              <a:lnSpc>
                <a:spcPct val="90000"/>
              </a:lnSpc>
            </a:pPr>
            <a:r>
              <a:rPr lang="en-US" dirty="0"/>
              <a:t>Cleanse with water (disinfectants can favor cell lysis)</a:t>
            </a:r>
          </a:p>
          <a:p>
            <a:pPr>
              <a:lnSpc>
                <a:spcPct val="90000"/>
              </a:lnSpc>
            </a:pPr>
            <a:r>
              <a:rPr lang="en-US" dirty="0"/>
              <a:t>Should be concentrated and acidic</a:t>
            </a:r>
          </a:p>
          <a:p>
            <a:pPr>
              <a:lnSpc>
                <a:spcPct val="90000"/>
              </a:lnSpc>
            </a:pPr>
            <a:r>
              <a:rPr lang="en-US" dirty="0"/>
              <a:t>Avoid strenuous exercise 24 hours prior</a:t>
            </a:r>
          </a:p>
          <a:p>
            <a:pPr>
              <a:lnSpc>
                <a:spcPct val="90000"/>
              </a:lnSpc>
            </a:pPr>
            <a:r>
              <a:rPr lang="en-US" dirty="0"/>
              <a:t>Avoid during menses</a:t>
            </a:r>
          </a:p>
          <a:p>
            <a:pPr>
              <a:lnSpc>
                <a:spcPct val="90000"/>
              </a:lnSpc>
            </a:pPr>
            <a:endParaRPr lang="en-US" dirty="0"/>
          </a:p>
        </p:txBody>
      </p:sp>
      <p:pic>
        <p:nvPicPr>
          <p:cNvPr id="6"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37" r="51816" b="-1"/>
          <a:stretch/>
        </p:blipFill>
        <p:spPr>
          <a:xfrm>
            <a:off x="4648200" y="1600200"/>
            <a:ext cx="4038600" cy="452596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5519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471" y="1221889"/>
            <a:ext cx="4047928" cy="994172"/>
          </a:xfrm>
        </p:spPr>
        <p:txBody>
          <a:bodyPr>
            <a:noAutofit/>
          </a:bodyPr>
          <a:lstStyle/>
          <a:p>
            <a:r>
              <a:rPr lang="en-US" sz="3600" dirty="0"/>
              <a:t>Nephrotic Syndrome</a:t>
            </a:r>
          </a:p>
        </p:txBody>
      </p:sp>
      <p:pic>
        <p:nvPicPr>
          <p:cNvPr id="6"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3765" y="1306258"/>
            <a:ext cx="3036993" cy="204997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solidFill>
            <a:schemeClr val="accent5">
              <a:lumMod val="40000"/>
              <a:lumOff val="60000"/>
            </a:schemeClr>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65" y="3501772"/>
            <a:ext cx="3036993" cy="2702924"/>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p:cNvSpPr>
            <a:spLocks noGrp="1"/>
          </p:cNvSpPr>
          <p:nvPr>
            <p:ph sz="quarter" idx="13"/>
          </p:nvPr>
        </p:nvSpPr>
        <p:spPr>
          <a:xfrm>
            <a:off x="4613471" y="2317263"/>
            <a:ext cx="4047928" cy="3263504"/>
          </a:xfrm>
          <a:prstGeom prst="rect">
            <a:avLst/>
          </a:prstGeom>
        </p:spPr>
        <p:txBody>
          <a:bodyPr>
            <a:normAutofit fontScale="70000" lnSpcReduction="20000"/>
          </a:bodyPr>
          <a:lstStyle/>
          <a:p>
            <a:r>
              <a:rPr lang="en-US" dirty="0"/>
              <a:t>Nephrotic-range proteinuria</a:t>
            </a:r>
          </a:p>
          <a:p>
            <a:pPr lvl="1"/>
            <a:r>
              <a:rPr lang="en-US" dirty="0"/>
              <a:t>&gt; 3.5 gm / 24-hour urine </a:t>
            </a:r>
          </a:p>
          <a:p>
            <a:pPr lvl="1"/>
            <a:r>
              <a:rPr lang="en-US" dirty="0"/>
              <a:t>&gt; 3-3.5 gm on UPC</a:t>
            </a:r>
          </a:p>
          <a:p>
            <a:r>
              <a:rPr lang="en-US" dirty="0" err="1"/>
              <a:t>Lipiduria</a:t>
            </a:r>
            <a:endParaRPr lang="en-US" dirty="0"/>
          </a:p>
          <a:p>
            <a:pPr lvl="1"/>
            <a:r>
              <a:rPr lang="en-US" dirty="0"/>
              <a:t>Fatty casts, oval fat bodies</a:t>
            </a:r>
          </a:p>
          <a:p>
            <a:r>
              <a:rPr lang="en-US" dirty="0"/>
              <a:t>Hypoalbuminemia</a:t>
            </a:r>
          </a:p>
          <a:p>
            <a:r>
              <a:rPr lang="en-US" dirty="0"/>
              <a:t>Edema</a:t>
            </a:r>
          </a:p>
          <a:p>
            <a:r>
              <a:rPr lang="en-US" dirty="0"/>
              <a:t>Hyperlipidemia</a:t>
            </a:r>
          </a:p>
          <a:p>
            <a:pPr lvl="1"/>
            <a:r>
              <a:rPr lang="en-US" dirty="0"/>
              <a:t>Elevated TC, TG, &amp; </a:t>
            </a:r>
            <a:r>
              <a:rPr lang="en-US" dirty="0" err="1"/>
              <a:t>ApoB</a:t>
            </a:r>
            <a:r>
              <a:rPr lang="en-US" dirty="0"/>
              <a:t>-containing lipoproteins</a:t>
            </a:r>
          </a:p>
        </p:txBody>
      </p:sp>
    </p:spTree>
    <p:extLst>
      <p:ext uri="{BB962C8B-B14F-4D97-AF65-F5344CB8AC3E}">
        <p14:creationId xmlns:p14="http://schemas.microsoft.com/office/powerpoint/2010/main" val="2138826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98" y="550672"/>
            <a:ext cx="7773338" cy="823046"/>
          </a:xfrm>
        </p:spPr>
        <p:txBody>
          <a:bodyPr>
            <a:normAutofit/>
          </a:bodyPr>
          <a:lstStyle/>
          <a:p>
            <a:r>
              <a:rPr lang="en-US" sz="3600" dirty="0"/>
              <a:t>IM Board Practice Question</a:t>
            </a:r>
          </a:p>
        </p:txBody>
      </p:sp>
      <p:sp>
        <p:nvSpPr>
          <p:cNvPr id="3" name="Content Placeholder 2"/>
          <p:cNvSpPr>
            <a:spLocks noGrp="1"/>
          </p:cNvSpPr>
          <p:nvPr>
            <p:ph sz="quarter" idx="13"/>
          </p:nvPr>
        </p:nvSpPr>
        <p:spPr>
          <a:xfrm>
            <a:off x="363557" y="1540933"/>
            <a:ext cx="4919644" cy="4766395"/>
          </a:xfrm>
        </p:spPr>
        <p:txBody>
          <a:bodyPr>
            <a:normAutofit fontScale="92500" lnSpcReduction="10000"/>
          </a:bodyPr>
          <a:lstStyle/>
          <a:p>
            <a:pPr marL="0" indent="0">
              <a:buNone/>
            </a:pPr>
            <a:r>
              <a:rPr lang="en-US" sz="2400" dirty="0"/>
              <a:t>A 37-year-old woman is evaluated for a headache lasting 1 day. She is in the third trimester of her first pregnancy. Until now, the pregnancy has been unremarkable, including blood pressure and urine protein measurements. Her only medication is a prenatal vitamin. </a:t>
            </a:r>
          </a:p>
          <a:p>
            <a:pPr marL="0" indent="0">
              <a:buNone/>
            </a:pPr>
            <a:endParaRPr lang="en-US" sz="2400" dirty="0"/>
          </a:p>
          <a:p>
            <a:pPr marL="0" indent="0">
              <a:buNone/>
            </a:pPr>
            <a:r>
              <a:rPr lang="en-US" sz="2400" dirty="0"/>
              <a:t>On physical exam, blood pressure is 166/115 mm hg; other vital signs are normal. There is no papilledema, the patient has a gravid uterus consistent with her stage of pregnancy, and there is no abdominal tenderness.</a:t>
            </a:r>
          </a:p>
        </p:txBody>
      </p:sp>
      <p:graphicFrame>
        <p:nvGraphicFramePr>
          <p:cNvPr id="4" name="Table 3"/>
          <p:cNvGraphicFramePr>
            <a:graphicFrameLocks noGrp="1"/>
          </p:cNvGraphicFramePr>
          <p:nvPr>
            <p:extLst>
              <p:ext uri="{D42A27DB-BD31-4B8C-83A1-F6EECF244321}">
                <p14:modId xmlns:p14="http://schemas.microsoft.com/office/powerpoint/2010/main" val="2969429290"/>
              </p:ext>
            </p:extLst>
          </p:nvPr>
        </p:nvGraphicFramePr>
        <p:xfrm>
          <a:off x="5359401" y="1754718"/>
          <a:ext cx="3716866" cy="3482337"/>
        </p:xfrm>
        <a:graphic>
          <a:graphicData uri="http://schemas.openxmlformats.org/drawingml/2006/table">
            <a:tbl>
              <a:tblPr firstRow="1" bandRow="1">
                <a:tableStyleId>{5C22544A-7EE6-4342-B048-85BDC9FD1C3A}</a:tableStyleId>
              </a:tblPr>
              <a:tblGrid>
                <a:gridCol w="2074333">
                  <a:extLst>
                    <a:ext uri="{9D8B030D-6E8A-4147-A177-3AD203B41FA5}">
                      <a16:colId xmlns:a16="http://schemas.microsoft.com/office/drawing/2014/main" val="20000"/>
                    </a:ext>
                  </a:extLst>
                </a:gridCol>
                <a:gridCol w="1642533">
                  <a:extLst>
                    <a:ext uri="{9D8B030D-6E8A-4147-A177-3AD203B41FA5}">
                      <a16:colId xmlns:a16="http://schemas.microsoft.com/office/drawing/2014/main" val="20001"/>
                    </a:ext>
                  </a:extLst>
                </a:gridCol>
              </a:tblGrid>
              <a:tr h="331893">
                <a:tc>
                  <a:txBody>
                    <a:bodyPr/>
                    <a:lstStyle/>
                    <a:p>
                      <a:pPr algn="ctr"/>
                      <a:r>
                        <a:rPr lang="en-US" sz="1400" dirty="0"/>
                        <a:t>Lab</a:t>
                      </a:r>
                      <a:r>
                        <a:rPr lang="en-US" sz="1400" baseline="0" dirty="0"/>
                        <a:t> Test</a:t>
                      </a:r>
                      <a:endParaRPr lang="en-US" sz="1400" dirty="0"/>
                    </a:p>
                  </a:txBody>
                  <a:tcPr marL="68580" marR="68580" marT="34290" marB="34290"/>
                </a:tc>
                <a:tc>
                  <a:txBody>
                    <a:bodyPr/>
                    <a:lstStyle/>
                    <a:p>
                      <a:pPr algn="ctr"/>
                      <a:r>
                        <a:rPr lang="en-US" sz="1400" dirty="0"/>
                        <a:t>Result</a:t>
                      </a:r>
                    </a:p>
                  </a:txBody>
                  <a:tcPr marL="68580" marR="68580" marT="34290" marB="34290"/>
                </a:tc>
                <a:extLst>
                  <a:ext uri="{0D108BD9-81ED-4DB2-BD59-A6C34878D82A}">
                    <a16:rowId xmlns:a16="http://schemas.microsoft.com/office/drawing/2014/main" val="10000"/>
                  </a:ext>
                </a:extLst>
              </a:tr>
              <a:tr h="331893">
                <a:tc>
                  <a:txBody>
                    <a:bodyPr/>
                    <a:lstStyle/>
                    <a:p>
                      <a:r>
                        <a:rPr lang="en-US" sz="1400" dirty="0"/>
                        <a:t>Hemoglobin</a:t>
                      </a:r>
                    </a:p>
                  </a:txBody>
                  <a:tcPr marL="68580" marR="68580" marT="34290" marB="34290"/>
                </a:tc>
                <a:tc>
                  <a:txBody>
                    <a:bodyPr/>
                    <a:lstStyle/>
                    <a:p>
                      <a:r>
                        <a:rPr lang="en-US" sz="1400" dirty="0"/>
                        <a:t>12.3 g/</a:t>
                      </a:r>
                      <a:r>
                        <a:rPr lang="en-US" sz="1400" dirty="0" err="1"/>
                        <a:t>dL</a:t>
                      </a:r>
                      <a:endParaRPr lang="en-US" sz="1400" dirty="0"/>
                    </a:p>
                  </a:txBody>
                  <a:tcPr marL="68580" marR="68580" marT="34290" marB="34290"/>
                </a:tc>
                <a:extLst>
                  <a:ext uri="{0D108BD9-81ED-4DB2-BD59-A6C34878D82A}">
                    <a16:rowId xmlns:a16="http://schemas.microsoft.com/office/drawing/2014/main" val="10001"/>
                  </a:ext>
                </a:extLst>
              </a:tr>
              <a:tr h="331893">
                <a:tc>
                  <a:txBody>
                    <a:bodyPr/>
                    <a:lstStyle/>
                    <a:p>
                      <a:r>
                        <a:rPr lang="en-US" sz="1400" dirty="0"/>
                        <a:t>Platelet</a:t>
                      </a:r>
                      <a:r>
                        <a:rPr lang="en-US" sz="1400" baseline="0" dirty="0"/>
                        <a:t> count</a:t>
                      </a:r>
                      <a:endParaRPr lang="en-US" sz="1400" dirty="0"/>
                    </a:p>
                  </a:txBody>
                  <a:tcPr marL="68580" marR="68580" marT="34290" marB="34290"/>
                </a:tc>
                <a:tc>
                  <a:txBody>
                    <a:bodyPr/>
                    <a:lstStyle/>
                    <a:p>
                      <a:r>
                        <a:rPr lang="en-US" sz="1400" dirty="0"/>
                        <a:t>70,000</a:t>
                      </a:r>
                      <a:r>
                        <a:rPr lang="en-US" sz="1400" baseline="0" dirty="0"/>
                        <a:t> / </a:t>
                      </a:r>
                      <a:r>
                        <a:rPr lang="en-US" sz="1400" baseline="0" dirty="0" err="1"/>
                        <a:t>uL</a:t>
                      </a:r>
                      <a:endParaRPr lang="en-US" sz="1400" dirty="0"/>
                    </a:p>
                  </a:txBody>
                  <a:tcPr marL="68580" marR="68580" marT="34290" marB="34290"/>
                </a:tc>
                <a:extLst>
                  <a:ext uri="{0D108BD9-81ED-4DB2-BD59-A6C34878D82A}">
                    <a16:rowId xmlns:a16="http://schemas.microsoft.com/office/drawing/2014/main" val="10002"/>
                  </a:ext>
                </a:extLst>
              </a:tr>
              <a:tr h="331893">
                <a:tc>
                  <a:txBody>
                    <a:bodyPr/>
                    <a:lstStyle/>
                    <a:p>
                      <a:r>
                        <a:rPr lang="en-US" sz="1400" dirty="0"/>
                        <a:t>Alanine aminotransferase</a:t>
                      </a:r>
                    </a:p>
                  </a:txBody>
                  <a:tcPr marL="68580" marR="68580" marT="34290" marB="34290"/>
                </a:tc>
                <a:tc>
                  <a:txBody>
                    <a:bodyPr/>
                    <a:lstStyle/>
                    <a:p>
                      <a:r>
                        <a:rPr lang="en-US" sz="1400" dirty="0"/>
                        <a:t>72 U/L</a:t>
                      </a:r>
                    </a:p>
                  </a:txBody>
                  <a:tcPr marL="68580" marR="68580" marT="34290" marB="34290"/>
                </a:tc>
                <a:extLst>
                  <a:ext uri="{0D108BD9-81ED-4DB2-BD59-A6C34878D82A}">
                    <a16:rowId xmlns:a16="http://schemas.microsoft.com/office/drawing/2014/main" val="10003"/>
                  </a:ext>
                </a:extLst>
              </a:tr>
              <a:tr h="331893">
                <a:tc>
                  <a:txBody>
                    <a:bodyPr/>
                    <a:lstStyle/>
                    <a:p>
                      <a:r>
                        <a:rPr lang="en-US" sz="1400" dirty="0"/>
                        <a:t>Aspartate aminotransferase</a:t>
                      </a:r>
                    </a:p>
                  </a:txBody>
                  <a:tcPr marL="68580" marR="68580" marT="34290" marB="34290"/>
                </a:tc>
                <a:tc>
                  <a:txBody>
                    <a:bodyPr/>
                    <a:lstStyle/>
                    <a:p>
                      <a:r>
                        <a:rPr lang="en-US" sz="1400" dirty="0"/>
                        <a:t>80 U/L</a:t>
                      </a:r>
                    </a:p>
                  </a:txBody>
                  <a:tcPr marL="68580" marR="68580" marT="34290" marB="34290"/>
                </a:tc>
                <a:extLst>
                  <a:ext uri="{0D108BD9-81ED-4DB2-BD59-A6C34878D82A}">
                    <a16:rowId xmlns:a16="http://schemas.microsoft.com/office/drawing/2014/main" val="10004"/>
                  </a:ext>
                </a:extLst>
              </a:tr>
              <a:tr h="331893">
                <a:tc>
                  <a:txBody>
                    <a:bodyPr/>
                    <a:lstStyle/>
                    <a:p>
                      <a:r>
                        <a:rPr lang="en-US" sz="1400" dirty="0"/>
                        <a:t>Bilirubin</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5"/>
                  </a:ext>
                </a:extLst>
              </a:tr>
              <a:tr h="331893">
                <a:tc>
                  <a:txBody>
                    <a:bodyPr/>
                    <a:lstStyle/>
                    <a:p>
                      <a:r>
                        <a:rPr lang="en-US" sz="1400" dirty="0"/>
                        <a:t>Creatinine</a:t>
                      </a:r>
                    </a:p>
                  </a:txBody>
                  <a:tcPr marL="68580" marR="68580" marT="34290" marB="34290"/>
                </a:tc>
                <a:tc>
                  <a:txBody>
                    <a:bodyPr/>
                    <a:lstStyle/>
                    <a:p>
                      <a:r>
                        <a:rPr lang="en-US" sz="1400" dirty="0"/>
                        <a:t>1.4 mg/</a:t>
                      </a:r>
                      <a:r>
                        <a:rPr lang="en-US" sz="1400" dirty="0" err="1"/>
                        <a:t>dL</a:t>
                      </a:r>
                      <a:endParaRPr lang="en-US" sz="1400" dirty="0"/>
                    </a:p>
                  </a:txBody>
                  <a:tcPr marL="68580" marR="68580" marT="34290" marB="34290"/>
                </a:tc>
                <a:extLst>
                  <a:ext uri="{0D108BD9-81ED-4DB2-BD59-A6C34878D82A}">
                    <a16:rowId xmlns:a16="http://schemas.microsoft.com/office/drawing/2014/main" val="10006"/>
                  </a:ext>
                </a:extLst>
              </a:tr>
              <a:tr h="331893">
                <a:tc>
                  <a:txBody>
                    <a:bodyPr/>
                    <a:lstStyle/>
                    <a:p>
                      <a:r>
                        <a:rPr lang="en-US" sz="1400" dirty="0"/>
                        <a:t>Electrolytes</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7"/>
                  </a:ext>
                </a:extLst>
              </a:tr>
              <a:tr h="331893">
                <a:tc>
                  <a:txBody>
                    <a:bodyPr/>
                    <a:lstStyle/>
                    <a:p>
                      <a:r>
                        <a:rPr lang="en-US" sz="1400" dirty="0"/>
                        <a:t>Peripheral blood smear</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8"/>
                  </a:ext>
                </a:extLst>
              </a:tr>
              <a:tr h="331893">
                <a:tc>
                  <a:txBody>
                    <a:bodyPr/>
                    <a:lstStyle/>
                    <a:p>
                      <a:r>
                        <a:rPr lang="en-US" sz="1400" dirty="0"/>
                        <a:t>Urinalysis</a:t>
                      </a:r>
                    </a:p>
                  </a:txBody>
                  <a:tcPr marL="68580" marR="68580" marT="34290" marB="34290"/>
                </a:tc>
                <a:tc>
                  <a:txBody>
                    <a:bodyPr/>
                    <a:lstStyle/>
                    <a:p>
                      <a:r>
                        <a:rPr lang="en-US" sz="1400" dirty="0"/>
                        <a:t>2+ protein</a:t>
                      </a:r>
                    </a:p>
                  </a:txBody>
                  <a:tcPr marL="68580" marR="68580" marT="34290" marB="3429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8689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22A3-B57D-9960-4C67-840630B83708}"/>
              </a:ext>
            </a:extLst>
          </p:cNvPr>
          <p:cNvSpPr>
            <a:spLocks noGrp="1"/>
          </p:cNvSpPr>
          <p:nvPr>
            <p:ph type="title"/>
          </p:nvPr>
        </p:nvSpPr>
        <p:spPr/>
        <p:txBody>
          <a:bodyPr>
            <a:normAutofit/>
          </a:bodyPr>
          <a:lstStyle/>
          <a:p>
            <a:r>
              <a:rPr lang="en-US" sz="3600" dirty="0"/>
              <a:t>IM Board Practice Question</a:t>
            </a:r>
          </a:p>
        </p:txBody>
      </p:sp>
      <p:sp>
        <p:nvSpPr>
          <p:cNvPr id="3" name="Content Placeholder 2">
            <a:extLst>
              <a:ext uri="{FF2B5EF4-FFF2-40B4-BE49-F238E27FC236}">
                <a16:creationId xmlns:a16="http://schemas.microsoft.com/office/drawing/2014/main" id="{20B4AE25-A3D1-8306-7546-A40F1E36E7A8}"/>
              </a:ext>
            </a:extLst>
          </p:cNvPr>
          <p:cNvSpPr>
            <a:spLocks noGrp="1"/>
          </p:cNvSpPr>
          <p:nvPr>
            <p:ph idx="1"/>
          </p:nvPr>
        </p:nvSpPr>
        <p:spPr>
          <a:xfrm>
            <a:off x="593834" y="1662123"/>
            <a:ext cx="8229600" cy="4525963"/>
          </a:xfrm>
        </p:spPr>
        <p:txBody>
          <a:bodyPr/>
          <a:lstStyle/>
          <a:p>
            <a:pPr marL="0" indent="0">
              <a:buNone/>
            </a:pPr>
            <a:r>
              <a:rPr lang="en-US" sz="3200" dirty="0"/>
              <a:t>Which of the following is the most likely diagnosis?</a:t>
            </a:r>
          </a:p>
          <a:p>
            <a:pPr marL="342900" indent="-342900">
              <a:buFont typeface="+mj-lt"/>
              <a:buAutoNum type="alphaUcPeriod"/>
            </a:pPr>
            <a:r>
              <a:rPr lang="en-US" sz="3200" dirty="0"/>
              <a:t> Chronic hypertension</a:t>
            </a:r>
          </a:p>
          <a:p>
            <a:pPr marL="342900" indent="-342900">
              <a:buFont typeface="+mj-lt"/>
              <a:buAutoNum type="alphaUcPeriod"/>
            </a:pPr>
            <a:r>
              <a:rPr lang="en-US" sz="3200" dirty="0"/>
              <a:t> Eclampsia</a:t>
            </a:r>
          </a:p>
          <a:p>
            <a:pPr marL="342900" indent="-342900">
              <a:buFont typeface="+mj-lt"/>
              <a:buAutoNum type="alphaUcPeriod"/>
            </a:pPr>
            <a:r>
              <a:rPr lang="en-US" sz="3200" dirty="0"/>
              <a:t> Gestational hypertension</a:t>
            </a:r>
          </a:p>
          <a:p>
            <a:pPr marL="342900" indent="-342900">
              <a:buFont typeface="+mj-lt"/>
              <a:buAutoNum type="alphaUcPeriod"/>
            </a:pPr>
            <a:r>
              <a:rPr lang="en-US" sz="3200" dirty="0"/>
              <a:t> HELLP syndrome</a:t>
            </a:r>
          </a:p>
          <a:p>
            <a:pPr marL="342900" indent="-342900">
              <a:buFont typeface="+mj-lt"/>
              <a:buAutoNum type="alphaUcPeriod"/>
            </a:pPr>
            <a:r>
              <a:rPr lang="en-US" sz="3200" dirty="0"/>
              <a:t> Preeclampsia</a:t>
            </a:r>
          </a:p>
          <a:p>
            <a:endParaRPr lang="en-US" sz="3200" dirty="0"/>
          </a:p>
          <a:p>
            <a:endParaRPr lang="en-US" dirty="0"/>
          </a:p>
        </p:txBody>
      </p:sp>
    </p:spTree>
    <p:extLst>
      <p:ext uri="{BB962C8B-B14F-4D97-AF65-F5344CB8AC3E}">
        <p14:creationId xmlns:p14="http://schemas.microsoft.com/office/powerpoint/2010/main" val="3071652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22A3-B57D-9960-4C67-840630B83708}"/>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20B4AE25-A3D1-8306-7546-A40F1E36E7A8}"/>
              </a:ext>
            </a:extLst>
          </p:cNvPr>
          <p:cNvSpPr>
            <a:spLocks noGrp="1"/>
          </p:cNvSpPr>
          <p:nvPr>
            <p:ph idx="1"/>
          </p:nvPr>
        </p:nvSpPr>
        <p:spPr>
          <a:xfrm>
            <a:off x="593834" y="1662123"/>
            <a:ext cx="8229600" cy="4525963"/>
          </a:xfrm>
        </p:spPr>
        <p:txBody>
          <a:bodyPr/>
          <a:lstStyle/>
          <a:p>
            <a:pPr marL="0" indent="0">
              <a:buNone/>
            </a:pPr>
            <a:r>
              <a:rPr lang="en-US" sz="3200" dirty="0"/>
              <a:t>Which of the following is the most likely diagnosis?</a:t>
            </a:r>
          </a:p>
          <a:p>
            <a:pPr marL="342900" indent="-342900">
              <a:buFont typeface="+mj-lt"/>
              <a:buAutoNum type="alphaUcPeriod"/>
            </a:pPr>
            <a:r>
              <a:rPr lang="en-US" sz="3200" dirty="0"/>
              <a:t> Chronic hypertension</a:t>
            </a:r>
          </a:p>
          <a:p>
            <a:pPr marL="342900" indent="-342900">
              <a:buFont typeface="+mj-lt"/>
              <a:buAutoNum type="alphaUcPeriod"/>
            </a:pPr>
            <a:r>
              <a:rPr lang="en-US" sz="3200" dirty="0"/>
              <a:t> Eclampsia</a:t>
            </a:r>
          </a:p>
          <a:p>
            <a:pPr marL="342900" indent="-342900">
              <a:buFont typeface="+mj-lt"/>
              <a:buAutoNum type="alphaUcPeriod"/>
            </a:pPr>
            <a:r>
              <a:rPr lang="en-US" sz="3200" dirty="0"/>
              <a:t> Gestational hypertension</a:t>
            </a:r>
          </a:p>
          <a:p>
            <a:pPr marL="342900" indent="-342900">
              <a:buFont typeface="+mj-lt"/>
              <a:buAutoNum type="alphaUcPeriod"/>
            </a:pPr>
            <a:r>
              <a:rPr lang="en-US" sz="3200" dirty="0"/>
              <a:t> HELLP syndrome</a:t>
            </a:r>
          </a:p>
          <a:p>
            <a:pPr marL="342900" indent="-342900">
              <a:buFont typeface="+mj-lt"/>
              <a:buAutoNum type="alphaUcPeriod"/>
            </a:pPr>
            <a:r>
              <a:rPr lang="en-US" sz="3200" dirty="0">
                <a:highlight>
                  <a:srgbClr val="FFFF00"/>
                </a:highlight>
              </a:rPr>
              <a:t> Preeclampsia</a:t>
            </a:r>
          </a:p>
          <a:p>
            <a:endParaRPr lang="en-US" sz="3200" dirty="0"/>
          </a:p>
          <a:p>
            <a:endParaRPr lang="en-US" dirty="0"/>
          </a:p>
        </p:txBody>
      </p:sp>
    </p:spTree>
    <p:extLst>
      <p:ext uri="{BB962C8B-B14F-4D97-AF65-F5344CB8AC3E}">
        <p14:creationId xmlns:p14="http://schemas.microsoft.com/office/powerpoint/2010/main" val="3426365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7116" y="720678"/>
            <a:ext cx="7886700" cy="536667"/>
          </a:xfrm>
        </p:spPr>
        <p:txBody>
          <a:bodyPr>
            <a:noAutofit/>
          </a:bodyPr>
          <a:lstStyle/>
          <a:p>
            <a:pPr algn="ctr"/>
            <a:r>
              <a:rPr lang="en-US" sz="3600" dirty="0"/>
              <a:t>Preeclampsia</a:t>
            </a:r>
          </a:p>
        </p:txBody>
      </p:sp>
      <p:sp>
        <p:nvSpPr>
          <p:cNvPr id="6" name="Content Placeholder 5"/>
          <p:cNvSpPr>
            <a:spLocks noGrp="1"/>
          </p:cNvSpPr>
          <p:nvPr>
            <p:ph sz="quarter" idx="13"/>
          </p:nvPr>
        </p:nvSpPr>
        <p:spPr>
          <a:xfrm>
            <a:off x="1071563" y="1359294"/>
            <a:ext cx="7000875" cy="1469632"/>
          </a:xfrm>
        </p:spPr>
        <p:txBody>
          <a:bodyPr>
            <a:normAutofit/>
          </a:bodyPr>
          <a:lstStyle/>
          <a:p>
            <a:pPr marL="0" indent="0" algn="ctr">
              <a:buNone/>
            </a:pPr>
            <a:r>
              <a:rPr lang="en-US" sz="2000" dirty="0"/>
              <a:t>New onset hypertension and proteinuria &gt; 20 weeks gestation</a:t>
            </a:r>
          </a:p>
          <a:p>
            <a:pPr algn="ctr"/>
            <a:r>
              <a:rPr lang="en-US" sz="2000" dirty="0"/>
              <a:t>Renal path: glomerular endotheliosis (swelling of endocapillary cells &amp; capillary occlusion) and thrombotic microangiopathy (TMA)</a:t>
            </a: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848"/>
          <a:stretch/>
        </p:blipFill>
        <p:spPr bwMode="auto">
          <a:xfrm>
            <a:off x="1683056" y="2971839"/>
            <a:ext cx="5855276" cy="2114471"/>
          </a:xfrm>
          <a:prstGeom prst="rect">
            <a:avLst/>
          </a:prstGeom>
          <a:noFill/>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a:extLst>
              <a:ext uri="{FF2B5EF4-FFF2-40B4-BE49-F238E27FC236}">
                <a16:creationId xmlns:a16="http://schemas.microsoft.com/office/drawing/2014/main" id="{0595878E-3A7A-2C4F-B40C-F3F1566576FB}"/>
              </a:ext>
            </a:extLst>
          </p:cNvPr>
          <p:cNvSpPr txBox="1"/>
          <p:nvPr/>
        </p:nvSpPr>
        <p:spPr>
          <a:xfrm>
            <a:off x="1784875" y="5083208"/>
            <a:ext cx="2563283" cy="415498"/>
          </a:xfrm>
          <a:prstGeom prst="rect">
            <a:avLst/>
          </a:prstGeom>
          <a:noFill/>
        </p:spPr>
        <p:txBody>
          <a:bodyPr wrap="square" rtlCol="0">
            <a:spAutoFit/>
          </a:bodyPr>
          <a:lstStyle/>
          <a:p>
            <a:r>
              <a:rPr lang="en-US" sz="1050" i="1" dirty="0"/>
              <a:t>LM: Occlusion of capillary lumens by swelling of endocapillary cells</a:t>
            </a:r>
          </a:p>
        </p:txBody>
      </p:sp>
      <p:sp>
        <p:nvSpPr>
          <p:cNvPr id="3" name="TextBox 2">
            <a:extLst>
              <a:ext uri="{FF2B5EF4-FFF2-40B4-BE49-F238E27FC236}">
                <a16:creationId xmlns:a16="http://schemas.microsoft.com/office/drawing/2014/main" id="{5163CFF0-F45C-614C-9A5D-5852B47C57B8}"/>
              </a:ext>
            </a:extLst>
          </p:cNvPr>
          <p:cNvSpPr txBox="1"/>
          <p:nvPr/>
        </p:nvSpPr>
        <p:spPr>
          <a:xfrm>
            <a:off x="4795844" y="5083208"/>
            <a:ext cx="2472267" cy="415498"/>
          </a:xfrm>
          <a:prstGeom prst="rect">
            <a:avLst/>
          </a:prstGeom>
          <a:noFill/>
        </p:spPr>
        <p:txBody>
          <a:bodyPr wrap="square" rtlCol="0">
            <a:spAutoFit/>
          </a:bodyPr>
          <a:lstStyle/>
          <a:p>
            <a:r>
              <a:rPr lang="en-US" sz="1050" i="1" dirty="0"/>
              <a:t>EM: Severe capillary occlusion with only 1 open capillary loop</a:t>
            </a:r>
          </a:p>
        </p:txBody>
      </p:sp>
    </p:spTree>
    <p:extLst>
      <p:ext uri="{BB962C8B-B14F-4D97-AF65-F5344CB8AC3E}">
        <p14:creationId xmlns:p14="http://schemas.microsoft.com/office/powerpoint/2010/main" val="1818119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34601-07C8-0566-6B2F-B79B5E92EA9D}"/>
              </a:ext>
            </a:extLst>
          </p:cNvPr>
          <p:cNvSpPr>
            <a:spLocks noGrp="1"/>
          </p:cNvSpPr>
          <p:nvPr>
            <p:ph type="title"/>
          </p:nvPr>
        </p:nvSpPr>
        <p:spPr/>
        <p:txBody>
          <a:bodyPr/>
          <a:lstStyle/>
          <a:p>
            <a:r>
              <a:rPr lang="en-US" dirty="0"/>
              <a:t>Proteinuria Workup</a:t>
            </a:r>
          </a:p>
        </p:txBody>
      </p:sp>
      <p:sp>
        <p:nvSpPr>
          <p:cNvPr id="5" name="Content Placeholder 4">
            <a:extLst>
              <a:ext uri="{FF2B5EF4-FFF2-40B4-BE49-F238E27FC236}">
                <a16:creationId xmlns:a16="http://schemas.microsoft.com/office/drawing/2014/main" id="{433BC0F3-0871-0D20-37BE-979CA31D9D86}"/>
              </a:ext>
            </a:extLst>
          </p:cNvPr>
          <p:cNvSpPr>
            <a:spLocks noGrp="1"/>
          </p:cNvSpPr>
          <p:nvPr>
            <p:ph idx="1"/>
          </p:nvPr>
        </p:nvSpPr>
        <p:spPr/>
        <p:txBody>
          <a:bodyPr/>
          <a:lstStyle/>
          <a:p>
            <a:r>
              <a:rPr lang="en-US" dirty="0"/>
              <a:t>Consider system diseases vs isolated glomerular diseases</a:t>
            </a:r>
          </a:p>
          <a:p>
            <a:r>
              <a:rPr lang="en-US" dirty="0"/>
              <a:t>Glomerular diseases are typically diagnosed on renal biopsy, not by serologies</a:t>
            </a:r>
          </a:p>
          <a:p>
            <a:r>
              <a:rPr lang="en-US" dirty="0"/>
              <a:t>Serological workup provides working/likely diagnosis: ANA, ANCA, anti-GBM Ab, anti-PLA2 Ab, HgA1c, Hepatitis B/C serologies, HIV, RPR, SPEP/UPEP </a:t>
            </a:r>
          </a:p>
        </p:txBody>
      </p:sp>
    </p:spTree>
    <p:extLst>
      <p:ext uri="{BB962C8B-B14F-4D97-AF65-F5344CB8AC3E}">
        <p14:creationId xmlns:p14="http://schemas.microsoft.com/office/powerpoint/2010/main" val="66353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Proteinuria Management</a:t>
            </a:r>
          </a:p>
        </p:txBody>
      </p:sp>
      <p:sp>
        <p:nvSpPr>
          <p:cNvPr id="4" name="Text Placeholder 3">
            <a:extLst>
              <a:ext uri="{FF2B5EF4-FFF2-40B4-BE49-F238E27FC236}">
                <a16:creationId xmlns:a16="http://schemas.microsoft.com/office/drawing/2014/main" id="{9F2B9420-2BEB-8223-FF44-3110AD071FA2}"/>
              </a:ext>
            </a:extLst>
          </p:cNvPr>
          <p:cNvSpPr>
            <a:spLocks noGrp="1"/>
          </p:cNvSpPr>
          <p:nvPr>
            <p:ph type="body" idx="1"/>
          </p:nvPr>
        </p:nvSpPr>
        <p:spPr>
          <a:solidFill>
            <a:schemeClr val="accent1">
              <a:lumMod val="20000"/>
              <a:lumOff val="80000"/>
            </a:schemeClr>
          </a:solidFill>
        </p:spPr>
        <p:txBody>
          <a:bodyPr/>
          <a:lstStyle/>
          <a:p>
            <a:r>
              <a:rPr lang="en-US" sz="2400" b="1" dirty="0"/>
              <a:t>SCREENING</a:t>
            </a:r>
          </a:p>
        </p:txBody>
      </p:sp>
      <p:sp>
        <p:nvSpPr>
          <p:cNvPr id="3" name="Content Placeholder 2"/>
          <p:cNvSpPr>
            <a:spLocks noGrp="1"/>
          </p:cNvSpPr>
          <p:nvPr>
            <p:ph sz="half" idx="2"/>
          </p:nvPr>
        </p:nvSpPr>
        <p:spPr>
          <a:xfrm>
            <a:off x="457200" y="2174875"/>
            <a:ext cx="4040188" cy="3951288"/>
          </a:xfrm>
        </p:spPr>
        <p:txBody>
          <a:bodyPr>
            <a:normAutofit/>
          </a:bodyPr>
          <a:lstStyle/>
          <a:p>
            <a:r>
              <a:rPr lang="en-US" sz="2000" dirty="0"/>
              <a:t>Urine albumin/creatinine is the screening test of choice</a:t>
            </a:r>
          </a:p>
          <a:p>
            <a:r>
              <a:rPr lang="en-US" sz="2000" dirty="0"/>
              <a:t>Recommended annually in all patients with diabetes mellitus </a:t>
            </a:r>
          </a:p>
          <a:p>
            <a:r>
              <a:rPr lang="en-US" sz="2000" dirty="0"/>
              <a:t>Not cost-effective in the general population</a:t>
            </a:r>
          </a:p>
          <a:p>
            <a:r>
              <a:rPr lang="en-US" sz="2000" dirty="0"/>
              <a:t>Consider in high-risk patients (HTN, smoking, obesity, older age)</a:t>
            </a:r>
          </a:p>
        </p:txBody>
      </p:sp>
      <p:sp>
        <p:nvSpPr>
          <p:cNvPr id="8" name="Text Placeholder 7">
            <a:extLst>
              <a:ext uri="{FF2B5EF4-FFF2-40B4-BE49-F238E27FC236}">
                <a16:creationId xmlns:a16="http://schemas.microsoft.com/office/drawing/2014/main" id="{AF4DAF0D-94AC-A588-D42F-D7FAED855358}"/>
              </a:ext>
            </a:extLst>
          </p:cNvPr>
          <p:cNvSpPr>
            <a:spLocks noGrp="1"/>
          </p:cNvSpPr>
          <p:nvPr>
            <p:ph type="body" sz="quarter" idx="3"/>
          </p:nvPr>
        </p:nvSpPr>
        <p:spPr>
          <a:solidFill>
            <a:schemeClr val="accent1">
              <a:lumMod val="20000"/>
              <a:lumOff val="80000"/>
            </a:schemeClr>
          </a:solidFill>
        </p:spPr>
        <p:txBody>
          <a:bodyPr/>
          <a:lstStyle/>
          <a:p>
            <a:r>
              <a:rPr lang="en-US" sz="2400" b="1" dirty="0"/>
              <a:t>TREATMENT</a:t>
            </a:r>
          </a:p>
        </p:txBody>
      </p:sp>
      <p:sp>
        <p:nvSpPr>
          <p:cNvPr id="9" name="Content Placeholder 8">
            <a:extLst>
              <a:ext uri="{FF2B5EF4-FFF2-40B4-BE49-F238E27FC236}">
                <a16:creationId xmlns:a16="http://schemas.microsoft.com/office/drawing/2014/main" id="{AF8F5133-014A-CC40-0DD8-2AD133D0BA97}"/>
              </a:ext>
            </a:extLst>
          </p:cNvPr>
          <p:cNvSpPr>
            <a:spLocks noGrp="1"/>
          </p:cNvSpPr>
          <p:nvPr>
            <p:ph sz="quarter" idx="4"/>
          </p:nvPr>
        </p:nvSpPr>
        <p:spPr/>
        <p:txBody>
          <a:bodyPr/>
          <a:lstStyle/>
          <a:p>
            <a:pPr marL="214313" indent="-214313">
              <a:buFont typeface="Arial" panose="020B0604020202020204" pitchFamily="34" charset="0"/>
              <a:buChar char="•"/>
            </a:pPr>
            <a:r>
              <a:rPr lang="en-US" sz="1950" dirty="0"/>
              <a:t>Treat the underlying pathology</a:t>
            </a:r>
          </a:p>
          <a:p>
            <a:pPr marL="214313" indent="-214313">
              <a:buFont typeface="Arial" panose="020B0604020202020204" pitchFamily="34" charset="0"/>
              <a:buChar char="•"/>
            </a:pPr>
            <a:r>
              <a:rPr lang="en-US" sz="1950" dirty="0"/>
              <a:t>Salt restriction</a:t>
            </a:r>
          </a:p>
          <a:p>
            <a:pPr marL="214313" indent="-214313">
              <a:buFont typeface="Arial" panose="020B0604020202020204" pitchFamily="34" charset="0"/>
              <a:buChar char="•"/>
            </a:pPr>
            <a:r>
              <a:rPr lang="en-US" sz="1950" dirty="0"/>
              <a:t>Diuretics </a:t>
            </a:r>
          </a:p>
          <a:p>
            <a:pPr marL="600075" lvl="1" indent="-257175">
              <a:buFont typeface="Arial" panose="020B0604020202020204" pitchFamily="34" charset="0"/>
              <a:buChar char="•"/>
            </a:pPr>
            <a:r>
              <a:rPr lang="en-US" sz="1950" dirty="0"/>
              <a:t>Loops are first line</a:t>
            </a:r>
          </a:p>
          <a:p>
            <a:pPr marL="600075" lvl="1" indent="-257175">
              <a:buFont typeface="Arial" panose="020B0604020202020204" pitchFamily="34" charset="0"/>
              <a:buChar char="•"/>
            </a:pPr>
            <a:r>
              <a:rPr lang="en-US" sz="1950" dirty="0"/>
              <a:t>Aldactone-receptor antagonists (</a:t>
            </a:r>
            <a:r>
              <a:rPr lang="en-US" sz="1950" dirty="0" err="1"/>
              <a:t>finerenone</a:t>
            </a:r>
            <a:r>
              <a:rPr lang="en-US" sz="1950" dirty="0"/>
              <a:t>)</a:t>
            </a:r>
          </a:p>
          <a:p>
            <a:pPr marL="600075" lvl="1" indent="-257175">
              <a:buFont typeface="Arial" panose="020B0604020202020204" pitchFamily="34" charset="0"/>
              <a:buChar char="•"/>
            </a:pPr>
            <a:r>
              <a:rPr lang="en-US" sz="1950" dirty="0"/>
              <a:t>Thiazides</a:t>
            </a:r>
          </a:p>
          <a:p>
            <a:pPr marL="214313" indent="-214313">
              <a:buFont typeface="Arial" panose="020B0604020202020204" pitchFamily="34" charset="0"/>
              <a:buChar char="•"/>
            </a:pPr>
            <a:r>
              <a:rPr lang="en-US" sz="1950" b="1" dirty="0"/>
              <a:t>RAAS inhibitors</a:t>
            </a:r>
          </a:p>
          <a:p>
            <a:pPr marL="214313" indent="-214313">
              <a:buFont typeface="Arial" panose="020B0604020202020204" pitchFamily="34" charset="0"/>
              <a:buChar char="•"/>
            </a:pPr>
            <a:r>
              <a:rPr lang="en-US" sz="1950" b="1" dirty="0"/>
              <a:t>SGLT2 Inhibitors in DM</a:t>
            </a:r>
          </a:p>
          <a:p>
            <a:pPr marL="214313" indent="-214313">
              <a:buFont typeface="Arial" panose="020B0604020202020204" pitchFamily="34" charset="0"/>
              <a:buChar char="•"/>
            </a:pPr>
            <a:r>
              <a:rPr lang="en-US" sz="1950" dirty="0"/>
              <a:t>Statins</a:t>
            </a:r>
          </a:p>
        </p:txBody>
      </p:sp>
    </p:spTree>
    <p:extLst>
      <p:ext uri="{BB962C8B-B14F-4D97-AF65-F5344CB8AC3E}">
        <p14:creationId xmlns:p14="http://schemas.microsoft.com/office/powerpoint/2010/main" val="3589824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D71F32-4F6A-1543-9A14-F906FF8D9503}"/>
              </a:ext>
            </a:extLst>
          </p:cNvPr>
          <p:cNvSpPr>
            <a:spLocks noGrp="1"/>
          </p:cNvSpPr>
          <p:nvPr>
            <p:ph type="title"/>
          </p:nvPr>
        </p:nvSpPr>
        <p:spPr>
          <a:xfrm>
            <a:off x="393556" y="1322544"/>
            <a:ext cx="2856201" cy="4128516"/>
          </a:xfrm>
        </p:spPr>
        <p:txBody>
          <a:bodyPr>
            <a:normAutofit/>
          </a:bodyPr>
          <a:lstStyle/>
          <a:p>
            <a:r>
              <a:rPr lang="en-US" sz="4000" dirty="0"/>
              <a:t>Proteinuria and Prognosis</a:t>
            </a:r>
          </a:p>
        </p:txBody>
      </p:sp>
      <p:graphicFrame>
        <p:nvGraphicFramePr>
          <p:cNvPr id="8" name="Content Placeholder 5">
            <a:extLst>
              <a:ext uri="{FF2B5EF4-FFF2-40B4-BE49-F238E27FC236}">
                <a16:creationId xmlns:a16="http://schemas.microsoft.com/office/drawing/2014/main" id="{46CC7947-6690-4B7C-AC83-4340BA783190}"/>
              </a:ext>
            </a:extLst>
          </p:cNvPr>
          <p:cNvGraphicFramePr>
            <a:graphicFrameLocks noGrp="1"/>
          </p:cNvGraphicFramePr>
          <p:nvPr>
            <p:ph idx="1"/>
          </p:nvPr>
        </p:nvGraphicFramePr>
        <p:xfrm>
          <a:off x="3819906" y="1322544"/>
          <a:ext cx="4697730" cy="4128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1049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 Board Practice Question</a:t>
            </a:r>
          </a:p>
        </p:txBody>
      </p:sp>
      <p:sp>
        <p:nvSpPr>
          <p:cNvPr id="3" name="Content Placeholder 2"/>
          <p:cNvSpPr>
            <a:spLocks noGrp="1"/>
          </p:cNvSpPr>
          <p:nvPr>
            <p:ph idx="1"/>
          </p:nvPr>
        </p:nvSpPr>
        <p:spPr>
          <a:xfrm>
            <a:off x="285085" y="1420565"/>
            <a:ext cx="5098648" cy="4991810"/>
          </a:xfrm>
        </p:spPr>
        <p:txBody>
          <a:bodyPr>
            <a:normAutofit fontScale="62500" lnSpcReduction="20000"/>
          </a:bodyPr>
          <a:lstStyle/>
          <a:p>
            <a:r>
              <a:rPr lang="en-US" dirty="0"/>
              <a:t>A 45-year-old man is evaluated during a follow up visit for membranous glomerulopathy diagnosed 3 weeks ago. He reports persistent lower extremity edema and no weight loss despite adhering to a low salt diet and taking maximal-dose furosemide. He does not have shortness of breath or abdominal discomfort. Other medications are </a:t>
            </a:r>
            <a:r>
              <a:rPr lang="en-US" dirty="0" err="1"/>
              <a:t>enalapril</a:t>
            </a:r>
            <a:r>
              <a:rPr lang="en-US" dirty="0"/>
              <a:t> and simvastatin.</a:t>
            </a:r>
          </a:p>
          <a:p>
            <a:r>
              <a:rPr lang="en-US" dirty="0"/>
              <a:t>On physical exam, vital signs are normal. The patient weighs 80 kg with a baseline weight of 75 kg. There is no rash. Cardiac examination is normal, and there is no evidence of JVD. The lungs are clear. There is pitting edema in the legs bilaterally to just below the patellae.</a:t>
            </a:r>
          </a:p>
          <a:p>
            <a:r>
              <a:rPr lang="en-US" dirty="0"/>
              <a:t>Doppler ultrasound of the lower extremities performed 3 weeks ago showed no evidence of DVT.</a:t>
            </a:r>
          </a:p>
        </p:txBody>
      </p:sp>
      <p:graphicFrame>
        <p:nvGraphicFramePr>
          <p:cNvPr id="4" name="Table 3"/>
          <p:cNvGraphicFramePr>
            <a:graphicFrameLocks noGrp="1"/>
          </p:cNvGraphicFramePr>
          <p:nvPr>
            <p:extLst>
              <p:ext uri="{D42A27DB-BD31-4B8C-83A1-F6EECF244321}">
                <p14:modId xmlns:p14="http://schemas.microsoft.com/office/powerpoint/2010/main" val="606814470"/>
              </p:ext>
            </p:extLst>
          </p:nvPr>
        </p:nvGraphicFramePr>
        <p:xfrm>
          <a:off x="5357476" y="1843775"/>
          <a:ext cx="3666067" cy="3597887"/>
        </p:xfrm>
        <a:graphic>
          <a:graphicData uri="http://schemas.openxmlformats.org/drawingml/2006/table">
            <a:tbl>
              <a:tblPr firstRow="1" bandRow="1">
                <a:tableStyleId>{5C22544A-7EE6-4342-B048-85BDC9FD1C3A}</a:tableStyleId>
              </a:tblPr>
              <a:tblGrid>
                <a:gridCol w="2144581">
                  <a:extLst>
                    <a:ext uri="{9D8B030D-6E8A-4147-A177-3AD203B41FA5}">
                      <a16:colId xmlns:a16="http://schemas.microsoft.com/office/drawing/2014/main" val="20000"/>
                    </a:ext>
                  </a:extLst>
                </a:gridCol>
                <a:gridCol w="1521486">
                  <a:extLst>
                    <a:ext uri="{9D8B030D-6E8A-4147-A177-3AD203B41FA5}">
                      <a16:colId xmlns:a16="http://schemas.microsoft.com/office/drawing/2014/main" val="20001"/>
                    </a:ext>
                  </a:extLst>
                </a:gridCol>
              </a:tblGrid>
              <a:tr h="671383">
                <a:tc>
                  <a:txBody>
                    <a:bodyPr/>
                    <a:lstStyle/>
                    <a:p>
                      <a:pPr algn="ctr">
                        <a:lnSpc>
                          <a:spcPct val="150000"/>
                        </a:lnSpc>
                      </a:pPr>
                      <a:r>
                        <a:rPr lang="en-US" sz="1800" dirty="0"/>
                        <a:t>Lab Test</a:t>
                      </a:r>
                    </a:p>
                  </a:txBody>
                  <a:tcPr marL="68580" marR="68580" marT="34290" marB="34290"/>
                </a:tc>
                <a:tc>
                  <a:txBody>
                    <a:bodyPr/>
                    <a:lstStyle/>
                    <a:p>
                      <a:pPr algn="ctr">
                        <a:lnSpc>
                          <a:spcPct val="150000"/>
                        </a:lnSpc>
                      </a:pPr>
                      <a:r>
                        <a:rPr lang="en-US" sz="1800" dirty="0"/>
                        <a:t>Result</a:t>
                      </a:r>
                    </a:p>
                  </a:txBody>
                  <a:tcPr marL="68580" marR="68580" marT="34290" marB="34290"/>
                </a:tc>
                <a:extLst>
                  <a:ext uri="{0D108BD9-81ED-4DB2-BD59-A6C34878D82A}">
                    <a16:rowId xmlns:a16="http://schemas.microsoft.com/office/drawing/2014/main" val="10000"/>
                  </a:ext>
                </a:extLst>
              </a:tr>
              <a:tr h="503540">
                <a:tc>
                  <a:txBody>
                    <a:bodyPr/>
                    <a:lstStyle/>
                    <a:p>
                      <a:r>
                        <a:rPr lang="en-US" sz="1400" dirty="0"/>
                        <a:t>Albumin</a:t>
                      </a:r>
                    </a:p>
                  </a:txBody>
                  <a:tcPr marL="68580" marR="68580" marT="34290" marB="34290"/>
                </a:tc>
                <a:tc>
                  <a:txBody>
                    <a:bodyPr/>
                    <a:lstStyle/>
                    <a:p>
                      <a:r>
                        <a:rPr lang="en-US" sz="1400" dirty="0"/>
                        <a:t>2.9 g/</a:t>
                      </a:r>
                      <a:r>
                        <a:rPr lang="en-US" sz="1400" dirty="0" err="1"/>
                        <a:t>dL</a:t>
                      </a:r>
                      <a:endParaRPr lang="en-US" sz="1400" dirty="0"/>
                    </a:p>
                  </a:txBody>
                  <a:tcPr marL="68580" marR="68580" marT="34290" marB="34290"/>
                </a:tc>
                <a:extLst>
                  <a:ext uri="{0D108BD9-81ED-4DB2-BD59-A6C34878D82A}">
                    <a16:rowId xmlns:a16="http://schemas.microsoft.com/office/drawing/2014/main" val="10001"/>
                  </a:ext>
                </a:extLst>
              </a:tr>
              <a:tr h="460604">
                <a:tc>
                  <a:txBody>
                    <a:bodyPr/>
                    <a:lstStyle/>
                    <a:p>
                      <a:r>
                        <a:rPr lang="en-US" sz="1400" dirty="0"/>
                        <a:t>Blood urea nitrogen</a:t>
                      </a:r>
                    </a:p>
                  </a:txBody>
                  <a:tcPr marL="68580" marR="68580" marT="34290" marB="34290"/>
                </a:tc>
                <a:tc>
                  <a:txBody>
                    <a:bodyPr/>
                    <a:lstStyle/>
                    <a:p>
                      <a:r>
                        <a:rPr lang="en-US" sz="1400" dirty="0"/>
                        <a:t>20</a:t>
                      </a:r>
                    </a:p>
                  </a:txBody>
                  <a:tcPr marL="68580" marR="68580" marT="34290" marB="34290"/>
                </a:tc>
                <a:extLst>
                  <a:ext uri="{0D108BD9-81ED-4DB2-BD59-A6C34878D82A}">
                    <a16:rowId xmlns:a16="http://schemas.microsoft.com/office/drawing/2014/main" val="10002"/>
                  </a:ext>
                </a:extLst>
              </a:tr>
              <a:tr h="509390">
                <a:tc>
                  <a:txBody>
                    <a:bodyPr/>
                    <a:lstStyle/>
                    <a:p>
                      <a:r>
                        <a:rPr lang="en-US" sz="1400" dirty="0"/>
                        <a:t>Creatinine </a:t>
                      </a:r>
                    </a:p>
                  </a:txBody>
                  <a:tcPr marL="68580" marR="68580" marT="34290" marB="34290"/>
                </a:tc>
                <a:tc>
                  <a:txBody>
                    <a:bodyPr/>
                    <a:lstStyle/>
                    <a:p>
                      <a:r>
                        <a:rPr lang="en-US" sz="1400" dirty="0"/>
                        <a:t>1.0 mg/</a:t>
                      </a:r>
                      <a:r>
                        <a:rPr lang="en-US" sz="1400" dirty="0" err="1"/>
                        <a:t>dL</a:t>
                      </a:r>
                      <a:endParaRPr lang="en-US" sz="1400" dirty="0"/>
                    </a:p>
                  </a:txBody>
                  <a:tcPr marL="68580" marR="68580" marT="34290" marB="34290"/>
                </a:tc>
                <a:extLst>
                  <a:ext uri="{0D108BD9-81ED-4DB2-BD59-A6C34878D82A}">
                    <a16:rowId xmlns:a16="http://schemas.microsoft.com/office/drawing/2014/main" val="10003"/>
                  </a:ext>
                </a:extLst>
              </a:tr>
              <a:tr h="354128">
                <a:tc>
                  <a:txBody>
                    <a:bodyPr/>
                    <a:lstStyle/>
                    <a:p>
                      <a:r>
                        <a:rPr lang="en-US" sz="1400" dirty="0"/>
                        <a:t>Electrolytes</a:t>
                      </a:r>
                    </a:p>
                  </a:txBody>
                  <a:tcPr marL="68580" marR="68580" marT="34290" marB="34290"/>
                </a:tc>
                <a:tc>
                  <a:txBody>
                    <a:bodyPr/>
                    <a:lstStyle/>
                    <a:p>
                      <a:r>
                        <a:rPr lang="en-US" sz="1400" dirty="0"/>
                        <a:t>Normal</a:t>
                      </a:r>
                    </a:p>
                  </a:txBody>
                  <a:tcPr marL="68580" marR="68580" marT="34290" marB="34290"/>
                </a:tc>
                <a:extLst>
                  <a:ext uri="{0D108BD9-81ED-4DB2-BD59-A6C34878D82A}">
                    <a16:rowId xmlns:a16="http://schemas.microsoft.com/office/drawing/2014/main" val="10004"/>
                  </a:ext>
                </a:extLst>
              </a:tr>
              <a:tr h="480060">
                <a:tc>
                  <a:txBody>
                    <a:bodyPr/>
                    <a:lstStyle/>
                    <a:p>
                      <a:r>
                        <a:rPr lang="en-US" sz="1400" dirty="0"/>
                        <a:t>Urinalysis</a:t>
                      </a:r>
                    </a:p>
                  </a:txBody>
                  <a:tcPr marL="68580" marR="68580" marT="34290" marB="34290"/>
                </a:tc>
                <a:tc>
                  <a:txBody>
                    <a:bodyPr/>
                    <a:lstStyle/>
                    <a:p>
                      <a:r>
                        <a:rPr lang="en-US" sz="1400" dirty="0"/>
                        <a:t>No blood; 4+ protein</a:t>
                      </a:r>
                    </a:p>
                  </a:txBody>
                  <a:tcPr marL="68580" marR="68580" marT="34290" marB="34290"/>
                </a:tc>
                <a:extLst>
                  <a:ext uri="{0D108BD9-81ED-4DB2-BD59-A6C34878D82A}">
                    <a16:rowId xmlns:a16="http://schemas.microsoft.com/office/drawing/2014/main" val="10005"/>
                  </a:ext>
                </a:extLst>
              </a:tr>
              <a:tr h="603542">
                <a:tc>
                  <a:txBody>
                    <a:bodyPr/>
                    <a:lstStyle/>
                    <a:p>
                      <a:r>
                        <a:rPr lang="en-US" sz="1400" dirty="0"/>
                        <a:t>Urine protein-creatinine ratio</a:t>
                      </a:r>
                    </a:p>
                  </a:txBody>
                  <a:tcPr marL="68580" marR="68580" marT="34290" marB="34290"/>
                </a:tc>
                <a:tc>
                  <a:txBody>
                    <a:bodyPr/>
                    <a:lstStyle/>
                    <a:p>
                      <a:r>
                        <a:rPr lang="en-US" sz="1400" dirty="0"/>
                        <a:t>6100 mg/g</a:t>
                      </a:r>
                    </a:p>
                  </a:txBody>
                  <a:tcPr marL="68580" marR="6858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55176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0126C12-F101-2E4F-9FED-4D4D873C4759}"/>
              </a:ext>
            </a:extLst>
          </p:cNvPr>
          <p:cNvSpPr txBox="1">
            <a:spLocks/>
          </p:cNvSpPr>
          <p:nvPr/>
        </p:nvSpPr>
        <p:spPr>
          <a:xfrm>
            <a:off x="1382485" y="2646249"/>
            <a:ext cx="6639296" cy="228412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350" dirty="0">
              <a:latin typeface="+mj-lt"/>
            </a:endParaRPr>
          </a:p>
        </p:txBody>
      </p:sp>
      <p:sp>
        <p:nvSpPr>
          <p:cNvPr id="3" name="Title 2">
            <a:extLst>
              <a:ext uri="{FF2B5EF4-FFF2-40B4-BE49-F238E27FC236}">
                <a16:creationId xmlns:a16="http://schemas.microsoft.com/office/drawing/2014/main" id="{74E405A3-94A7-DB7F-3891-A28450AD77C4}"/>
              </a:ext>
            </a:extLst>
          </p:cNvPr>
          <p:cNvSpPr>
            <a:spLocks noGrp="1"/>
          </p:cNvSpPr>
          <p:nvPr>
            <p:ph type="title"/>
          </p:nvPr>
        </p:nvSpPr>
        <p:spPr/>
        <p:txBody>
          <a:bodyPr/>
          <a:lstStyle/>
          <a:p>
            <a:r>
              <a:rPr lang="en-US" dirty="0"/>
              <a:t>IM Board Practice Question</a:t>
            </a:r>
          </a:p>
        </p:txBody>
      </p:sp>
      <p:sp>
        <p:nvSpPr>
          <p:cNvPr id="6" name="Content Placeholder 5">
            <a:extLst>
              <a:ext uri="{FF2B5EF4-FFF2-40B4-BE49-F238E27FC236}">
                <a16:creationId xmlns:a16="http://schemas.microsoft.com/office/drawing/2014/main" id="{A80980FD-39AD-E8D4-C0D9-2B28F29A2E6B}"/>
              </a:ext>
            </a:extLst>
          </p:cNvPr>
          <p:cNvSpPr>
            <a:spLocks noGrp="1"/>
          </p:cNvSpPr>
          <p:nvPr>
            <p:ph idx="1"/>
          </p:nvPr>
        </p:nvSpPr>
        <p:spPr>
          <a:xfrm>
            <a:off x="457200" y="1525331"/>
            <a:ext cx="8229600" cy="4525963"/>
          </a:xfrm>
        </p:spPr>
        <p:txBody>
          <a:bodyPr/>
          <a:lstStyle/>
          <a:p>
            <a:pPr marL="0" indent="0">
              <a:buNone/>
            </a:pPr>
            <a:r>
              <a:rPr lang="en-US" sz="3200" dirty="0"/>
              <a:t>Which of the following is the most appropriate management?</a:t>
            </a:r>
          </a:p>
          <a:p>
            <a:pPr marL="342900" indent="-342900">
              <a:buFont typeface="+mj-lt"/>
              <a:buAutoNum type="alphaUcPeriod"/>
            </a:pPr>
            <a:r>
              <a:rPr lang="en-US" sz="3200" dirty="0"/>
              <a:t> Add metolazone</a:t>
            </a:r>
          </a:p>
          <a:p>
            <a:pPr marL="342900" indent="-342900">
              <a:buFont typeface="+mj-lt"/>
              <a:buAutoNum type="alphaUcPeriod"/>
            </a:pPr>
            <a:r>
              <a:rPr lang="en-US" sz="3200" dirty="0"/>
              <a:t> Change furosemide to bumetanide</a:t>
            </a:r>
          </a:p>
          <a:p>
            <a:pPr marL="342900" indent="-342900">
              <a:buFont typeface="+mj-lt"/>
              <a:buAutoNum type="alphaUcPeriod"/>
            </a:pPr>
            <a:r>
              <a:rPr lang="en-US" sz="3200" dirty="0"/>
              <a:t> Admit for intravenous diuresis</a:t>
            </a:r>
          </a:p>
          <a:p>
            <a:pPr marL="342900" indent="-342900">
              <a:buFont typeface="+mj-lt"/>
              <a:buAutoNum type="alphaUcPeriod"/>
            </a:pPr>
            <a:r>
              <a:rPr lang="en-US" sz="3200" dirty="0"/>
              <a:t> Repeat lower extremity Doppler ultrasonography</a:t>
            </a:r>
          </a:p>
          <a:p>
            <a:endParaRPr lang="en-US" sz="3200" dirty="0"/>
          </a:p>
          <a:p>
            <a:endParaRPr lang="en-US" sz="3200" dirty="0"/>
          </a:p>
          <a:p>
            <a:endParaRPr lang="en-US" dirty="0"/>
          </a:p>
        </p:txBody>
      </p:sp>
    </p:spTree>
    <p:extLst>
      <p:ext uri="{BB962C8B-B14F-4D97-AF65-F5344CB8AC3E}">
        <p14:creationId xmlns:p14="http://schemas.microsoft.com/office/powerpoint/2010/main" val="428244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67075F-B5DA-E94A-8B8C-63F096D5DABB}"/>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endParaRPr lang="en-US" sz="3700" kern="1200" dirty="0">
              <a:latin typeface="+mj-lt"/>
              <a:ea typeface="+mj-ea"/>
              <a:cs typeface="+mj-cs"/>
            </a:endParaRPr>
          </a:p>
        </p:txBody>
      </p:sp>
      <p:sp>
        <p:nvSpPr>
          <p:cNvPr id="2" name="Title 1">
            <a:extLst>
              <a:ext uri="{FF2B5EF4-FFF2-40B4-BE49-F238E27FC236}">
                <a16:creationId xmlns:a16="http://schemas.microsoft.com/office/drawing/2014/main" id="{8A744977-75FD-758E-ECA0-22734DCC397A}"/>
              </a:ext>
            </a:extLst>
          </p:cNvPr>
          <p:cNvSpPr>
            <a:spLocks noGrp="1"/>
          </p:cNvSpPr>
          <p:nvPr>
            <p:ph type="title"/>
          </p:nvPr>
        </p:nvSpPr>
        <p:spPr/>
        <p:txBody>
          <a:bodyPr/>
          <a:lstStyle/>
          <a:p>
            <a:r>
              <a:rPr lang="en-US" dirty="0"/>
              <a:t>Knowledge Check Question</a:t>
            </a:r>
          </a:p>
        </p:txBody>
      </p:sp>
      <p:sp>
        <p:nvSpPr>
          <p:cNvPr id="3" name="Content Placeholder 2">
            <a:extLst>
              <a:ext uri="{FF2B5EF4-FFF2-40B4-BE49-F238E27FC236}">
                <a16:creationId xmlns:a16="http://schemas.microsoft.com/office/drawing/2014/main" id="{C6CD80CE-E285-840A-1CCA-09C1390A03FA}"/>
              </a:ext>
            </a:extLst>
          </p:cNvPr>
          <p:cNvSpPr>
            <a:spLocks noGrp="1"/>
          </p:cNvSpPr>
          <p:nvPr>
            <p:ph idx="1"/>
          </p:nvPr>
        </p:nvSpPr>
        <p:spPr>
          <a:xfrm>
            <a:off x="583325" y="1472817"/>
            <a:ext cx="8229600" cy="4525963"/>
          </a:xfrm>
        </p:spPr>
        <p:txBody>
          <a:bodyPr/>
          <a:lstStyle/>
          <a:p>
            <a:pPr marL="0" indent="0" defTabSz="457200">
              <a:spcBef>
                <a:spcPct val="20000"/>
              </a:spcBef>
              <a:buNone/>
            </a:pPr>
            <a:r>
              <a:rPr lang="en-US" sz="3200" kern="1200" dirty="0">
                <a:latin typeface="+mj-lt"/>
                <a:ea typeface="+mj-ea"/>
                <a:cs typeface="+mj-cs"/>
              </a:rPr>
              <a:t>Which of the following is a “normal” urinary protein? </a:t>
            </a:r>
            <a:r>
              <a:rPr lang="en-US" sz="3200" i="1" kern="1200" dirty="0">
                <a:latin typeface="+mj-lt"/>
                <a:ea typeface="+mj-ea"/>
                <a:cs typeface="+mj-cs"/>
              </a:rPr>
              <a:t>(You may choose more than one answer)</a:t>
            </a:r>
          </a:p>
          <a:p>
            <a:pPr marL="0" indent="0" defTabSz="457200">
              <a:spcBef>
                <a:spcPct val="20000"/>
              </a:spcBef>
              <a:buNone/>
            </a:pPr>
            <a:endParaRPr lang="en-US" sz="3200" dirty="0"/>
          </a:p>
          <a:p>
            <a:pPr marL="342900" indent="-342900" defTabSz="457200">
              <a:spcBef>
                <a:spcPct val="20000"/>
              </a:spcBef>
              <a:buFont typeface="Arial"/>
              <a:buAutoNum type="alphaUcPeriod"/>
            </a:pPr>
            <a:r>
              <a:rPr lang="en-US" sz="3200" dirty="0"/>
              <a:t> Albumin</a:t>
            </a:r>
          </a:p>
          <a:p>
            <a:pPr marL="342900" indent="-342900" defTabSz="457200">
              <a:spcBef>
                <a:spcPct val="20000"/>
              </a:spcBef>
              <a:buFont typeface="Arial"/>
              <a:buAutoNum type="alphaUcPeriod"/>
            </a:pPr>
            <a:r>
              <a:rPr lang="en-US" sz="3200" dirty="0"/>
              <a:t> Tamm-Horsfall</a:t>
            </a:r>
          </a:p>
          <a:p>
            <a:pPr marL="342900" indent="-342900" defTabSz="457200">
              <a:spcBef>
                <a:spcPct val="20000"/>
              </a:spcBef>
              <a:buFont typeface="Arial"/>
              <a:buAutoNum type="alphaUcPeriod"/>
            </a:pPr>
            <a:r>
              <a:rPr lang="en-US" sz="3200" dirty="0"/>
              <a:t> Bence-Jones</a:t>
            </a:r>
          </a:p>
          <a:p>
            <a:pPr marL="342900" indent="-342900" defTabSz="457200">
              <a:spcBef>
                <a:spcPct val="20000"/>
              </a:spcBef>
              <a:buFont typeface="Arial"/>
              <a:buAutoNum type="alphaUcPeriod"/>
            </a:pPr>
            <a:r>
              <a:rPr lang="en-US" sz="3200" dirty="0"/>
              <a:t> Low molecular-weight proteins</a:t>
            </a:r>
          </a:p>
          <a:p>
            <a:pPr marL="0" indent="0">
              <a:buNone/>
            </a:pPr>
            <a:endParaRPr lang="en-US" dirty="0"/>
          </a:p>
        </p:txBody>
      </p:sp>
    </p:spTree>
    <p:extLst>
      <p:ext uri="{BB962C8B-B14F-4D97-AF65-F5344CB8AC3E}">
        <p14:creationId xmlns:p14="http://schemas.microsoft.com/office/powerpoint/2010/main" val="1923176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0126C12-F101-2E4F-9FED-4D4D873C4759}"/>
              </a:ext>
            </a:extLst>
          </p:cNvPr>
          <p:cNvSpPr txBox="1">
            <a:spLocks/>
          </p:cNvSpPr>
          <p:nvPr/>
        </p:nvSpPr>
        <p:spPr>
          <a:xfrm>
            <a:off x="1382485" y="2646249"/>
            <a:ext cx="6639296" cy="228412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350" dirty="0">
              <a:latin typeface="+mj-lt"/>
            </a:endParaRPr>
          </a:p>
        </p:txBody>
      </p:sp>
      <p:sp>
        <p:nvSpPr>
          <p:cNvPr id="3" name="Title 2">
            <a:extLst>
              <a:ext uri="{FF2B5EF4-FFF2-40B4-BE49-F238E27FC236}">
                <a16:creationId xmlns:a16="http://schemas.microsoft.com/office/drawing/2014/main" id="{74E405A3-94A7-DB7F-3891-A28450AD77C4}"/>
              </a:ext>
            </a:extLst>
          </p:cNvPr>
          <p:cNvSpPr>
            <a:spLocks noGrp="1"/>
          </p:cNvSpPr>
          <p:nvPr>
            <p:ph type="title"/>
          </p:nvPr>
        </p:nvSpPr>
        <p:spPr/>
        <p:txBody>
          <a:bodyPr/>
          <a:lstStyle/>
          <a:p>
            <a:r>
              <a:rPr lang="en-US" dirty="0"/>
              <a:t>Answer</a:t>
            </a:r>
          </a:p>
        </p:txBody>
      </p:sp>
      <p:sp>
        <p:nvSpPr>
          <p:cNvPr id="6" name="Content Placeholder 5">
            <a:extLst>
              <a:ext uri="{FF2B5EF4-FFF2-40B4-BE49-F238E27FC236}">
                <a16:creationId xmlns:a16="http://schemas.microsoft.com/office/drawing/2014/main" id="{A80980FD-39AD-E8D4-C0D9-2B28F29A2E6B}"/>
              </a:ext>
            </a:extLst>
          </p:cNvPr>
          <p:cNvSpPr>
            <a:spLocks noGrp="1"/>
          </p:cNvSpPr>
          <p:nvPr>
            <p:ph idx="1"/>
          </p:nvPr>
        </p:nvSpPr>
        <p:spPr>
          <a:xfrm>
            <a:off x="457200" y="1525331"/>
            <a:ext cx="8229600" cy="4525963"/>
          </a:xfrm>
        </p:spPr>
        <p:txBody>
          <a:bodyPr/>
          <a:lstStyle/>
          <a:p>
            <a:pPr marL="0" indent="0">
              <a:buNone/>
            </a:pPr>
            <a:r>
              <a:rPr lang="en-US" sz="3200" dirty="0"/>
              <a:t>Which of the following is the most appropriate management?</a:t>
            </a:r>
          </a:p>
          <a:p>
            <a:pPr marL="342900" indent="-342900">
              <a:buFont typeface="+mj-lt"/>
              <a:buAutoNum type="alphaUcPeriod"/>
            </a:pPr>
            <a:r>
              <a:rPr lang="en-US" sz="3200" dirty="0"/>
              <a:t> </a:t>
            </a:r>
            <a:r>
              <a:rPr lang="en-US" sz="3200" dirty="0">
                <a:highlight>
                  <a:srgbClr val="FFFF00"/>
                </a:highlight>
              </a:rPr>
              <a:t>Add metolazone</a:t>
            </a:r>
          </a:p>
          <a:p>
            <a:pPr marL="342900" indent="-342900">
              <a:buFont typeface="+mj-lt"/>
              <a:buAutoNum type="alphaUcPeriod"/>
            </a:pPr>
            <a:r>
              <a:rPr lang="en-US" sz="3200" dirty="0"/>
              <a:t> Change furosemide to bumetanide</a:t>
            </a:r>
          </a:p>
          <a:p>
            <a:pPr marL="342900" indent="-342900">
              <a:buFont typeface="+mj-lt"/>
              <a:buAutoNum type="alphaUcPeriod"/>
            </a:pPr>
            <a:r>
              <a:rPr lang="en-US" sz="3200" dirty="0"/>
              <a:t> Admit for intravenous diuresis</a:t>
            </a:r>
          </a:p>
          <a:p>
            <a:pPr marL="342900" indent="-342900">
              <a:buFont typeface="+mj-lt"/>
              <a:buAutoNum type="alphaUcPeriod"/>
            </a:pPr>
            <a:r>
              <a:rPr lang="en-US" sz="3200" dirty="0"/>
              <a:t> Repeat lower extremity Doppler ultrasonography</a:t>
            </a:r>
          </a:p>
          <a:p>
            <a:endParaRPr lang="en-US" sz="3200" dirty="0"/>
          </a:p>
          <a:p>
            <a:endParaRPr lang="en-US" sz="3200" dirty="0"/>
          </a:p>
          <a:p>
            <a:endParaRPr lang="en-US" dirty="0"/>
          </a:p>
        </p:txBody>
      </p:sp>
    </p:spTree>
    <p:extLst>
      <p:ext uri="{BB962C8B-B14F-4D97-AF65-F5344CB8AC3E}">
        <p14:creationId xmlns:p14="http://schemas.microsoft.com/office/powerpoint/2010/main" val="143340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a:t>
            </a:r>
          </a:p>
        </p:txBody>
      </p:sp>
      <p:sp>
        <p:nvSpPr>
          <p:cNvPr id="6" name="Content Placeholder 5">
            <a:extLst>
              <a:ext uri="{FF2B5EF4-FFF2-40B4-BE49-F238E27FC236}">
                <a16:creationId xmlns:a16="http://schemas.microsoft.com/office/drawing/2014/main" id="{865BA031-83E1-A7EB-A8B6-F7143ABF674E}"/>
              </a:ext>
            </a:extLst>
          </p:cNvPr>
          <p:cNvSpPr>
            <a:spLocks noGrp="1"/>
          </p:cNvSpPr>
          <p:nvPr>
            <p:ph idx="1"/>
          </p:nvPr>
        </p:nvSpPr>
        <p:spPr/>
        <p:txBody>
          <a:bodyPr/>
          <a:lstStyle/>
          <a:p>
            <a:r>
              <a:rPr lang="en-US" i="1" dirty="0"/>
              <a:t>Edema management in a patient with newly diagnosed nephrotic syndrome starts with a salt-restricted diet and an oral loop diuretic; when loop diuretics have been maximally </a:t>
            </a:r>
            <a:r>
              <a:rPr lang="en-US" i="1" dirty="0" err="1"/>
              <a:t>uptitrated</a:t>
            </a:r>
            <a:r>
              <a:rPr lang="en-US" i="1" dirty="0"/>
              <a:t> and weight loss/edema control is insufficient, it is often necessary to add a second diuretic that works distal to the loop of Henle, </a:t>
            </a:r>
            <a:r>
              <a:rPr lang="en-US" i="1" dirty="0" err="1"/>
              <a:t>ie</a:t>
            </a:r>
            <a:r>
              <a:rPr lang="en-US" i="1" dirty="0"/>
              <a:t> thiazide or potassium-sparing diuretic. </a:t>
            </a:r>
          </a:p>
          <a:p>
            <a:endParaRPr lang="en-US" dirty="0"/>
          </a:p>
        </p:txBody>
      </p:sp>
    </p:spTree>
    <p:extLst>
      <p:ext uri="{BB962C8B-B14F-4D97-AF65-F5344CB8AC3E}">
        <p14:creationId xmlns:p14="http://schemas.microsoft.com/office/powerpoint/2010/main" val="2999320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11FE-839D-3816-84D7-6EFE06C084B4}"/>
              </a:ext>
            </a:extLst>
          </p:cNvPr>
          <p:cNvSpPr>
            <a:spLocks noGrp="1"/>
          </p:cNvSpPr>
          <p:nvPr>
            <p:ph type="title"/>
          </p:nvPr>
        </p:nvSpPr>
        <p:spPr/>
        <p:txBody>
          <a:bodyPr/>
          <a:lstStyle/>
          <a:p>
            <a:r>
              <a:rPr lang="en-US" sz="4400" dirty="0"/>
              <a:t>References</a:t>
            </a:r>
            <a:endParaRPr lang="en-US" dirty="0"/>
          </a:p>
        </p:txBody>
      </p:sp>
      <p:sp>
        <p:nvSpPr>
          <p:cNvPr id="3" name="Content Placeholder 2">
            <a:extLst>
              <a:ext uri="{FF2B5EF4-FFF2-40B4-BE49-F238E27FC236}">
                <a16:creationId xmlns:a16="http://schemas.microsoft.com/office/drawing/2014/main" id="{9F781909-FDEB-C1E8-DDDF-80F180BA09F2}"/>
              </a:ext>
            </a:extLst>
          </p:cNvPr>
          <p:cNvSpPr>
            <a:spLocks noGrp="1"/>
          </p:cNvSpPr>
          <p:nvPr>
            <p:ph idx="1"/>
          </p:nvPr>
        </p:nvSpPr>
        <p:spPr>
          <a:xfrm>
            <a:off x="541437" y="1340096"/>
            <a:ext cx="8229600" cy="4525963"/>
          </a:xfrm>
        </p:spPr>
        <p:txBody>
          <a:bodyPr>
            <a:normAutofit fontScale="47500" lnSpcReduction="20000"/>
          </a:bodyPr>
          <a:lstStyle/>
          <a:p>
            <a:pPr marL="342900" indent="-342900">
              <a:buAutoNum type="arabicPeriod"/>
            </a:pPr>
            <a:r>
              <a:rPr lang="en-US" sz="3200" dirty="0">
                <a:latin typeface="+mn-lt"/>
              </a:rPr>
              <a:t>Valuation of Laboratory Measurements for Clinical Assessment of Kidney Disease. NKF KDOQI GUIDELINES: Part 5. </a:t>
            </a:r>
          </a:p>
          <a:p>
            <a:pPr marL="342900" indent="-342900">
              <a:buAutoNum type="arabicPeriod"/>
            </a:pPr>
            <a:r>
              <a:rPr lang="en-US" sz="3200" i="1" dirty="0">
                <a:latin typeface="+mn-lt"/>
              </a:rPr>
              <a:t>Damico g and </a:t>
            </a:r>
            <a:r>
              <a:rPr lang="en-US" sz="3200" i="1" dirty="0" err="1">
                <a:latin typeface="+mn-lt"/>
              </a:rPr>
              <a:t>bazzi</a:t>
            </a:r>
            <a:r>
              <a:rPr lang="en-US" sz="3200" i="1" dirty="0">
                <a:latin typeface="+mn-lt"/>
              </a:rPr>
              <a:t> c. Pathophysiology of proteinuria. Kidney International, Vol. 63 (2003), pp. 809–825.</a:t>
            </a:r>
          </a:p>
          <a:p>
            <a:pPr marL="342900" indent="-342900">
              <a:buAutoNum type="arabicPeriod"/>
            </a:pPr>
            <a:r>
              <a:rPr lang="en-US" sz="3200" dirty="0">
                <a:latin typeface="+mn-lt"/>
              </a:rPr>
              <a:t>P. </a:t>
            </a:r>
            <a:r>
              <a:rPr lang="en-US" sz="3200" dirty="0" err="1">
                <a:latin typeface="+mn-lt"/>
              </a:rPr>
              <a:t>Mundel</a:t>
            </a:r>
            <a:r>
              <a:rPr lang="en-US" sz="3200" dirty="0">
                <a:latin typeface="+mn-lt"/>
              </a:rPr>
              <a:t> and J. Reiser.</a:t>
            </a:r>
            <a:r>
              <a:rPr lang="en-US" sz="3200" i="1" dirty="0">
                <a:latin typeface="+mn-lt"/>
              </a:rPr>
              <a:t> Proteinuria: an enzymatic disease of the podocyte.  </a:t>
            </a:r>
            <a:r>
              <a:rPr lang="en-US" sz="3200" dirty="0">
                <a:latin typeface="+mn-lt"/>
              </a:rPr>
              <a:t>Kidney International, vol. 77, no. 7, pp. 571–580, 2010. </a:t>
            </a:r>
          </a:p>
          <a:p>
            <a:pPr marL="342900" indent="-342900">
              <a:buFontTx/>
              <a:buAutoNum type="arabicPeriod"/>
            </a:pPr>
            <a:r>
              <a:rPr lang="en-US" sz="3200" dirty="0">
                <a:latin typeface="+mn-lt"/>
              </a:rPr>
              <a:t>Agrawal S, </a:t>
            </a:r>
            <a:r>
              <a:rPr lang="en-US" sz="3200" dirty="0" err="1">
                <a:latin typeface="+mn-lt"/>
              </a:rPr>
              <a:t>Zaritsky</a:t>
            </a:r>
            <a:r>
              <a:rPr lang="en-US" sz="3200" dirty="0">
                <a:latin typeface="+mn-lt"/>
              </a:rPr>
              <a:t> JJ, </a:t>
            </a:r>
            <a:r>
              <a:rPr lang="en-US" sz="3200" dirty="0" err="1">
                <a:latin typeface="+mn-lt"/>
              </a:rPr>
              <a:t>Fornoni</a:t>
            </a:r>
            <a:r>
              <a:rPr lang="en-US" sz="3200" dirty="0">
                <a:latin typeface="+mn-lt"/>
              </a:rPr>
              <a:t> A, </a:t>
            </a:r>
            <a:r>
              <a:rPr lang="en-US" sz="3200" dirty="0" err="1">
                <a:latin typeface="+mn-lt"/>
              </a:rPr>
              <a:t>Smoyer</a:t>
            </a:r>
            <a:r>
              <a:rPr lang="en-US" sz="3200" dirty="0">
                <a:latin typeface="+mn-lt"/>
              </a:rPr>
              <a:t> WE. </a:t>
            </a:r>
            <a:r>
              <a:rPr lang="en-US" sz="3200" dirty="0" err="1">
                <a:latin typeface="+mn-lt"/>
              </a:rPr>
              <a:t>Dyslipidaemia</a:t>
            </a:r>
            <a:r>
              <a:rPr lang="en-US" sz="3200" dirty="0">
                <a:latin typeface="+mn-lt"/>
              </a:rPr>
              <a:t> in nephrotic syndrome: mechanisms and treatment [published correction appears in Nat Rev Nephrol. 2017 Dec 13;14 (1):70]. Nat Rev Nephrol. 2018;14(1):57-70. doi:10.1038/nrneph.2017.155</a:t>
            </a:r>
          </a:p>
          <a:p>
            <a:pPr marL="342900" indent="-342900">
              <a:buAutoNum type="arabicPeriod"/>
            </a:pPr>
            <a:r>
              <a:rPr lang="en-US" sz="3200" dirty="0">
                <a:latin typeface="+mn-lt"/>
              </a:rPr>
              <a:t>A. K. Bello, B. </a:t>
            </a:r>
            <a:r>
              <a:rPr lang="en-US" sz="3200" dirty="0" err="1">
                <a:latin typeface="+mn-lt"/>
              </a:rPr>
              <a:t>Hemmelgarn</a:t>
            </a:r>
            <a:r>
              <a:rPr lang="en-US" sz="3200" dirty="0">
                <a:latin typeface="+mn-lt"/>
              </a:rPr>
              <a:t>, A. Lloyd et al., </a:t>
            </a:r>
            <a:r>
              <a:rPr lang="en-US" sz="3200" i="1" dirty="0">
                <a:latin typeface="+mn-lt"/>
              </a:rPr>
              <a:t>Associations among estimated glomerular filtration rate, proteinuria, and adverse cardiovascular outcomes. </a:t>
            </a:r>
            <a:r>
              <a:rPr lang="en-US" sz="3200" dirty="0">
                <a:latin typeface="+mn-lt"/>
              </a:rPr>
              <a:t>Clinical Journal of the 5. American Society of Nephrology, vol. 6, no. 6, pp. 1418–1426, 2011.</a:t>
            </a:r>
            <a:endParaRPr lang="en-GB" sz="3200" dirty="0">
              <a:latin typeface="+mn-lt"/>
            </a:endParaRPr>
          </a:p>
          <a:p>
            <a:pPr marL="342900" indent="-342900">
              <a:buAutoNum type="arabicPeriod"/>
            </a:pPr>
            <a:r>
              <a:rPr lang="en-GB" altLang="x-none" sz="3200" i="1" dirty="0">
                <a:latin typeface="+mn-lt"/>
              </a:rPr>
              <a:t>Urinary Albumin Excretion Predicts Cardiovascular and Non-cardiovascular Mortality in General Population. </a:t>
            </a:r>
            <a:r>
              <a:rPr lang="en-GB" altLang="x-none" sz="3200" dirty="0">
                <a:latin typeface="+mn-lt"/>
              </a:rPr>
              <a:t>Circulation 106(14):1777-1782; 2002</a:t>
            </a:r>
          </a:p>
          <a:p>
            <a:pPr marL="342900" indent="-342900">
              <a:buFontTx/>
              <a:buAutoNum type="arabicPeriod"/>
            </a:pPr>
            <a:r>
              <a:rPr lang="en-US" sz="3200" dirty="0">
                <a:latin typeface="+mn-lt"/>
              </a:rPr>
              <a:t>Schwab S et al. </a:t>
            </a:r>
            <a:r>
              <a:rPr lang="en-GB" sz="3200" i="1" dirty="0">
                <a:latin typeface="+mn-lt"/>
              </a:rPr>
              <a:t>Quantitation of Proteinuria by the Use of Protein-to-Creatinine Ratios in Single Urine Samples. </a:t>
            </a:r>
            <a:r>
              <a:rPr lang="mr-IN" sz="3200" i="1" dirty="0" err="1">
                <a:latin typeface="+mn-lt"/>
              </a:rPr>
              <a:t>Arch</a:t>
            </a:r>
            <a:r>
              <a:rPr lang="en-US" sz="3200" i="1" dirty="0" err="1">
                <a:latin typeface="+mn-lt"/>
              </a:rPr>
              <a:t>ives</a:t>
            </a:r>
            <a:r>
              <a:rPr lang="mr-IN" sz="3200" i="1" dirty="0">
                <a:latin typeface="+mn-lt"/>
              </a:rPr>
              <a:t> </a:t>
            </a:r>
            <a:r>
              <a:rPr lang="mr-IN" sz="3200" i="1" dirty="0" err="1">
                <a:latin typeface="+mn-lt"/>
              </a:rPr>
              <a:t>Intern</a:t>
            </a:r>
            <a:r>
              <a:rPr lang="mr-IN" sz="3200" i="1" dirty="0">
                <a:latin typeface="+mn-lt"/>
              </a:rPr>
              <a:t> </a:t>
            </a:r>
            <a:r>
              <a:rPr lang="mr-IN" sz="3200" i="1" dirty="0" err="1">
                <a:latin typeface="+mn-lt"/>
              </a:rPr>
              <a:t>Med</a:t>
            </a:r>
            <a:r>
              <a:rPr lang="en-US" sz="3200" i="1" dirty="0">
                <a:latin typeface="+mn-lt"/>
              </a:rPr>
              <a:t> 1987; 147(5):943-944.</a:t>
            </a:r>
          </a:p>
          <a:p>
            <a:pPr marL="342900" indent="-342900">
              <a:buFontTx/>
              <a:buAutoNum type="arabicPeriod"/>
            </a:pPr>
            <a:r>
              <a:rPr lang="en-US" sz="3200" dirty="0">
                <a:latin typeface="+mn-lt"/>
              </a:rPr>
              <a:t>S</a:t>
            </a:r>
            <a:r>
              <a:rPr lang="is-IS" sz="3200" dirty="0">
                <a:latin typeface="+mn-lt"/>
              </a:rPr>
              <a:t>tillman I and Karumanchi SA. </a:t>
            </a:r>
            <a:r>
              <a:rPr lang="is-IS" sz="3200" i="1" dirty="0">
                <a:latin typeface="+mn-lt"/>
              </a:rPr>
              <a:t>The Glomerular Injury of Preeclampsia. </a:t>
            </a:r>
            <a:r>
              <a:rPr lang="is-IS" sz="3200" dirty="0">
                <a:latin typeface="+mn-lt"/>
              </a:rPr>
              <a:t>JASN</a:t>
            </a:r>
            <a:r>
              <a:rPr lang="is-IS" sz="3200" b="1" dirty="0">
                <a:latin typeface="+mn-lt"/>
              </a:rPr>
              <a:t> </a:t>
            </a:r>
            <a:r>
              <a:rPr lang="is-IS" sz="3200" dirty="0">
                <a:latin typeface="+mn-lt"/>
              </a:rPr>
              <a:t>August 2007 vol. 18 no. 8: 2281-2284.</a:t>
            </a:r>
            <a:endParaRPr lang="en-US" sz="3200" dirty="0">
              <a:latin typeface="+mn-lt"/>
            </a:endParaRPr>
          </a:p>
          <a:p>
            <a:pPr marL="0" indent="0">
              <a:buNone/>
            </a:pPr>
            <a:endParaRPr lang="en-US" dirty="0"/>
          </a:p>
        </p:txBody>
      </p:sp>
    </p:spTree>
    <p:extLst>
      <p:ext uri="{BB962C8B-B14F-4D97-AF65-F5344CB8AC3E}">
        <p14:creationId xmlns:p14="http://schemas.microsoft.com/office/powerpoint/2010/main" val="4249322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ACBC75-C713-1B47-A019-C9A7880A132B}"/>
              </a:ext>
            </a:extLst>
          </p:cNvPr>
          <p:cNvSpPr txBox="1">
            <a:spLocks/>
          </p:cNvSpPr>
          <p:nvPr/>
        </p:nvSpPr>
        <p:spPr>
          <a:xfrm>
            <a:off x="1143000" y="1781221"/>
            <a:ext cx="6858000" cy="17907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pPr>
            <a:r>
              <a:rPr lang="en-US" sz="4500" b="1" dirty="0"/>
              <a:t>Thank you!</a:t>
            </a:r>
          </a:p>
        </p:txBody>
      </p:sp>
      <p:sp>
        <p:nvSpPr>
          <p:cNvPr id="2" name="TextBox 1">
            <a:extLst>
              <a:ext uri="{FF2B5EF4-FFF2-40B4-BE49-F238E27FC236}">
                <a16:creationId xmlns:a16="http://schemas.microsoft.com/office/drawing/2014/main" id="{FF01B2BE-95E9-174F-BB93-6371A20D1699}"/>
              </a:ext>
            </a:extLst>
          </p:cNvPr>
          <p:cNvSpPr txBox="1"/>
          <p:nvPr/>
        </p:nvSpPr>
        <p:spPr>
          <a:xfrm>
            <a:off x="1143000" y="3710034"/>
            <a:ext cx="6858000" cy="1172765"/>
          </a:xfrm>
          <a:prstGeom prst="rect">
            <a:avLst/>
          </a:prstGeom>
        </p:spPr>
        <p:txBody>
          <a:bodyPr vert="horz" lIns="68580" tIns="34290" rIns="68580" bIns="34290" rtlCol="0">
            <a:normAutofit/>
          </a:bodyPr>
          <a:lstStyle/>
          <a:p>
            <a:pPr algn="ctr">
              <a:lnSpc>
                <a:spcPct val="90000"/>
              </a:lnSpc>
              <a:spcBef>
                <a:spcPts val="750"/>
              </a:spcBef>
            </a:pPr>
            <a:endParaRPr lang="en-US" b="1" dirty="0"/>
          </a:p>
        </p:txBody>
      </p:sp>
      <p:sp>
        <p:nvSpPr>
          <p:cNvPr id="3" name="TextBox 2">
            <a:extLst>
              <a:ext uri="{FF2B5EF4-FFF2-40B4-BE49-F238E27FC236}">
                <a16:creationId xmlns:a16="http://schemas.microsoft.com/office/drawing/2014/main" id="{0692AA2A-C96B-BB40-8907-5C92A80207E9}"/>
              </a:ext>
            </a:extLst>
          </p:cNvPr>
          <p:cNvSpPr txBox="1"/>
          <p:nvPr/>
        </p:nvSpPr>
        <p:spPr>
          <a:xfrm>
            <a:off x="2116666" y="3811669"/>
            <a:ext cx="5071907" cy="1338828"/>
          </a:xfrm>
          <a:prstGeom prst="rect">
            <a:avLst/>
          </a:prstGeom>
          <a:noFill/>
        </p:spPr>
        <p:txBody>
          <a:bodyPr wrap="square" rtlCol="0">
            <a:spAutoFit/>
          </a:bodyPr>
          <a:lstStyle/>
          <a:p>
            <a:pPr algn="ctr">
              <a:spcAft>
                <a:spcPts val="450"/>
              </a:spcAft>
            </a:pPr>
            <a:r>
              <a:rPr lang="en-US" sz="2700" dirty="0"/>
              <a:t>Please do not hesitate to contact me with questions/comments: </a:t>
            </a:r>
            <a:r>
              <a:rPr lang="en-US" sz="2700" dirty="0" err="1"/>
              <a:t>ejbarney@arizona.edu</a:t>
            </a:r>
            <a:endParaRPr lang="en-US" sz="2700" dirty="0"/>
          </a:p>
        </p:txBody>
      </p:sp>
      <p:pic>
        <p:nvPicPr>
          <p:cNvPr id="6" name="Picture 5" descr="Shape&#10;&#10;Description automatically generated">
            <a:extLst>
              <a:ext uri="{FF2B5EF4-FFF2-40B4-BE49-F238E27FC236}">
                <a16:creationId xmlns:a16="http://schemas.microsoft.com/office/drawing/2014/main" id="{DBF66BA6-FBFB-357C-F47B-084B984CDE5E}"/>
              </a:ext>
            </a:extLst>
          </p:cNvPr>
          <p:cNvPicPr>
            <a:picLocks noChangeAspect="1"/>
          </p:cNvPicPr>
          <p:nvPr/>
        </p:nvPicPr>
        <p:blipFill>
          <a:blip r:embed="rId2"/>
          <a:stretch>
            <a:fillRect/>
          </a:stretch>
        </p:blipFill>
        <p:spPr>
          <a:xfrm>
            <a:off x="3659221" y="885870"/>
            <a:ext cx="1825557" cy="1790701"/>
          </a:xfrm>
          <a:prstGeom prst="rect">
            <a:avLst/>
          </a:prstGeom>
        </p:spPr>
      </p:pic>
    </p:spTree>
    <p:extLst>
      <p:ext uri="{BB962C8B-B14F-4D97-AF65-F5344CB8AC3E}">
        <p14:creationId xmlns:p14="http://schemas.microsoft.com/office/powerpoint/2010/main" val="1506194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67075F-B5DA-E94A-8B8C-63F096D5DABB}"/>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spcAft>
                <a:spcPts val="600"/>
              </a:spcAft>
            </a:pPr>
            <a:endParaRPr lang="en-US" sz="3700" kern="1200" dirty="0">
              <a:latin typeface="+mj-lt"/>
              <a:ea typeface="+mj-ea"/>
              <a:cs typeface="+mj-cs"/>
            </a:endParaRPr>
          </a:p>
        </p:txBody>
      </p:sp>
      <p:sp>
        <p:nvSpPr>
          <p:cNvPr id="2" name="Title 1">
            <a:extLst>
              <a:ext uri="{FF2B5EF4-FFF2-40B4-BE49-F238E27FC236}">
                <a16:creationId xmlns:a16="http://schemas.microsoft.com/office/drawing/2014/main" id="{8A744977-75FD-758E-ECA0-22734DCC397A}"/>
              </a:ext>
            </a:extLst>
          </p:cNvPr>
          <p:cNvSpPr>
            <a:spLocks noGrp="1"/>
          </p:cNvSpPr>
          <p:nvPr>
            <p:ph type="title"/>
          </p:nvPr>
        </p:nvSpPr>
        <p:spPr/>
        <p:txBody>
          <a:bodyPr/>
          <a:lstStyle/>
          <a:p>
            <a:r>
              <a:rPr lang="en-US" dirty="0"/>
              <a:t>Knowledge Check Question</a:t>
            </a:r>
          </a:p>
        </p:txBody>
      </p:sp>
      <p:sp>
        <p:nvSpPr>
          <p:cNvPr id="3" name="Content Placeholder 2">
            <a:extLst>
              <a:ext uri="{FF2B5EF4-FFF2-40B4-BE49-F238E27FC236}">
                <a16:creationId xmlns:a16="http://schemas.microsoft.com/office/drawing/2014/main" id="{C6CD80CE-E285-840A-1CCA-09C1390A03FA}"/>
              </a:ext>
            </a:extLst>
          </p:cNvPr>
          <p:cNvSpPr>
            <a:spLocks noGrp="1"/>
          </p:cNvSpPr>
          <p:nvPr>
            <p:ph idx="1"/>
          </p:nvPr>
        </p:nvSpPr>
        <p:spPr>
          <a:xfrm>
            <a:off x="583325" y="1472817"/>
            <a:ext cx="8229600" cy="4525963"/>
          </a:xfrm>
        </p:spPr>
        <p:txBody>
          <a:bodyPr/>
          <a:lstStyle/>
          <a:p>
            <a:pPr marL="0" indent="0" defTabSz="457200">
              <a:spcBef>
                <a:spcPct val="20000"/>
              </a:spcBef>
              <a:buNone/>
            </a:pPr>
            <a:r>
              <a:rPr lang="en-US" sz="3200" kern="1200" dirty="0">
                <a:latin typeface="+mj-lt"/>
                <a:ea typeface="+mj-ea"/>
                <a:cs typeface="+mj-cs"/>
              </a:rPr>
              <a:t>Which of the following is a “normal” urinary protein? </a:t>
            </a:r>
            <a:r>
              <a:rPr lang="en-US" sz="3200" i="1" kern="1200" dirty="0">
                <a:latin typeface="+mj-lt"/>
                <a:ea typeface="+mj-ea"/>
                <a:cs typeface="+mj-cs"/>
              </a:rPr>
              <a:t>(You may choose more than one answer)</a:t>
            </a:r>
          </a:p>
          <a:p>
            <a:pPr marL="0" indent="0" defTabSz="457200">
              <a:spcBef>
                <a:spcPct val="20000"/>
              </a:spcBef>
              <a:buNone/>
            </a:pPr>
            <a:endParaRPr lang="en-US" sz="3200" dirty="0"/>
          </a:p>
          <a:p>
            <a:pPr marL="342900" indent="-342900" defTabSz="457200">
              <a:spcBef>
                <a:spcPct val="20000"/>
              </a:spcBef>
              <a:buFont typeface="Arial"/>
              <a:buAutoNum type="alphaUcPeriod"/>
            </a:pPr>
            <a:r>
              <a:rPr lang="en-US" sz="3200" dirty="0">
                <a:highlight>
                  <a:srgbClr val="FFFF00"/>
                </a:highlight>
              </a:rPr>
              <a:t> Albumin</a:t>
            </a:r>
          </a:p>
          <a:p>
            <a:pPr marL="342900" indent="-342900" defTabSz="457200">
              <a:spcBef>
                <a:spcPct val="20000"/>
              </a:spcBef>
              <a:buFont typeface="Arial"/>
              <a:buAutoNum type="alphaUcPeriod"/>
            </a:pPr>
            <a:r>
              <a:rPr lang="en-US" sz="3200" dirty="0">
                <a:highlight>
                  <a:srgbClr val="FFFF00"/>
                </a:highlight>
              </a:rPr>
              <a:t> Tamm-Horsfall</a:t>
            </a:r>
          </a:p>
          <a:p>
            <a:pPr marL="342900" indent="-342900" defTabSz="457200">
              <a:spcBef>
                <a:spcPct val="20000"/>
              </a:spcBef>
              <a:buFont typeface="Arial"/>
              <a:buAutoNum type="alphaUcPeriod"/>
            </a:pPr>
            <a:r>
              <a:rPr lang="en-US" sz="3200" dirty="0"/>
              <a:t> Bence-Jones</a:t>
            </a:r>
          </a:p>
          <a:p>
            <a:pPr marL="342900" indent="-342900" defTabSz="457200">
              <a:spcBef>
                <a:spcPct val="20000"/>
              </a:spcBef>
              <a:buFont typeface="Arial"/>
              <a:buAutoNum type="alphaUcPeriod"/>
            </a:pPr>
            <a:r>
              <a:rPr lang="en-US" sz="3200" dirty="0">
                <a:highlight>
                  <a:srgbClr val="FFFF00"/>
                </a:highlight>
              </a:rPr>
              <a:t> Low molecular-weight proteins</a:t>
            </a:r>
          </a:p>
          <a:p>
            <a:pPr marL="0" indent="0">
              <a:buNone/>
            </a:pPr>
            <a:endParaRPr lang="en-US" dirty="0"/>
          </a:p>
        </p:txBody>
      </p:sp>
    </p:spTree>
    <p:extLst>
      <p:ext uri="{BB962C8B-B14F-4D97-AF65-F5344CB8AC3E}">
        <p14:creationId xmlns:p14="http://schemas.microsoft.com/office/powerpoint/2010/main" val="47911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URINARY PROTEINS</a:t>
            </a:r>
          </a:p>
        </p:txBody>
      </p:sp>
      <p:graphicFrame>
        <p:nvGraphicFramePr>
          <p:cNvPr id="4" name="Content Placeholder 3"/>
          <p:cNvGraphicFramePr>
            <a:graphicFrameLocks noGrp="1"/>
          </p:cNvGraphicFramePr>
          <p:nvPr>
            <p:ph sz="quarter" idx="13"/>
          </p:nvPr>
        </p:nvGraphicFramePr>
        <p:xfrm>
          <a:off x="467139" y="2423750"/>
          <a:ext cx="7772400" cy="25681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025966060"/>
              </p:ext>
            </p:extLst>
          </p:nvPr>
        </p:nvGraphicFramePr>
        <p:xfrm>
          <a:off x="248009" y="1417638"/>
          <a:ext cx="8727825" cy="44786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9589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4476-0658-F476-EA97-FDB83C955ABF}"/>
              </a:ext>
            </a:extLst>
          </p:cNvPr>
          <p:cNvSpPr>
            <a:spLocks noGrp="1"/>
          </p:cNvSpPr>
          <p:nvPr>
            <p:ph type="title"/>
          </p:nvPr>
        </p:nvSpPr>
        <p:spPr>
          <a:xfrm>
            <a:off x="457200" y="457200"/>
            <a:ext cx="8229600" cy="1143000"/>
          </a:xfrm>
        </p:spPr>
        <p:txBody>
          <a:bodyPr>
            <a:noAutofit/>
          </a:bodyPr>
          <a:lstStyle/>
          <a:p>
            <a:r>
              <a:rPr lang="en-US" sz="3600" dirty="0"/>
              <a:t>Factors Affecting Urinary Albumin Excretion</a:t>
            </a:r>
          </a:p>
        </p:txBody>
      </p:sp>
      <p:sp>
        <p:nvSpPr>
          <p:cNvPr id="3" name="Content Placeholder 2">
            <a:extLst>
              <a:ext uri="{FF2B5EF4-FFF2-40B4-BE49-F238E27FC236}">
                <a16:creationId xmlns:a16="http://schemas.microsoft.com/office/drawing/2014/main" id="{54E54AFD-5070-DA7A-2160-1FCB6DF1526F}"/>
              </a:ext>
            </a:extLst>
          </p:cNvPr>
          <p:cNvSpPr>
            <a:spLocks noGrp="1"/>
          </p:cNvSpPr>
          <p:nvPr>
            <p:ph idx="1"/>
          </p:nvPr>
        </p:nvSpPr>
        <p:spPr>
          <a:xfrm>
            <a:off x="457200" y="1600200"/>
            <a:ext cx="8229600" cy="5073869"/>
          </a:xfrm>
        </p:spPr>
        <p:txBody>
          <a:bodyPr/>
          <a:lstStyle/>
          <a:p>
            <a:pPr marL="0" indent="0">
              <a:buNone/>
            </a:pPr>
            <a:r>
              <a:rPr lang="en-US" sz="3600" b="1" u="sng" dirty="0"/>
              <a:t>Increased</a:t>
            </a:r>
            <a:r>
              <a:rPr lang="en-US" sz="3600" u="sng" dirty="0"/>
              <a:t> by physiological variables:</a:t>
            </a:r>
          </a:p>
          <a:p>
            <a:pPr>
              <a:lnSpc>
                <a:spcPct val="150000"/>
              </a:lnSpc>
            </a:pPr>
            <a:r>
              <a:rPr lang="en-US" sz="3600" dirty="0"/>
              <a:t>Upright posture</a:t>
            </a:r>
          </a:p>
          <a:p>
            <a:pPr>
              <a:lnSpc>
                <a:spcPct val="150000"/>
              </a:lnSpc>
            </a:pPr>
            <a:r>
              <a:rPr lang="en-US" sz="3600" dirty="0"/>
              <a:t>Exercise</a:t>
            </a:r>
          </a:p>
          <a:p>
            <a:pPr>
              <a:lnSpc>
                <a:spcPct val="150000"/>
              </a:lnSpc>
            </a:pPr>
            <a:r>
              <a:rPr lang="en-US" sz="3600" dirty="0"/>
              <a:t>Fever</a:t>
            </a:r>
          </a:p>
          <a:p>
            <a:pPr>
              <a:lnSpc>
                <a:spcPct val="150000"/>
              </a:lnSpc>
            </a:pPr>
            <a:r>
              <a:rPr lang="en-US" sz="3600" dirty="0"/>
              <a:t>Pregnancy</a:t>
            </a:r>
          </a:p>
          <a:p>
            <a:pPr marL="0" indent="0">
              <a:buNone/>
            </a:pPr>
            <a:endParaRPr lang="en-US" sz="3600" dirty="0"/>
          </a:p>
          <a:p>
            <a:pPr marL="0" indent="0">
              <a:buNone/>
            </a:pPr>
            <a:endParaRPr lang="en-US" dirty="0"/>
          </a:p>
          <a:p>
            <a:pPr marL="0" indent="0">
              <a:buNone/>
            </a:pPr>
            <a:endParaRPr lang="en-US" dirty="0"/>
          </a:p>
        </p:txBody>
      </p:sp>
      <p:pic>
        <p:nvPicPr>
          <p:cNvPr id="5" name="Picture 4" descr="Woman posing by a lake">
            <a:extLst>
              <a:ext uri="{FF2B5EF4-FFF2-40B4-BE49-F238E27FC236}">
                <a16:creationId xmlns:a16="http://schemas.microsoft.com/office/drawing/2014/main" id="{39664631-8DBA-B207-EC21-7E8975C47BC1}"/>
              </a:ext>
            </a:extLst>
          </p:cNvPr>
          <p:cNvPicPr>
            <a:picLocks noChangeAspect="1"/>
          </p:cNvPicPr>
          <p:nvPr/>
        </p:nvPicPr>
        <p:blipFill>
          <a:blip r:embed="rId2"/>
          <a:stretch>
            <a:fillRect/>
          </a:stretch>
        </p:blipFill>
        <p:spPr>
          <a:xfrm>
            <a:off x="5526881" y="2343989"/>
            <a:ext cx="1964040" cy="1309360"/>
          </a:xfrm>
          <a:prstGeom prst="rect">
            <a:avLst/>
          </a:prstGeom>
          <a:ln>
            <a:solidFill>
              <a:schemeClr val="accent1"/>
            </a:solidFill>
          </a:ln>
        </p:spPr>
      </p:pic>
      <p:pic>
        <p:nvPicPr>
          <p:cNvPr id="7" name="Picture 6" descr="Woman lifting barbell in gym">
            <a:extLst>
              <a:ext uri="{FF2B5EF4-FFF2-40B4-BE49-F238E27FC236}">
                <a16:creationId xmlns:a16="http://schemas.microsoft.com/office/drawing/2014/main" id="{E8C1D950-F6E0-89B9-57BF-E04527391092}"/>
              </a:ext>
            </a:extLst>
          </p:cNvPr>
          <p:cNvPicPr>
            <a:picLocks noChangeAspect="1"/>
          </p:cNvPicPr>
          <p:nvPr/>
        </p:nvPicPr>
        <p:blipFill rotWithShape="1">
          <a:blip r:embed="rId3"/>
          <a:srcRect l="21179"/>
          <a:stretch/>
        </p:blipFill>
        <p:spPr>
          <a:xfrm>
            <a:off x="5517109" y="3873556"/>
            <a:ext cx="1973812" cy="1321053"/>
          </a:xfrm>
          <a:prstGeom prst="rect">
            <a:avLst/>
          </a:prstGeom>
          <a:ln>
            <a:solidFill>
              <a:schemeClr val="accent1"/>
            </a:solidFill>
          </a:ln>
        </p:spPr>
      </p:pic>
      <p:pic>
        <p:nvPicPr>
          <p:cNvPr id="9" name="Picture 8" descr="Pregnant woman holding stomach">
            <a:extLst>
              <a:ext uri="{FF2B5EF4-FFF2-40B4-BE49-F238E27FC236}">
                <a16:creationId xmlns:a16="http://schemas.microsoft.com/office/drawing/2014/main" id="{048944AA-63AF-9CAE-866B-1525D1DCD056}"/>
              </a:ext>
            </a:extLst>
          </p:cNvPr>
          <p:cNvPicPr>
            <a:picLocks noChangeAspect="1"/>
          </p:cNvPicPr>
          <p:nvPr/>
        </p:nvPicPr>
        <p:blipFill rotWithShape="1">
          <a:blip r:embed="rId4"/>
          <a:srcRect l="24004" t="382" r="-1" b="-382"/>
          <a:stretch/>
        </p:blipFill>
        <p:spPr>
          <a:xfrm>
            <a:off x="5526881" y="5329657"/>
            <a:ext cx="1973812" cy="1454516"/>
          </a:xfrm>
          <a:prstGeom prst="rect">
            <a:avLst/>
          </a:prstGeom>
          <a:ln>
            <a:solidFill>
              <a:schemeClr val="accent1"/>
            </a:solidFill>
          </a:ln>
        </p:spPr>
      </p:pic>
    </p:spTree>
    <p:extLst>
      <p:ext uri="{BB962C8B-B14F-4D97-AF65-F5344CB8AC3E}">
        <p14:creationId xmlns:p14="http://schemas.microsoft.com/office/powerpoint/2010/main" val="180158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10F7-0C45-BA4C-9D02-38AA84D4DF6A}"/>
              </a:ext>
            </a:extLst>
          </p:cNvPr>
          <p:cNvSpPr>
            <a:spLocks noGrp="1"/>
          </p:cNvSpPr>
          <p:nvPr>
            <p:ph type="title"/>
          </p:nvPr>
        </p:nvSpPr>
        <p:spPr>
          <a:xfrm>
            <a:off x="457200" y="457200"/>
            <a:ext cx="8229600" cy="1143000"/>
          </a:xfrm>
        </p:spPr>
        <p:txBody>
          <a:bodyPr>
            <a:noAutofit/>
          </a:bodyPr>
          <a:lstStyle/>
          <a:p>
            <a:r>
              <a:rPr lang="en-US" sz="4000" dirty="0"/>
              <a:t>Urinary Protein: How much is “normal”?</a:t>
            </a:r>
          </a:p>
        </p:txBody>
      </p:sp>
      <p:graphicFrame>
        <p:nvGraphicFramePr>
          <p:cNvPr id="5" name="Content Placeholder 2">
            <a:extLst>
              <a:ext uri="{FF2B5EF4-FFF2-40B4-BE49-F238E27FC236}">
                <a16:creationId xmlns:a16="http://schemas.microsoft.com/office/drawing/2014/main" id="{50E0B752-4028-4747-999F-40AE6B506270}"/>
              </a:ext>
            </a:extLst>
          </p:cNvPr>
          <p:cNvGraphicFramePr>
            <a:graphicFrameLocks noGrp="1"/>
          </p:cNvGraphicFramePr>
          <p:nvPr>
            <p:ph idx="1"/>
            <p:extLst>
              <p:ext uri="{D42A27DB-BD31-4B8C-83A1-F6EECF244321}">
                <p14:modId xmlns:p14="http://schemas.microsoft.com/office/powerpoint/2010/main" val="302267368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083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2719-8F8A-49D6-1D64-196D6511C410}"/>
              </a:ext>
            </a:extLst>
          </p:cNvPr>
          <p:cNvSpPr>
            <a:spLocks noGrp="1"/>
          </p:cNvSpPr>
          <p:nvPr>
            <p:ph type="title"/>
          </p:nvPr>
        </p:nvSpPr>
        <p:spPr>
          <a:xfrm>
            <a:off x="457200" y="274638"/>
            <a:ext cx="8229600" cy="1143000"/>
          </a:xfrm>
        </p:spPr>
        <p:txBody>
          <a:bodyPr anchor="ctr">
            <a:normAutofit/>
          </a:bodyPr>
          <a:lstStyle/>
          <a:p>
            <a:r>
              <a:rPr lang="en-US" dirty="0"/>
              <a:t>Urine Dipstick</a:t>
            </a:r>
          </a:p>
        </p:txBody>
      </p:sp>
      <p:pic>
        <p:nvPicPr>
          <p:cNvPr id="6" name="Content Placeholder 6">
            <a:extLst>
              <a:ext uri="{FF2B5EF4-FFF2-40B4-BE49-F238E27FC236}">
                <a16:creationId xmlns:a16="http://schemas.microsoft.com/office/drawing/2014/main" id="{E62CBEA4-52E8-7F52-E93B-DAA983A8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62" y="1600200"/>
            <a:ext cx="3473675" cy="4525963"/>
          </a:xfrm>
          <a:prstGeom prst="rect">
            <a:avLst/>
          </a:prstGeom>
          <a:noFill/>
          <a:ln w="76200" cap="sq">
            <a:solidFill>
              <a:schemeClr val="bg2"/>
            </a:solidFill>
            <a:miter lim="800000"/>
          </a:ln>
          <a:effectLst>
            <a:glow rad="63500">
              <a:schemeClr val="accent1">
                <a:satMod val="175000"/>
                <a:alpha val="40000"/>
              </a:scheme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Content Placeholder 3">
            <a:extLst>
              <a:ext uri="{FF2B5EF4-FFF2-40B4-BE49-F238E27FC236}">
                <a16:creationId xmlns:a16="http://schemas.microsoft.com/office/drawing/2014/main" id="{E8183F88-1C41-B589-BAFA-626FD2E502BF}"/>
              </a:ext>
            </a:extLst>
          </p:cNvPr>
          <p:cNvSpPr>
            <a:spLocks noGrp="1"/>
          </p:cNvSpPr>
          <p:nvPr>
            <p:ph sz="half" idx="2"/>
          </p:nvPr>
        </p:nvSpPr>
        <p:spPr>
          <a:xfrm>
            <a:off x="4648200" y="1600200"/>
            <a:ext cx="4038600" cy="4525963"/>
          </a:xfrm>
        </p:spPr>
        <p:txBody>
          <a:bodyPr>
            <a:normAutofit/>
          </a:bodyPr>
          <a:lstStyle/>
          <a:p>
            <a:r>
              <a:rPr lang="en-US" dirty="0"/>
              <a:t>Detects </a:t>
            </a:r>
            <a:r>
              <a:rPr lang="en-US" b="1" dirty="0"/>
              <a:t>Albuminuria</a:t>
            </a:r>
          </a:p>
          <a:p>
            <a:r>
              <a:rPr lang="en-US" b="1" dirty="0"/>
              <a:t>Threshold = 150 mg/g </a:t>
            </a:r>
            <a:r>
              <a:rPr lang="en-US" dirty="0"/>
              <a:t>of albumin/creatinine</a:t>
            </a:r>
          </a:p>
          <a:p>
            <a:r>
              <a:rPr lang="en-US" dirty="0"/>
              <a:t>Pitfalls:</a:t>
            </a:r>
          </a:p>
          <a:p>
            <a:pPr lvl="1">
              <a:buFont typeface="Courier New"/>
              <a:buChar char="o"/>
            </a:pPr>
            <a:r>
              <a:rPr lang="en-US" dirty="0"/>
              <a:t>Dilute urine </a:t>
            </a:r>
            <a:r>
              <a:rPr lang="en-US" dirty="0">
                <a:sym typeface="Wingdings" pitchFamily="2" charset="2"/>
              </a:rPr>
              <a:t> </a:t>
            </a:r>
            <a:r>
              <a:rPr lang="en-US" dirty="0"/>
              <a:t>false </a:t>
            </a:r>
            <a:r>
              <a:rPr lang="en-US" b="1" dirty="0"/>
              <a:t>(-)</a:t>
            </a:r>
          </a:p>
          <a:p>
            <a:pPr lvl="1">
              <a:buFont typeface="Courier New"/>
              <a:buChar char="o"/>
            </a:pPr>
            <a:r>
              <a:rPr lang="en-US" dirty="0"/>
              <a:t>Non-albumin protein </a:t>
            </a:r>
            <a:r>
              <a:rPr lang="en-US" dirty="0">
                <a:sym typeface="Wingdings" pitchFamily="2" charset="2"/>
              </a:rPr>
              <a:t> </a:t>
            </a:r>
            <a:r>
              <a:rPr lang="en-US" dirty="0"/>
              <a:t>false </a:t>
            </a:r>
            <a:r>
              <a:rPr lang="en-US" b="1" dirty="0"/>
              <a:t>(-) </a:t>
            </a:r>
          </a:p>
          <a:p>
            <a:pPr lvl="1">
              <a:buFont typeface="Courier New"/>
              <a:buChar char="o"/>
            </a:pPr>
            <a:r>
              <a:rPr lang="en-US" dirty="0"/>
              <a:t>Dehydration, exercise, hematuria, and alkaline urine (pH&gt;8) </a:t>
            </a:r>
            <a:r>
              <a:rPr lang="en-US" dirty="0">
                <a:sym typeface="Wingdings" pitchFamily="2" charset="2"/>
              </a:rPr>
              <a:t> </a:t>
            </a:r>
            <a:r>
              <a:rPr lang="en-US" dirty="0"/>
              <a:t>false </a:t>
            </a:r>
            <a:r>
              <a:rPr lang="en-US" b="1" dirty="0"/>
              <a:t>(+) </a:t>
            </a:r>
          </a:p>
          <a:p>
            <a:endParaRPr lang="en-US" dirty="0"/>
          </a:p>
          <a:p>
            <a:endParaRPr lang="en-US" dirty="0"/>
          </a:p>
          <a:p>
            <a:endParaRPr lang="en-US" b="1" dirty="0"/>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226197A-802B-0D4B-6BCF-00C30731B07E}"/>
                  </a:ext>
                </a:extLst>
              </p14:cNvPr>
              <p14:cNvContentPartPr/>
              <p14:nvPr/>
            </p14:nvContentPartPr>
            <p14:xfrm>
              <a:off x="660600" y="2912363"/>
              <a:ext cx="3711240" cy="653760"/>
            </p14:xfrm>
          </p:contentPart>
        </mc:Choice>
        <mc:Fallback xmlns="">
          <p:pic>
            <p:nvPicPr>
              <p:cNvPr id="8" name="Ink 7">
                <a:extLst>
                  <a:ext uri="{FF2B5EF4-FFF2-40B4-BE49-F238E27FC236}">
                    <a16:creationId xmlns:a16="http://schemas.microsoft.com/office/drawing/2014/main" id="{9226197A-802B-0D4B-6BCF-00C30731B07E}"/>
                  </a:ext>
                </a:extLst>
              </p:cNvPr>
              <p:cNvPicPr/>
              <p:nvPr/>
            </p:nvPicPr>
            <p:blipFill>
              <a:blip r:embed="rId5"/>
              <a:stretch>
                <a:fillRect/>
              </a:stretch>
            </p:blipFill>
            <p:spPr>
              <a:xfrm>
                <a:off x="642960" y="2876723"/>
                <a:ext cx="3746880" cy="725400"/>
              </a:xfrm>
              <a:prstGeom prst="rect">
                <a:avLst/>
              </a:prstGeom>
            </p:spPr>
          </p:pic>
        </mc:Fallback>
      </mc:AlternateContent>
    </p:spTree>
    <p:extLst>
      <p:ext uri="{BB962C8B-B14F-4D97-AF65-F5344CB8AC3E}">
        <p14:creationId xmlns:p14="http://schemas.microsoft.com/office/powerpoint/2010/main" val="4006065769"/>
      </p:ext>
    </p:extLst>
  </p:cSld>
  <p:clrMapOvr>
    <a:masterClrMapping/>
  </p:clrMapOvr>
</p:sld>
</file>

<file path=ppt/theme/theme1.xml><?xml version="1.0" encoding="utf-8"?>
<a:theme xmlns:a="http://schemas.openxmlformats.org/drawingml/2006/main" name="UA_COMP-PowerPointTemplat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 COMP Powerpoint Blue</Template>
  <TotalTime>931</TotalTime>
  <Words>2589</Words>
  <Application>Microsoft Macintosh PowerPoint</Application>
  <PresentationFormat>On-screen Show (4:3)</PresentationFormat>
  <Paragraphs>373</Paragraphs>
  <Slides>43</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Courier New</vt:lpstr>
      <vt:lpstr>Wingdings</vt:lpstr>
      <vt:lpstr>UA_COMP-PowerPointTemplate(BLUE)</vt:lpstr>
      <vt:lpstr>Proteinuria</vt:lpstr>
      <vt:lpstr>Learning Objectives</vt:lpstr>
      <vt:lpstr>Urine Collection</vt:lpstr>
      <vt:lpstr>Knowledge Check Question</vt:lpstr>
      <vt:lpstr>Knowledge Check Question</vt:lpstr>
      <vt:lpstr>NORMAL URINARY PROTEINS</vt:lpstr>
      <vt:lpstr>Factors Affecting Urinary Albumin Excretion</vt:lpstr>
      <vt:lpstr>Urinary Protein: How much is “normal”?</vt:lpstr>
      <vt:lpstr>Urine Dipstick</vt:lpstr>
      <vt:lpstr>Relating Dipstick, ACR and PCR</vt:lpstr>
      <vt:lpstr>Proteinuria Quantification Methods</vt:lpstr>
      <vt:lpstr>Knowledge Check Question</vt:lpstr>
      <vt:lpstr>Answer</vt:lpstr>
      <vt:lpstr>NKF KDOQI / KDIGO Guidelines/Definitions</vt:lpstr>
      <vt:lpstr>Categories of proteinuria</vt:lpstr>
      <vt:lpstr> Orthostatic Proteinuria</vt:lpstr>
      <vt:lpstr>Tubulointerstitial</vt:lpstr>
      <vt:lpstr>Overflow</vt:lpstr>
      <vt:lpstr>Glomerular</vt:lpstr>
      <vt:lpstr>IM Board Question</vt:lpstr>
      <vt:lpstr>IM Board Question</vt:lpstr>
      <vt:lpstr>Answer</vt:lpstr>
      <vt:lpstr>The Renal Corpuscle</vt:lpstr>
      <vt:lpstr>Glomerular Histology</vt:lpstr>
      <vt:lpstr>PowerPoint Presentation</vt:lpstr>
      <vt:lpstr>Proteinuria Mechanisms</vt:lpstr>
      <vt:lpstr>Podocytopathy: Podocyte effacement</vt:lpstr>
      <vt:lpstr>Knowledge Check Question</vt:lpstr>
      <vt:lpstr>Knowledge Check Question</vt:lpstr>
      <vt:lpstr>Nephrotic Syndrome</vt:lpstr>
      <vt:lpstr>IM Board Practice Question</vt:lpstr>
      <vt:lpstr>IM Board Practice Question</vt:lpstr>
      <vt:lpstr>Answer</vt:lpstr>
      <vt:lpstr>Preeclampsia</vt:lpstr>
      <vt:lpstr>Proteinuria Workup</vt:lpstr>
      <vt:lpstr>Proteinuria Management</vt:lpstr>
      <vt:lpstr>Proteinuria and Prognosis</vt:lpstr>
      <vt:lpstr>IM Board Practice Question</vt:lpstr>
      <vt:lpstr>IM Board Practice Question</vt:lpstr>
      <vt:lpstr>Answer</vt:lpstr>
      <vt:lpstr>Explanation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Blumenthal, Daniel P - (danblumenthal)</dc:creator>
  <cp:lastModifiedBy>Ron Shinar</cp:lastModifiedBy>
  <cp:revision>147</cp:revision>
  <dcterms:created xsi:type="dcterms:W3CDTF">2018-10-18T23:34:28Z</dcterms:created>
  <dcterms:modified xsi:type="dcterms:W3CDTF">2024-10-15T13:41:49Z</dcterms:modified>
</cp:coreProperties>
</file>