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334" r:id="rId3"/>
    <p:sldId id="286" r:id="rId4"/>
    <p:sldId id="287" r:id="rId5"/>
    <p:sldId id="272" r:id="rId6"/>
    <p:sldId id="303" r:id="rId7"/>
    <p:sldId id="269" r:id="rId8"/>
    <p:sldId id="273" r:id="rId9"/>
    <p:sldId id="270" r:id="rId10"/>
    <p:sldId id="288" r:id="rId11"/>
    <p:sldId id="304" r:id="rId12"/>
    <p:sldId id="276" r:id="rId13"/>
    <p:sldId id="323" r:id="rId14"/>
    <p:sldId id="314" r:id="rId15"/>
    <p:sldId id="315" r:id="rId16"/>
    <p:sldId id="318" r:id="rId17"/>
    <p:sldId id="316" r:id="rId18"/>
    <p:sldId id="317" r:id="rId19"/>
    <p:sldId id="305" r:id="rId20"/>
    <p:sldId id="331" r:id="rId21"/>
    <p:sldId id="329" r:id="rId22"/>
    <p:sldId id="330" r:id="rId23"/>
    <p:sldId id="291" r:id="rId24"/>
    <p:sldId id="262" r:id="rId25"/>
    <p:sldId id="280" r:id="rId26"/>
    <p:sldId id="292" r:id="rId27"/>
    <p:sldId id="283" r:id="rId28"/>
    <p:sldId id="281" r:id="rId29"/>
    <p:sldId id="293" r:id="rId30"/>
    <p:sldId id="319" r:id="rId31"/>
    <p:sldId id="306" r:id="rId32"/>
    <p:sldId id="296" r:id="rId33"/>
    <p:sldId id="328" r:id="rId34"/>
    <p:sldId id="298" r:id="rId35"/>
    <p:sldId id="299" r:id="rId36"/>
    <p:sldId id="300" r:id="rId37"/>
    <p:sldId id="301" r:id="rId38"/>
    <p:sldId id="309" r:id="rId39"/>
    <p:sldId id="302" r:id="rId40"/>
    <p:sldId id="266" r:id="rId41"/>
    <p:sldId id="265" r:id="rId42"/>
    <p:sldId id="324" r:id="rId43"/>
    <p:sldId id="333" r:id="rId44"/>
    <p:sldId id="268" r:id="rId45"/>
    <p:sldId id="320" r:id="rId46"/>
    <p:sldId id="278" r:id="rId47"/>
    <p:sldId id="279" r:id="rId48"/>
    <p:sldId id="322" r:id="rId49"/>
    <p:sldId id="332" r:id="rId50"/>
    <p:sldId id="325" r:id="rId51"/>
    <p:sldId id="326" r:id="rId52"/>
    <p:sldId id="308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2"/>
    <a:srgbClr val="00003E"/>
    <a:srgbClr val="000050"/>
    <a:srgbClr val="00006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7EECAD-0FD7-47B8-A964-984324F71790}" v="5" dt="2024-10-08T02:28:03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58"/>
  </p:normalViewPr>
  <p:slideViewPr>
    <p:cSldViewPr>
      <p:cViewPr varScale="1">
        <p:scale>
          <a:sx n="120" d="100"/>
          <a:sy n="120" d="100"/>
        </p:scale>
        <p:origin x="15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8.xml"/><Relationship Id="rId1" Type="http://schemas.openxmlformats.org/officeDocument/2006/relationships/slide" Target="slides/slide5.xml"/><Relationship Id="rId4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9B47CD2-3DA1-47EA-96DF-823DFED9D5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CCEF858-0FB8-4162-B57A-CA187930A38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B9EF5B3-959F-4807-8126-C7E0BB3A484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215B596-BD4B-4D9D-AABC-0B49CCD707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4272E811-A393-40E2-923C-7E59C1C5D6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7384107-49CF-45D8-9289-CAFDD3495E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DFBB9C-C883-4677-A178-07AA21532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F3FE09A-7A1A-4405-ADE1-2CC9302D2E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</a:pPr>
            <a:fld id="{69B0A808-3C3E-472A-A604-9BBD4607FF64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C1F0FEC-AEDD-455C-9F45-B8F426CC60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756B1F4-FF3B-49BD-8770-D32D68693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 cells require two separate signals before activation occurs. The first signal is antigen specific and is provided by the interaction of T cell receptor with peptide antigen presented within the antigen binding groove of MHC molecules. The second (costimulatory signal) is provided by the interaction of T cell surface molecules with their ligands on antigen-presenting cells. The provision of signal 1 in the absence of signal 2 may lead to T cell inactivation or anergy, or to failure of a Th1 response with promotion of a Th2 response.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F6EF68F-052E-47DF-AD49-40F2A7E11F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</a:pPr>
            <a:fld id="{2D3B21F9-D086-4C4C-898B-93E7D0C2C65B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1ECEB951-1475-4241-B5B1-47EBA2F9A7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E9556A80-B146-419A-AD9D-8CE2E9CD5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 cells require two separate signals before activation occurs. The first signal is antigen specific and is provided by the interaction of T cell receptor with peptide antigen presented within the antigen binding groove of MHC molecules. The second (costimulatory signal) is provided by the interaction of T cell surface molecules with their ligands on antigen-presenting cells. The provision of signal 1 in the absence of signal 2 may lead to T cell inactivation or anergy, or to failure of a Th1 response with promotion of a Th2 response.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DFBB9C-C883-4677-A178-07AA21532CA1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26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3CDB4F-E927-4C94-847D-701E467824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118AF2-6885-4AD9-BBFD-774983E2DD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84D559-4C1F-47B8-939C-A36283C38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2C727-1035-4990-89C8-1982E223B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81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A7D1E7-FC78-4ACF-8597-7C75AE524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48A53F-6F06-47A8-83CC-7EA59D5D2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B79D99-CA0D-4667-A21F-C19B9911A6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F460F-9A86-470C-AC82-ABFAF7BC94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15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6FD0A4-757F-4E4E-8B60-C7BC073294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8FE210-26F5-45B5-89E8-20759EE20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352E40-B12C-42C6-A92F-4C6A2923B9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27890-F02F-4C72-B2E1-F1F531A4CF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36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E978EDB-1BC1-4786-A567-278F155B8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611C1-0480-4A85-83A8-0D97EC5715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3037EB4B-6E19-401A-93F1-71B2539B5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10325"/>
            <a:ext cx="3086100" cy="447675"/>
          </a:xfrm>
        </p:spPr>
        <p:txBody>
          <a:bodyPr rtlCol="0" anchor="ctr"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2018 Annual Data Report </a:t>
            </a:r>
            <a:br>
              <a:rPr lang="en-US"/>
            </a:br>
            <a:r>
              <a:rPr lang="en-US"/>
              <a:t>Volume 2 ESRD, Chapter 1</a:t>
            </a:r>
          </a:p>
        </p:txBody>
      </p:sp>
    </p:spTree>
    <p:extLst>
      <p:ext uri="{BB962C8B-B14F-4D97-AF65-F5344CB8AC3E}">
        <p14:creationId xmlns:p14="http://schemas.microsoft.com/office/powerpoint/2010/main" val="198255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15A151-6669-4DA0-AD8E-FC63DC23D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9BBCA2-6EB0-4C75-B993-6949FE5584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C0FE51-09B4-4E31-B4E3-8C81F93093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EB34A-AF8E-4091-BAA9-D46D23DB8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71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7EDBC8-3461-496C-832E-7F61BAFD9F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D484E4-BD2A-4BA0-8404-0E1BA6BC2D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E69408-9EB4-4320-883A-46409A8C5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BA717-51A0-48E9-8C88-55D8EA06E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7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6304A1-290F-4C1D-9217-811C25DAE6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06DF9B-E146-45FB-B90D-BDC3399C0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DE5409-6C42-4C21-97D2-A15528144E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37703-9406-444F-9E9C-3E38CA0CF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18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D5D31D-1C3B-40CC-B813-A70A9886B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B8B4E9B-2C06-4BA1-BC28-583B0E4A40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A8D0C5C-56B6-4921-A7C5-A0AFD3A47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CE349-D58E-4ED0-B1EF-33DA3F535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80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4451C6-FED2-472C-9CD5-A250ABE22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CAE442-D000-44D1-BFAF-64AF3A442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1EBA21-0695-44CA-B52A-9009052C0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9ED95-EFFE-4440-BC3B-EBD6BE134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85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EFCAB5-B87C-42FC-B2C4-7D31C1A6F6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42EA11-5501-4462-A1A9-DFC1DA911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2381B6-8402-433A-85BC-969CB261AF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ACAD9-7480-4FFC-925D-8F0623DFE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02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795CD9-729C-4F24-845A-DB55C95670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A42B45-3D29-4346-A377-415F261765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F499FD-2ADC-456E-B8B3-DA9392B32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2BBB2-C7CA-4A64-9970-98826F6AD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62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7C0F7A-FE1C-4970-8F2C-6C1FA79A8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A962C-8D5E-42CF-9614-4A0E7AD8A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ADA550-8A17-451D-85A6-E9CD3A3A7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64127-9796-4F58-8F0F-DCC3406E6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79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D016CE-6617-4853-A225-C87A006BC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B4B061F-60EB-46C5-B876-7383C4332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0EB506-3A06-4F1D-A47B-872FE17277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9AE2FB-90CB-42C5-8E86-286CAA144B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71D22D-915B-47D2-9F87-472F2B591D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46599F-BB4B-461C-8591-D8A838E6D2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CB5AED90-8A99-4EF9-B736-43994AB96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Transplantation</a:t>
            </a:r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98D556DC-01A2-40E2-85AD-8A7C860D1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733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Amandeep Khurana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Transplant Nephrologist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Southwest Kidney Institute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EDD8B474-0214-42DD-9CE0-D885C1CC9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you were given the option between taking a living donor kidney versus a deceased donor kidney, which one would you pick?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Living donor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Deceased donor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Doesn’t matter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Dialysis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A67B4954-4B36-4677-B5FD-B1B2080F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838200"/>
            <a:ext cx="90487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2904B9CB-725D-4793-BA85-83C22DD82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2018 Annual Data Report </a:t>
            </a:r>
            <a:br>
              <a:rPr lang="en-US" altLang="en-US" sz="1400"/>
            </a:br>
            <a:r>
              <a:rPr lang="en-US" altLang="en-US" sz="1400"/>
              <a:t>Volume 2 ESRD, Chapter 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D6021C-FD9E-4323-BC53-867A5EFD7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925"/>
            <a:ext cx="9144000" cy="11811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Trends in the number of ESRD prevalent cases, by modality, in the U.S. population,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1980-2016</a:t>
            </a:r>
            <a:br>
              <a:rPr lang="en-US" sz="2400" b="1" spc="3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E9503490-0DE2-475A-A68C-32D8BD324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5676900"/>
            <a:ext cx="81153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943600" algn="l"/>
              </a:tabLst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943600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943600" algn="l"/>
              </a:tabLs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1200" i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Data Source: Reference Table D1 and special analyses, USRDS ESRD Database. Abbreviation: ESRD, end-stage renal disease. Persons with “Uncertain Dialysis” were included in the “All ESRD” total, but are not represented separately.</a:t>
            </a:r>
            <a:endParaRPr lang="en-US" altLang="en-US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788F5347-FAF2-476C-A048-B59E55976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3025"/>
            <a:ext cx="70993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0D114D2-625F-4756-BBA2-F33C41116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average annual total (</a:t>
            </a:r>
            <a:r>
              <a:rPr lang="en-US" altLang="en-US" sz="2400" dirty="0" err="1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medicare</a:t>
            </a: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) expenditure for an HD patient is 90K. What’s the average for a transplant patient?</a:t>
            </a:r>
          </a:p>
          <a:p>
            <a:pPr marL="0" indent="0" eaLnBrk="1" hangingPunct="1">
              <a:buNone/>
            </a:pPr>
            <a:endParaRPr lang="en-US" altLang="en-US" sz="24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 eaLnBrk="1" hangingPunct="1"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100K</a:t>
            </a:r>
          </a:p>
          <a:p>
            <a:pPr marL="457200" indent="-457200" eaLnBrk="1" hangingPunct="1"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75K</a:t>
            </a:r>
          </a:p>
          <a:p>
            <a:pPr marL="457200" indent="-457200" eaLnBrk="1" hangingPunct="1"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50K</a:t>
            </a:r>
          </a:p>
          <a:p>
            <a:pPr marL="457200" indent="-457200" eaLnBrk="1" hangingPunct="1"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35K</a:t>
            </a:r>
          </a:p>
          <a:p>
            <a:pPr marL="457200" indent="-457200" eaLnBrk="1" hangingPunct="1"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10K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7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>
            <a:extLst>
              <a:ext uri="{FF2B5EF4-FFF2-40B4-BE49-F238E27FC236}">
                <a16:creationId xmlns:a16="http://schemas.microsoft.com/office/drawing/2014/main" id="{F38D0F01-EB09-4991-A502-C7001D084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3736AB-14F1-4751-A588-FC2BF3D5098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FE38BF-2C5F-4337-BB1F-81BED0085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1" spc="3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Medicare ESRD expenditures per person per year, by modality, 2004-2016</a:t>
            </a:r>
            <a:endParaRPr lang="en-US" dirty="0"/>
          </a:p>
        </p:txBody>
      </p:sp>
      <p:sp>
        <p:nvSpPr>
          <p:cNvPr id="17412" name="Footer Placeholder 4">
            <a:extLst>
              <a:ext uri="{FF2B5EF4-FFF2-40B4-BE49-F238E27FC236}">
                <a16:creationId xmlns:a16="http://schemas.microsoft.com/office/drawing/2014/main" id="{BD82AE09-54A2-49D9-B90A-D655834E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2018 Annual Data Report </a:t>
            </a:r>
            <a:br>
              <a:rPr lang="en-US" altLang="en-US" sz="1400"/>
            </a:br>
            <a:r>
              <a:rPr lang="en-US" altLang="en-US" sz="1400"/>
              <a:t>Volume 2 ESRD, Chapter 1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312CEE39-CF9D-4489-91AF-8D1596F1C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487988"/>
            <a:ext cx="685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943600" algn="l"/>
              </a:tabLst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943600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943600" algn="l"/>
              </a:tabLs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9436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1200" i="1">
                <a:latin typeface="Calibri" panose="020F0502020204030204" pitchFamily="34" charset="0"/>
                <a:cs typeface="Times New Roman" panose="02020603050405020304" pitchFamily="18" charset="0"/>
              </a:rPr>
              <a:t>Data Source: USRDS ESRD Database; Reference Tables K.7, K.8, &amp; K.9. Period prevalent ESRD patients; includes all claims with Medicare as primary payer only. Abbreviations: ESRD, end-stage renal disease; PPPY, per person per year.</a:t>
            </a:r>
          </a:p>
        </p:txBody>
      </p:sp>
      <p:pic>
        <p:nvPicPr>
          <p:cNvPr id="17414" name="Picture 6">
            <a:extLst>
              <a:ext uri="{FF2B5EF4-FFF2-40B4-BE49-F238E27FC236}">
                <a16:creationId xmlns:a16="http://schemas.microsoft.com/office/drawing/2014/main" id="{A32D42B2-4715-4369-BC10-B08CFC40B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0013"/>
            <a:ext cx="68580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bs.twimg.com/media/DdvCj_JUwAIBhqc.jpg:large">
            <a:extLst>
              <a:ext uri="{FF2B5EF4-FFF2-40B4-BE49-F238E27FC236}">
                <a16:creationId xmlns:a16="http://schemas.microsoft.com/office/drawing/2014/main" id="{625B2B7D-C2C7-4F5F-9E74-08569B8BE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00"/>
            <a:ext cx="9144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CA33D647-FD64-4694-89FE-F956FE281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organ has the longest wait time?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Liver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Heart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Lung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Kidney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agesvc.timeincapp.com/v3/mm/image?url=https%3A%2F%2Ffortunedotcom.files.wordpress.com%2F2017%2F09%2Fwaiting_time.png&amp;w=1100&amp;q=85">
            <a:extLst>
              <a:ext uri="{FF2B5EF4-FFF2-40B4-BE49-F238E27FC236}">
                <a16:creationId xmlns:a16="http://schemas.microsoft.com/office/drawing/2014/main" id="{98390598-3965-4CBB-B004-296A32BF4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0938"/>
            <a:ext cx="91440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s://imagesvc.timeincapp.com/v3/mm/image?url=https%3A%2F%2Ffortunedotcom.files.wordpress.com%2F2017%2F09%2Fana_organs.png&amp;w=700&amp;q=85">
            <a:extLst>
              <a:ext uri="{FF2B5EF4-FFF2-40B4-BE49-F238E27FC236}">
                <a16:creationId xmlns:a16="http://schemas.microsoft.com/office/drawing/2014/main" id="{0CF5143F-AA90-42C0-8BC0-36D985766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0"/>
            <a:ext cx="4164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783930F6-7563-424C-ABD2-910BBCFA2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2700"/>
            <a:ext cx="82296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7575-A020-4D31-A6E3-5E9BB173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176E6-28B5-87E2-F098-A971B5E59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Describe the benefit to patients who obtain a well-timed renal transplant before the need for initiation of dialysis.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 the immunosuppression drugs required for successful transplantation and know the side effects of each of these medications.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diagnosis, the pathophysiology, and the management of patients with acute cell-mediated rejection and antibody mediated rejection.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80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AA0F1-68C9-C966-2C8E-868D6FC28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2233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36E682-F2F2-C5CF-874C-E708EA6853B5}"/>
              </a:ext>
            </a:extLst>
          </p:cNvPr>
          <p:cNvSpPr txBox="1"/>
          <p:nvPr/>
        </p:nvSpPr>
        <p:spPr>
          <a:xfrm>
            <a:off x="152400" y="3886200"/>
            <a:ext cx="8763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KDPI is simply a mapping of the KDRI, a measure of relative risk, to a cumulative percentage scale. The KDPI 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calculated to the nearest integer percentage value and ranges from 0% to 100%.</a:t>
            </a:r>
          </a:p>
        </p:txBody>
      </p:sp>
    </p:spTree>
    <p:extLst>
      <p:ext uri="{BB962C8B-B14F-4D97-AF65-F5344CB8AC3E}">
        <p14:creationId xmlns:p14="http://schemas.microsoft.com/office/powerpoint/2010/main" val="286396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 shows that a deceased donor kidney with KDPI of 0-20% is expected to function, on average, nearly 11 and a half years after transplant, compared to over 12 years for a living donor kidney. ">
            <a:extLst>
              <a:ext uri="{FF2B5EF4-FFF2-40B4-BE49-F238E27FC236}">
                <a16:creationId xmlns:a16="http://schemas.microsoft.com/office/drawing/2014/main" id="{A5FFFDBD-27B9-9813-6A67-AE17DF413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76" y="914400"/>
            <a:ext cx="837204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61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8B42BB-ED1D-CB76-0A3C-1F366B43B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706"/>
            <a:ext cx="9144000" cy="56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05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BC880F3-655C-4A8D-9BF1-8B6766B9A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You have the option of remaining on HD or taking a 80% KDPI kidney…..which one would you pick?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HD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80</a:t>
            </a: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% KDPI kidney</a:t>
            </a:r>
            <a:endParaRPr lang="en-US" altLang="en-US" sz="24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Either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27">
            <a:extLst>
              <a:ext uri="{FF2B5EF4-FFF2-40B4-BE49-F238E27FC236}">
                <a16:creationId xmlns:a16="http://schemas.microsoft.com/office/drawing/2014/main" id="{4B1335A1-9EC7-4278-88D0-DEB351158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59875" cy="669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4B1C0F6-C3E7-4478-B85F-6903515A3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7432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Transplant Immunology for </a:t>
            </a:r>
          </a:p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non-transplant nephrologists</a:t>
            </a:r>
          </a:p>
          <a:p>
            <a:pPr algn="ctr" eaLnBrk="1" hangingPunct="1">
              <a:buFontTx/>
              <a:buNone/>
            </a:pPr>
            <a:endParaRPr lang="en-US" altLang="en-US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image27">
            <a:extLst>
              <a:ext uri="{FF2B5EF4-FFF2-40B4-BE49-F238E27FC236}">
                <a16:creationId xmlns:a16="http://schemas.microsoft.com/office/drawing/2014/main" id="{DC261C18-9590-4972-B734-39B342FE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933450"/>
            <a:ext cx="48101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image">
            <a:extLst>
              <a:ext uri="{FF2B5EF4-FFF2-40B4-BE49-F238E27FC236}">
                <a16:creationId xmlns:a16="http://schemas.microsoft.com/office/drawing/2014/main" id="{23DF508D-42CC-4DFE-8153-F74A59C2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4457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6">
            <a:extLst>
              <a:ext uri="{FF2B5EF4-FFF2-40B4-BE49-F238E27FC236}">
                <a16:creationId xmlns:a16="http://schemas.microsoft.com/office/drawing/2014/main" id="{6709CEB6-742C-4201-8F59-BB835190E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762000"/>
            <a:ext cx="4876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1 = Ag + APC meets </a:t>
            </a:r>
            <a:r>
              <a:rPr lang="en-US" altLang="en-US" sz="2400" u="sng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 cell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u="sng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8676" name="Line 7">
            <a:extLst>
              <a:ext uri="{FF2B5EF4-FFF2-40B4-BE49-F238E27FC236}">
                <a16:creationId xmlns:a16="http://schemas.microsoft.com/office/drawing/2014/main" id="{65F656C8-6EB2-4BEC-8240-E9EC8204EF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209800"/>
            <a:ext cx="2057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8">
            <a:extLst>
              <a:ext uri="{FF2B5EF4-FFF2-40B4-BE49-F238E27FC236}">
                <a16:creationId xmlns:a16="http://schemas.microsoft.com/office/drawing/2014/main" id="{9E11BB1F-5BA0-46DC-B2E6-ED853A93E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828800"/>
            <a:ext cx="119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antigen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algorithm">
            <a:extLst>
              <a:ext uri="{FF2B5EF4-FFF2-40B4-BE49-F238E27FC236}">
                <a16:creationId xmlns:a16="http://schemas.microsoft.com/office/drawing/2014/main" id="{2AE297FF-7C03-44EF-B859-4868E8A4E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828800"/>
            <a:ext cx="40481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6">
            <a:extLst>
              <a:ext uri="{FF2B5EF4-FFF2-40B4-BE49-F238E27FC236}">
                <a16:creationId xmlns:a16="http://schemas.microsoft.com/office/drawing/2014/main" id="{0B04C24B-D304-4D8E-8F95-CD56F73B6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762000"/>
            <a:ext cx="4572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2 = T cell activation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>
            <a:extLst>
              <a:ext uri="{FF2B5EF4-FFF2-40B4-BE49-F238E27FC236}">
                <a16:creationId xmlns:a16="http://schemas.microsoft.com/office/drawing/2014/main" id="{F65BD686-C848-4E2E-B66B-C881B060F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610600" cy="19383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3 = Acute Rejection</a:t>
            </a:r>
          </a:p>
          <a:p>
            <a:pPr algn="ctr" eaLnBrk="1" hangingPunct="1">
              <a:defRPr/>
            </a:pPr>
            <a:endParaRPr lang="en-US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1" eaLnBrk="1" hangingPunct="1">
              <a:defRPr/>
            </a:pPr>
            <a:endParaRPr lang="en-US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Acute </a:t>
            </a:r>
            <a:r>
              <a:rPr lang="en-US" dirty="0" err="1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Humoral</a:t>
            </a:r>
            <a:r>
              <a:rPr lang="en-US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rejection: B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Acute Cellular rejection: 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DF6A5980-0080-4B11-BEB8-0ACAE34AB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You have been on dialysis for 3 years, a cadaver transplant is offered to you. Do you accept?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4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FontTx/>
              <a:buAutoNum type="alphaUcPeriod"/>
              <a:defRPr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No, because I’m used to dialysis now</a:t>
            </a:r>
          </a:p>
          <a:p>
            <a:pPr eaLnBrk="1" hangingPunct="1">
              <a:buFontTx/>
              <a:buAutoNum type="alphaUcPeriod"/>
              <a:defRPr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Yes, because I dislike dialysis</a:t>
            </a:r>
          </a:p>
          <a:p>
            <a:pPr eaLnBrk="1" hangingPunct="1">
              <a:buFontTx/>
              <a:buAutoNum type="alphaUcPeriod"/>
              <a:defRPr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Yes, because I’ll live longer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C22997B-BC77-4146-A40A-CD1CFE3E0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How can you diagnose acute rejection?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Rising Cr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Pain over transplant site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Elevated donor specific antibodies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Elevated </a:t>
            </a: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cell free DNA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Biopsy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>
            <a:extLst>
              <a:ext uri="{FF2B5EF4-FFF2-40B4-BE49-F238E27FC236}">
                <a16:creationId xmlns:a16="http://schemas.microsoft.com/office/drawing/2014/main" id="{15D46547-5D8D-47DA-93FF-09ABAA218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61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3 = Acute Humoral rejection: B </a:t>
            </a:r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41FAADF7-48E4-4E63-816F-F3CC7B83E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347913"/>
            <a:ext cx="9128125" cy="351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>
            <a:extLst>
              <a:ext uri="{FF2B5EF4-FFF2-40B4-BE49-F238E27FC236}">
                <a16:creationId xmlns:a16="http://schemas.microsoft.com/office/drawing/2014/main" id="{A7190791-6C38-443C-B497-959D39607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61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3 = Acute Humoral rejection: B 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8D70150B-5FC0-4C13-8447-07F40A3E0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2255838"/>
            <a:ext cx="59563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" name="Picture 4">
            <a:extLst>
              <a:ext uri="{FF2B5EF4-FFF2-40B4-BE49-F238E27FC236}">
                <a16:creationId xmlns:a16="http://schemas.microsoft.com/office/drawing/2014/main" id="{43A3108F-A827-4766-BB61-A97075449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255838"/>
            <a:ext cx="5999162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4F68E0-FD5B-C24B-CADD-135769434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0" y="336386"/>
            <a:ext cx="9052380" cy="533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94CAF9-8FEA-1C33-BFD8-9260BD071A39}"/>
              </a:ext>
            </a:extLst>
          </p:cNvPr>
          <p:cNvSpPr txBox="1"/>
          <p:nvPr/>
        </p:nvSpPr>
        <p:spPr>
          <a:xfrm>
            <a:off x="152400" y="5867400"/>
            <a:ext cx="8762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</a:rPr>
              <a:t>Haas M</a:t>
            </a:r>
            <a:r>
              <a:rPr lang="en-US" sz="1200" dirty="0">
                <a:solidFill>
                  <a:srgbClr val="212121"/>
                </a:solidFill>
                <a:latin typeface="BlinkMacSystemFont"/>
              </a:rPr>
              <a:t> et al. 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</a:rPr>
              <a:t>The Banff 2017 Kidney Meeting Report: Revised diagnostic criteria for chronic active T cell-mediated rejection, antibody-mediated rejection, and prospects for integrative endpoints for next-generation clinical trials. Am J Transplant. 2018 Feb;18(2):293-307.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</a:rPr>
              <a:t>: 10.1111/ajt.14625.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5901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4328219B-2EE5-4ABB-A181-362A00AFF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0"/>
            <a:ext cx="7292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409562F7-5AF2-4F67-9148-EA622A56D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4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558C5751-0A02-4040-A099-48695895D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088"/>
            <a:ext cx="8153400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536E04A3-9AE9-47A1-8E96-6F037C16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228600"/>
            <a:ext cx="7986712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3B75DA-73E3-3EBF-9F33-964486794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9" y="2514600"/>
            <a:ext cx="8930242" cy="182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C6E8BB-1D9F-9728-C761-5160D8848FB5}"/>
              </a:ext>
            </a:extLst>
          </p:cNvPr>
          <p:cNvSpPr txBox="1"/>
          <p:nvPr/>
        </p:nvSpPr>
        <p:spPr>
          <a:xfrm>
            <a:off x="152400" y="5867400"/>
            <a:ext cx="8762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</a:rPr>
              <a:t>Haas M</a:t>
            </a:r>
            <a:r>
              <a:rPr lang="en-US" sz="1200" dirty="0">
                <a:solidFill>
                  <a:srgbClr val="212121"/>
                </a:solidFill>
                <a:latin typeface="BlinkMacSystemFont"/>
              </a:rPr>
              <a:t> et al. 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</a:rPr>
              <a:t>The Banff 2017 Kidney Meeting Report: Revised diagnostic criteria for chronic active T cell-mediated rejection, antibody-mediated rejection, and prospects for integrative endpoints for next-generation clinical trials. Am J Transplant. 2018 Feb;18(2):293-307.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BlinkMacSystemFont"/>
              </a:rPr>
              <a:t>: 10.1111/ajt.14625. </a:t>
            </a:r>
            <a:endParaRPr lang="en-US" sz="1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image">
            <a:extLst>
              <a:ext uri="{FF2B5EF4-FFF2-40B4-BE49-F238E27FC236}">
                <a16:creationId xmlns:a16="http://schemas.microsoft.com/office/drawing/2014/main" id="{1B53B79B-703C-431E-ABFD-7E98894BC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4457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6">
            <a:extLst>
              <a:ext uri="{FF2B5EF4-FFF2-40B4-BE49-F238E27FC236}">
                <a16:creationId xmlns:a16="http://schemas.microsoft.com/office/drawing/2014/main" id="{307EB4C0-C885-446D-8F93-11FCAA9E3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762000"/>
            <a:ext cx="4876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1 = Ag + APC meets </a:t>
            </a:r>
            <a:r>
              <a:rPr lang="en-US" altLang="en-US" sz="2400" u="sng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 cell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u="sng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1988" name="Line 7">
            <a:extLst>
              <a:ext uri="{FF2B5EF4-FFF2-40B4-BE49-F238E27FC236}">
                <a16:creationId xmlns:a16="http://schemas.microsoft.com/office/drawing/2014/main" id="{76077E11-72D9-46E4-B67A-499683FA13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209800"/>
            <a:ext cx="2057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Text Box 8">
            <a:extLst>
              <a:ext uri="{FF2B5EF4-FFF2-40B4-BE49-F238E27FC236}">
                <a16:creationId xmlns:a16="http://schemas.microsoft.com/office/drawing/2014/main" id="{70410A16-110C-44BB-9D71-4ED470132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828800"/>
            <a:ext cx="119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antigen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0B3456-87BA-4AEC-B73F-4AFA4E355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2971800"/>
            <a:ext cx="2209800" cy="1219200"/>
          </a:xfrm>
          <a:prstGeom prst="rect">
            <a:avLst/>
          </a:prstGeom>
          <a:solidFill>
            <a:srgbClr val="800000">
              <a:alpha val="50980"/>
            </a:srgbClr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>
            <a:extLst>
              <a:ext uri="{FF2B5EF4-FFF2-40B4-BE49-F238E27FC236}">
                <a16:creationId xmlns:a16="http://schemas.microsoft.com/office/drawing/2014/main" id="{AF2F43A0-6039-41FD-8386-215B5A98B9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46063"/>
          <a:ext cx="7543800" cy="630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753639" imgH="3971429" progId="Paint.Picture">
                  <p:embed/>
                </p:oleObj>
              </mc:Choice>
              <mc:Fallback>
                <p:oleObj name="Bitmap Image" r:id="rId2" imgW="4753639" imgH="3971429" progId="Paint.Picture">
                  <p:embed/>
                  <p:pic>
                    <p:nvPicPr>
                      <p:cNvPr id="6146" name="Object 2">
                        <a:extLst>
                          <a:ext uri="{FF2B5EF4-FFF2-40B4-BE49-F238E27FC236}">
                            <a16:creationId xmlns:a16="http://schemas.microsoft.com/office/drawing/2014/main" id="{AF2F43A0-6039-41FD-8386-215B5A98B9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6063"/>
                        <a:ext cx="7543800" cy="630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59530616-A8AA-464D-A751-FADAE30B4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350"/>
            <a:ext cx="91440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26">
            <a:extLst>
              <a:ext uri="{FF2B5EF4-FFF2-40B4-BE49-F238E27FC236}">
                <a16:creationId xmlns:a16="http://schemas.microsoft.com/office/drawing/2014/main" id="{D1E61967-016A-4340-82C2-4DEAD7370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88"/>
            <a:ext cx="914400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15187BC-7803-468A-971C-274C4E752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3AE95D-E1D8-3B8C-475B-97686DF3E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78" y="152400"/>
            <a:ext cx="8821622" cy="65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879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2523A7D0-418D-44D2-8158-CCC4A8FF0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7200"/>
            <a:ext cx="7772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Maintenance</a:t>
            </a:r>
            <a:endParaRPr lang="en-US" altLang="en-US" sz="28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2800" dirty="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Cellcept</a:t>
            </a: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1g BID</a:t>
            </a:r>
          </a:p>
          <a:p>
            <a:pPr eaLnBrk="1" hangingPunct="1"/>
            <a:r>
              <a:rPr lang="en-US" altLang="en-US" sz="2400" dirty="0" err="1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Prograf</a:t>
            </a:r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2400" dirty="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Steroid free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A644383-4843-4771-85AF-7CE48C49B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How do you treat ACR Banff IIa? Pick all options that apply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FK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MMF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Steroids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Thymoglobulin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Plasmapheresis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IVIG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W0164-65-004">
            <a:extLst>
              <a:ext uri="{FF2B5EF4-FFF2-40B4-BE49-F238E27FC236}">
                <a16:creationId xmlns:a16="http://schemas.microsoft.com/office/drawing/2014/main" id="{F3F07080-30ED-4266-A123-8E093F243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14425"/>
            <a:ext cx="7620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W0164-65-005">
            <a:extLst>
              <a:ext uri="{FF2B5EF4-FFF2-40B4-BE49-F238E27FC236}">
                <a16:creationId xmlns:a16="http://schemas.microsoft.com/office/drawing/2014/main" id="{AC55554E-648E-4CF4-8E13-73E7CE040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85813"/>
            <a:ext cx="59055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A644383-4843-4771-85AF-7CE48C49B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buNone/>
            </a:pPr>
            <a:r>
              <a:rPr lang="en-US" altLang="en-US" sz="2400" dirty="0">
                <a:solidFill>
                  <a:srgbClr val="000022"/>
                </a:solidFill>
                <a:latin typeface="Microsoft Sans Serif"/>
                <a:ea typeface="Microsoft Sans Serif"/>
                <a:cs typeface="Microsoft Sans Serif"/>
              </a:rPr>
              <a:t>After 10 years of a living kidney transplant, how many are still functioning?</a:t>
            </a:r>
          </a:p>
          <a:p>
            <a:pPr>
              <a:buNone/>
            </a:pPr>
            <a:endParaRPr lang="en-US" altLang="en-US" sz="2400" dirty="0">
              <a:solidFill>
                <a:srgbClr val="000022"/>
              </a:solidFill>
              <a:latin typeface="Microsoft Sans Serif"/>
              <a:ea typeface="Microsoft Sans Serif"/>
              <a:cs typeface="Microsoft Sans Serif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/>
                <a:ea typeface="Microsoft Sans Serif"/>
                <a:cs typeface="Microsoft Sans Serif"/>
              </a:rPr>
              <a:t>20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/>
                <a:ea typeface="Microsoft Sans Serif"/>
                <a:cs typeface="Microsoft Sans Serif"/>
              </a:rPr>
              <a:t>38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/>
                <a:ea typeface="Microsoft Sans Serif"/>
                <a:cs typeface="Microsoft Sans Serif"/>
              </a:rPr>
              <a:t>58</a:t>
            </a:r>
          </a:p>
          <a:p>
            <a:pPr eaLnBrk="1" hangingPunct="1">
              <a:buFontTx/>
              <a:buAutoNum type="alphaUcPeriod"/>
            </a:pPr>
            <a:r>
              <a:rPr lang="en-US" altLang="en-US" sz="2400" dirty="0">
                <a:solidFill>
                  <a:srgbClr val="000022"/>
                </a:solidFill>
                <a:latin typeface="Microsoft Sans Serif"/>
                <a:ea typeface="Microsoft Sans Serif"/>
                <a:cs typeface="Microsoft Sans Serif"/>
              </a:rPr>
              <a:t>77</a:t>
            </a:r>
          </a:p>
          <a:p>
            <a:pPr>
              <a:buFontTx/>
              <a:buAutoNum type="alphaUcPeriod"/>
            </a:pPr>
            <a:r>
              <a:rPr lang="en-US" altLang="en-US" sz="2400">
                <a:solidFill>
                  <a:srgbClr val="000022"/>
                </a:solidFill>
                <a:latin typeface="Microsoft Sans Serif"/>
                <a:ea typeface="Microsoft Sans Serif"/>
                <a:cs typeface="Microsoft Sans Serif"/>
              </a:rPr>
              <a:t>98</a:t>
            </a:r>
            <a:endParaRPr lang="en-US" altLang="en-US" sz="2400" dirty="0">
              <a:solidFill>
                <a:srgbClr val="000022"/>
              </a:solidFill>
              <a:latin typeface="Microsoft Sans Serif"/>
              <a:ea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0783104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A67B4954-4B36-4677-B5FD-B1B2080F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838200"/>
            <a:ext cx="90487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75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8EE2B275-58D0-4207-9324-7A6CE22CB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you were getting a transplant, at what point would you like to get it?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/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No dialysis</a:t>
            </a:r>
          </a:p>
          <a:p>
            <a:pPr eaLnBrk="1" hangingPunct="1"/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HD x 6 months</a:t>
            </a:r>
          </a:p>
          <a:p>
            <a:pPr eaLnBrk="1" hangingPunct="1"/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HD x 1 yr</a:t>
            </a:r>
          </a:p>
          <a:p>
            <a:pPr eaLnBrk="1" hangingPunct="1"/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HD x 5 yr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E0A20D-E66E-49C2-89CC-34B01695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22" y="0"/>
            <a:ext cx="6185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03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5DA98-0C26-45E2-BDD5-81512A77E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"/>
            <a:ext cx="7315200" cy="62966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A527D9-E064-A647-6C39-A268929CB0C2}"/>
              </a:ext>
            </a:extLst>
          </p:cNvPr>
          <p:cNvSpPr txBox="1"/>
          <p:nvPr/>
        </p:nvSpPr>
        <p:spPr>
          <a:xfrm>
            <a:off x="228600" y="6504801"/>
            <a:ext cx="8915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Hariharan S,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Israni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AK, Danovitch G. Long-Term Survival after Kidney Transplantation. N Engl J Med. 2021 Aug 19;385(8):729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579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rawing for a family gift">
            <a:extLst>
              <a:ext uri="{FF2B5EF4-FFF2-40B4-BE49-F238E27FC236}">
                <a16:creationId xmlns:a16="http://schemas.microsoft.com/office/drawing/2014/main" id="{A8F46C67-8BAD-DDA5-F3B9-547BAC3B6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7031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8E5425-DC6D-C9CC-8B1B-DE76353E816F}"/>
              </a:ext>
            </a:extLst>
          </p:cNvPr>
          <p:cNvSpPr txBox="1"/>
          <p:nvPr/>
        </p:nvSpPr>
        <p:spPr>
          <a:xfrm>
            <a:off x="4419600" y="6325390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>
                <a:solidFill>
                  <a:srgbClr val="212529"/>
                </a:solidFill>
                <a:effectLst/>
                <a:latin typeface="Vladimir Script" panose="03050402040407070305" pitchFamily="66" charset="0"/>
              </a:rPr>
              <a:t>Dominique </a:t>
            </a:r>
            <a:r>
              <a:rPr lang="en-US" sz="1200" b="0" i="0" dirty="0" err="1">
                <a:solidFill>
                  <a:srgbClr val="212529"/>
                </a:solidFill>
                <a:effectLst/>
                <a:latin typeface="Vladimir Script" panose="03050402040407070305" pitchFamily="66" charset="0"/>
              </a:rPr>
              <a:t>Couck</a:t>
            </a:r>
            <a:endParaRPr lang="en-US" sz="1200" dirty="0">
              <a:latin typeface="Vladimir Script" panose="03050402040407070305" pitchFamily="66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455DD89-2B04-F287-D84E-2F4DEE1C1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116" y="31242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dirty="0">
                <a:solidFill>
                  <a:srgbClr val="000022"/>
                </a:solidFill>
                <a:latin typeface="+mn-lt"/>
                <a:cs typeface="Microsoft Sans Serif" panose="020B0604020202020204" pitchFamily="34" charset="0"/>
              </a:rPr>
              <a:t>Questions?</a:t>
            </a:r>
          </a:p>
          <a:p>
            <a:pPr algn="ctr" eaLnBrk="1" hangingPunct="1">
              <a:buFontTx/>
              <a:buNone/>
            </a:pPr>
            <a:endParaRPr lang="en-US" altLang="en-US" sz="3600" dirty="0">
              <a:solidFill>
                <a:srgbClr val="000022"/>
              </a:solidFill>
              <a:latin typeface="+mn-lt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316F35E-6619-4A7C-B92E-C52B03B2F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0"/>
            <a:ext cx="8816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030">
            <a:extLst>
              <a:ext uri="{FF2B5EF4-FFF2-40B4-BE49-F238E27FC236}">
                <a16:creationId xmlns:a16="http://schemas.microsoft.com/office/drawing/2014/main" id="{1F2FCE53-19CA-4808-B405-314DDBFE28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355600"/>
          <a:ext cx="7162800" cy="614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761905" imgH="4086795" progId="Paint.Picture">
                  <p:embed/>
                </p:oleObj>
              </mc:Choice>
              <mc:Fallback>
                <p:oleObj name="Bitmap Image" r:id="rId2" imgW="4761905" imgH="4086795" progId="Paint.Picture">
                  <p:embed/>
                  <p:pic>
                    <p:nvPicPr>
                      <p:cNvPr id="9218" name="Object 1030">
                        <a:extLst>
                          <a:ext uri="{FF2B5EF4-FFF2-40B4-BE49-F238E27FC236}">
                            <a16:creationId xmlns:a16="http://schemas.microsoft.com/office/drawing/2014/main" id="{1F2FCE53-19CA-4808-B405-314DDBFE28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5600"/>
                        <a:ext cx="7162800" cy="614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0D114D2-625F-4756-BBA2-F33C41116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your life expectancy was 6 months, and you were offered a transplant, would you accept?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eaLnBrk="1" hangingPunct="1"/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Yes</a:t>
            </a:r>
          </a:p>
          <a:p>
            <a:pPr eaLnBrk="1" hangingPunct="1"/>
            <a:r>
              <a:rPr lang="en-US" altLang="en-US" sz="2400">
                <a:solidFill>
                  <a:srgbClr val="00002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No</a:t>
            </a:r>
          </a:p>
          <a:p>
            <a:pPr eaLnBrk="1" hangingPunct="1">
              <a:buFontTx/>
              <a:buNone/>
            </a:pPr>
            <a:endParaRPr lang="en-US" altLang="en-US" sz="2400">
              <a:solidFill>
                <a:srgbClr val="000022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026">
            <a:extLst>
              <a:ext uri="{FF2B5EF4-FFF2-40B4-BE49-F238E27FC236}">
                <a16:creationId xmlns:a16="http://schemas.microsoft.com/office/drawing/2014/main" id="{8918FDD5-CC88-4E68-9EF0-583C21A339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46063"/>
          <a:ext cx="7543800" cy="630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753639" imgH="3971429" progId="Paint.Picture">
                  <p:embed/>
                </p:oleObj>
              </mc:Choice>
              <mc:Fallback>
                <p:oleObj name="Bitmap Image" r:id="rId2" imgW="4753639" imgH="3971429" progId="Paint.Picture">
                  <p:embed/>
                  <p:pic>
                    <p:nvPicPr>
                      <p:cNvPr id="11266" name="Object 1026">
                        <a:extLst>
                          <a:ext uri="{FF2B5EF4-FFF2-40B4-BE49-F238E27FC236}">
                            <a16:creationId xmlns:a16="http://schemas.microsoft.com/office/drawing/2014/main" id="{8918FDD5-CC88-4E68-9EF0-583C21A339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6063"/>
                        <a:ext cx="7543800" cy="630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918</Words>
  <Application>Microsoft Macintosh PowerPoint</Application>
  <PresentationFormat>On-screen Show (4:3)</PresentationFormat>
  <Paragraphs>109</Paragraphs>
  <Slides>52</Slides>
  <Notes>3</Notes>
  <HiddenSlides>6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Aptos</vt:lpstr>
      <vt:lpstr>Arial</vt:lpstr>
      <vt:lpstr>BlinkMacSystemFont</vt:lpstr>
      <vt:lpstr>Calibri</vt:lpstr>
      <vt:lpstr>Georgia</vt:lpstr>
      <vt:lpstr>Microsoft Sans Serif</vt:lpstr>
      <vt:lpstr>Vladimir Script</vt:lpstr>
      <vt:lpstr>Default Design</vt:lpstr>
      <vt:lpstr>Bitmap Image</vt:lpstr>
      <vt:lpstr>Transplantation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Trends in the number of ESRD prevalent cases, by modality, in the U.S. population, 1980-2016 </vt:lpstr>
      <vt:lpstr>PowerPoint Presentation</vt:lpstr>
      <vt:lpstr>Total Medicare ESRD expenditures per person per year, by modality, 2004-2016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Amandeep S Khurana</dc:creator>
  <cp:lastModifiedBy>Ron Shinar</cp:lastModifiedBy>
  <cp:revision>130</cp:revision>
  <dcterms:created xsi:type="dcterms:W3CDTF">2008-05-06T05:00:01Z</dcterms:created>
  <dcterms:modified xsi:type="dcterms:W3CDTF">2024-10-08T02:39:55Z</dcterms:modified>
</cp:coreProperties>
</file>