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Metadata/LabelInfo.xml" ContentType="application/vnd.ms-office.classificationlabels+xml"/>
  <Override PartName="/docProps/core.xml" ContentType="application/vnd.openxmlformats-package.core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3" r:id="rId5"/>
    <p:sldId id="262" r:id="rId6"/>
    <p:sldId id="270" r:id="rId7"/>
    <p:sldId id="271" r:id="rId8"/>
    <p:sldId id="267" r:id="rId9"/>
    <p:sldId id="268" r:id="rId10"/>
    <p:sldId id="273" r:id="rId11"/>
    <p:sldId id="274" r:id="rId12"/>
    <p:sldId id="275" r:id="rId13"/>
    <p:sldId id="276" r:id="rId14"/>
    <p:sldId id="277" r:id="rId15"/>
    <p:sldId id="266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F2F90D-1E59-E4A2-D8AC-32962D403AD8}" v="161" dt="2024-07-02T21:24:31.039"/>
    <p1510:client id="{8186A1FB-D128-43F9-9F79-0810EC80BB33}" v="39" dt="2024-07-02T20:57:38.5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75000" autoAdjust="0"/>
  </p:normalViewPr>
  <p:slideViewPr>
    <p:cSldViewPr snapToGrid="0">
      <p:cViewPr varScale="1">
        <p:scale>
          <a:sx n="85" d="100"/>
          <a:sy n="85" d="100"/>
        </p:scale>
        <p:origin x="15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82177-4115-4C3B-BFDF-2B1CAD142D05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69335-85C5-4CFE-8B32-F4ADF06BF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59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69335-85C5-4CFE-8B32-F4ADF06BF8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62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69335-85C5-4CFE-8B32-F4ADF06BF8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56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69335-85C5-4CFE-8B32-F4ADF06BF8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19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69335-85C5-4CFE-8B32-F4ADF06BF8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44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wrap things up, there are times when patients on the ward will definitely need to go to the ICU</a:t>
            </a:r>
          </a:p>
          <a:p>
            <a:r>
              <a:rPr lang="en-US" dirty="0"/>
              <a:t>Can anyone should out common reasons that we would need to upgrade someone to ICU level care?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69335-85C5-4CFE-8B32-F4ADF06BF8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14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Patient is in shock</a:t>
            </a:r>
          </a:p>
          <a:p>
            <a:r>
              <a:rPr lang="en-US" dirty="0"/>
              <a:t>Septic shock because: </a:t>
            </a:r>
          </a:p>
          <a:p>
            <a:r>
              <a:rPr lang="en-US" dirty="0"/>
              <a:t>- probable source of infection </a:t>
            </a:r>
          </a:p>
          <a:p>
            <a:r>
              <a:rPr lang="en-US" dirty="0"/>
              <a:t>- hypotension, altered mentation </a:t>
            </a:r>
          </a:p>
          <a:p>
            <a:r>
              <a:rPr lang="en-US" dirty="0"/>
              <a:t>- inadequate perfusion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69335-85C5-4CFE-8B32-F4ADF06BF8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91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First, we can review what shock is: </a:t>
            </a:r>
          </a:p>
          <a:p>
            <a:pPr marL="0" indent="0">
              <a:buFontTx/>
              <a:buNone/>
            </a:pPr>
            <a:r>
              <a:rPr lang="en-US" dirty="0"/>
              <a:t>- state of inadequate blood flow and oxygen delivery or systemic hypoperfusion, causing end organ damage, w/ or w/o hypotension </a:t>
            </a:r>
          </a:p>
          <a:p>
            <a:pPr marL="0" indent="0">
              <a:buFontTx/>
              <a:buNone/>
            </a:pPr>
            <a:r>
              <a:rPr lang="en-US" dirty="0"/>
              <a:t>- We use the MAP as a gauge for perfusion: this is actually what a BP cuff measures rather than separate systolic and diastolic pressures </a:t>
            </a:r>
          </a:p>
          <a:p>
            <a:pPr marL="0" indent="0">
              <a:buFontTx/>
              <a:buNone/>
            </a:pPr>
            <a:r>
              <a:rPr lang="en-US" dirty="0"/>
              <a:t>- the MAP = 2/3 diastolic + 1/3 systolic pressure </a:t>
            </a:r>
          </a:p>
          <a:p>
            <a:pPr marL="0" indent="0">
              <a:buFontTx/>
              <a:buNone/>
            </a:pPr>
            <a:r>
              <a:rPr lang="en-US" dirty="0"/>
              <a:t>- Target a MAP of 65 in resuscitation efforts </a:t>
            </a:r>
          </a:p>
          <a:p>
            <a:pPr marL="0" indent="0">
              <a:buFontTx/>
              <a:buNone/>
            </a:pPr>
            <a:r>
              <a:rPr lang="en-US" dirty="0"/>
              <a:t>- the MAP depends on several hemodynamic measurements, including preload, cardiac output, and systemic vascular resistance; these are also ways to help us categorize or create a differential for undifferentiated shock patients</a:t>
            </a:r>
          </a:p>
          <a:p>
            <a:pPr marL="0" indent="0">
              <a:buFontTx/>
              <a:buNone/>
            </a:pPr>
            <a:r>
              <a:rPr lang="en-US" dirty="0"/>
              <a:t>- our patient does have septic shock and we’ll talk about this in a little more detail in a couple slides but to briefly review the other main categories: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69335-85C5-4CFE-8B32-F4ADF06BF8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6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 to undifferentiated shock and the initial workup: labs and imaging you would 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69335-85C5-4CFE-8B32-F4ADF06BF8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97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Sepsis is a clinical SYNDROME </a:t>
            </a:r>
          </a:p>
          <a:p>
            <a:r>
              <a:rPr lang="en-US" dirty="0"/>
              <a:t>Using SOFA as a severity tool </a:t>
            </a:r>
          </a:p>
          <a:p>
            <a:r>
              <a:rPr lang="en-US" dirty="0"/>
              <a:t>Note that lactic elevation doesn’t = shock, normal lactic doesn’t mean NO shock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69335-85C5-4CFE-8B32-F4ADF06BF8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37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69335-85C5-4CFE-8B32-F4ADF06BF8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03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69335-85C5-4CFE-8B32-F4ADF06BF8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78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69335-85C5-4CFE-8B32-F4ADF06BF8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18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69335-85C5-4CFE-8B32-F4ADF06BF8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5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E4189-B361-24CD-6108-C98A93FAE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7B6D2C-BA48-C84A-BF7E-3171EC295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6A2E1-2960-2AD2-A74F-92564B21F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E132-AAE8-450C-B92F-7F2FC21CA12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F233A-3C66-840A-9293-4278A4F4C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B3244-3D61-8365-2225-D1A26D43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FFA4-DEAD-4AC6-B338-F94105E31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9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290BB-2F77-790E-314A-98D51EE3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D9B72C-8085-D206-E41F-D8B34F579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CD7D7-90C3-600B-4D9A-8471DFD0F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E132-AAE8-450C-B92F-7F2FC21CA12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ED783-58D2-17D9-A957-4D3BE0108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042AF-F2F5-EC76-5AFA-A15B87604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FFA4-DEAD-4AC6-B338-F94105E31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4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3D78FD-C949-AC44-7859-6AE7C3C6DE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99E1-990B-D7E4-0836-C6F773C9E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00AAE-A97F-1C9E-2DE2-5F5D2B77D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E132-AAE8-450C-B92F-7F2FC21CA12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7AA58-16E2-58D6-FC24-E0130CA2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B75E0-11F2-1C62-4A2F-DCE4EFF90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FFA4-DEAD-4AC6-B338-F94105E31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7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0A5DD-4E8C-48F9-46CB-2230C98B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64FA0-3736-243A-BD02-232DEA0A4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F7E16-8CDB-AE8E-3519-3306AD8D1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E132-AAE8-450C-B92F-7F2FC21CA12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ACB23-1CC5-909B-8F5B-156840204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63B88-6C01-95C1-C638-21DAFB7F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FFA4-DEAD-4AC6-B338-F94105E31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40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7085D-E06E-844F-F750-182E8636A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15D4C-EA75-0BAB-C4D5-5BA4B0EAE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C1BD2-45C6-B2A3-5E88-FFB31CAF4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E132-AAE8-450C-B92F-7F2FC21CA12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D16DF-4DF8-6B89-D33D-C76D0E8A4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D85C9-10DE-49F3-C7D2-DE73E630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FFA4-DEAD-4AC6-B338-F94105E31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A28CB-4FA4-723A-E9B7-94276A84D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6CF1F-D9B9-5621-9E01-AA8EE0DA86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A00DA1-67CB-6406-857F-9EE94C570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A63B4-7C5E-C096-6AD4-5EED778EC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E132-AAE8-450C-B92F-7F2FC21CA12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94486-EE33-E04E-23EC-1D59B0161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5209F-0045-E276-651B-C96B08441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FFA4-DEAD-4AC6-B338-F94105E31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EFA10-3CAB-1C87-4D32-071EF0AA2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90667-8897-64CA-55C0-A0F38F1D7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4FE43-8589-F4D0-E7E3-D1F4276F2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B8955F-1DBB-A211-DCBC-9EFD29A4C3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9CB785-2165-CBE8-310C-39A96371B0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ED0FB3-3D29-23CB-7BF2-9B4CE57BF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E132-AAE8-450C-B92F-7F2FC21CA12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50F9E5-F4AE-6171-F689-FA44E395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B891F7-1C34-FAC9-AF3C-5873EB902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FFA4-DEAD-4AC6-B338-F94105E31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9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10EF3-E128-D931-904B-9767AB893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FB1ED8-B58C-4016-03EF-95E9AC76C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E132-AAE8-450C-B92F-7F2FC21CA12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9D7E4-7D88-25FC-7F99-A8F042E71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605BAD-7923-9543-6C80-3E4B3FA06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FFA4-DEAD-4AC6-B338-F94105E31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9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9036C5-4C2C-382D-8133-99AA87926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E132-AAE8-450C-B92F-7F2FC21CA12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2197AB-82BF-22DC-B659-673ED25FA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727D8-7995-EB2E-8B4B-EA991B76A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FFA4-DEAD-4AC6-B338-F94105E31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4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E5408-AE67-0A12-0F3A-62B00E4C7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C26D7-6776-59B8-86F9-E048F30B8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5B0BD-0FCB-FE8F-B4B9-95EE6EF3C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C7EB2-1306-F299-7DDE-30FD70C0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E132-AAE8-450C-B92F-7F2FC21CA12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CA8D8-B78A-D54B-CB8F-7569C9B9F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530A0-DF66-60FB-A412-5854C3A98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FFA4-DEAD-4AC6-B338-F94105E31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7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D7F22-9994-EEA3-4A91-F6694467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CDB13-68B0-28A2-32F6-E57C0C2B82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626E7-0E24-7550-525A-CA0AE85F9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D83B0-7858-BBE6-1530-F7F68D701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E132-AAE8-450C-B92F-7F2FC21CA12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DF2AD-0572-3CC0-0E60-24A266E6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D2884C-05CD-9A2A-B521-0E69DA94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FFA4-DEAD-4AC6-B338-F94105E31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E33259-BC35-070E-F746-51DB6E99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2F3AC-027B-76CC-7A94-479C6DB3E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3B36B-10ED-E599-74F4-DE32E6484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DE132-AAE8-450C-B92F-7F2FC21CA12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6CD97-A3E5-F9F5-8792-19F7812D8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E5828-37E7-A6C2-EB0B-EB4E0C6C7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8FFA4-DEAD-4AC6-B338-F94105E31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mcrit.org/ibcc/shock/#stabilization" TargetMode="External"/><Relationship Id="rId2" Type="http://schemas.openxmlformats.org/officeDocument/2006/relationships/hyperlink" Target="https://journals.lww.com/ccmjournal/fulltext/2016/08000/icu_admission,_discharge,_and_triage_guidelines__a.15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hecurbsiders.com/curbsiders-podcast/419-rapid-response-series-sepsis-with-dr-mohleen-kang" TargetMode="External"/><Relationship Id="rId4" Type="http://schemas.openxmlformats.org/officeDocument/2006/relationships/hyperlink" Target="https://www.sccm.org/Clinical-Resources/Guidelines/Guidelines/Surviving-Sepsis-Guidelines-2021#Recommendation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71EDAB-E51C-4090-F2C6-0D35230B3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17576"/>
            <a:ext cx="10909640" cy="1249394"/>
          </a:xfrm>
        </p:spPr>
        <p:txBody>
          <a:bodyPr anchor="ctr">
            <a:normAutofit/>
          </a:bodyPr>
          <a:lstStyle/>
          <a:p>
            <a:r>
              <a:rPr lang="en-US" sz="6600">
                <a:cs typeface="Calibri Light"/>
              </a:rPr>
              <a:t>Shock Talk</a:t>
            </a:r>
            <a:endParaRPr lang="en-US" sz="6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12D6A0-ACF4-32EF-DDD0-30D673D2A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1809541"/>
            <a:ext cx="10909643" cy="6874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>
                <a:cs typeface="Calibri"/>
              </a:rPr>
              <a:t>3 July, 2024</a:t>
            </a:r>
          </a:p>
          <a:p>
            <a:r>
              <a:rPr lang="en-US" sz="1700">
                <a:cs typeface="Calibri"/>
              </a:rPr>
              <a:t>Erin </a:t>
            </a:r>
            <a:r>
              <a:rPr lang="en-US" sz="1700" err="1">
                <a:cs typeface="Calibri"/>
              </a:rPr>
              <a:t>Biringen</a:t>
            </a:r>
            <a:r>
              <a:rPr lang="en-US" sz="1700">
                <a:cs typeface="Calibri"/>
              </a:rPr>
              <a:t> 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 ultrasound of a baby&#10;&#10;Description automatically generated">
            <a:extLst>
              <a:ext uri="{FF2B5EF4-FFF2-40B4-BE49-F238E27FC236}">
                <a16:creationId xmlns:a16="http://schemas.microsoft.com/office/drawing/2014/main" id="{9B5F7C16-AF22-CE98-F274-46B0981B8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3112964"/>
            <a:ext cx="11548872" cy="262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95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06595-70F3-C807-DA0D-7293CAE3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Take 3 minutes: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07532-74FC-6BF9-0297-82F79117F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Create a list of differentials for the four categories of shock: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054FAF-A155-5B69-4056-3E80630EC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2643167"/>
            <a:ext cx="10763250" cy="3771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A13F03-3E45-F9C8-241F-CB80604CA08A}"/>
              </a:ext>
            </a:extLst>
          </p:cNvPr>
          <p:cNvSpPr txBox="1"/>
          <p:nvPr/>
        </p:nvSpPr>
        <p:spPr>
          <a:xfrm>
            <a:off x="590550" y="4941507"/>
            <a:ext cx="2739672" cy="1593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6126D6-0247-5968-B9FF-8E5E6A7D7F45}"/>
              </a:ext>
            </a:extLst>
          </p:cNvPr>
          <p:cNvSpPr txBox="1"/>
          <p:nvPr/>
        </p:nvSpPr>
        <p:spPr>
          <a:xfrm>
            <a:off x="3365683" y="4941508"/>
            <a:ext cx="2650885" cy="1593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E4DAB4-080B-2D48-CD10-5CCA3C62973C}"/>
              </a:ext>
            </a:extLst>
          </p:cNvPr>
          <p:cNvSpPr txBox="1"/>
          <p:nvPr/>
        </p:nvSpPr>
        <p:spPr>
          <a:xfrm>
            <a:off x="6052029" y="4941508"/>
            <a:ext cx="2650885" cy="1593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010725-5CB5-9C0E-1432-A209915148AE}"/>
              </a:ext>
            </a:extLst>
          </p:cNvPr>
          <p:cNvSpPr txBox="1"/>
          <p:nvPr/>
        </p:nvSpPr>
        <p:spPr>
          <a:xfrm>
            <a:off x="8702914" y="4941507"/>
            <a:ext cx="2650885" cy="1593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885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06595-70F3-C807-DA0D-7293CAE3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Take 3 minutes: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07532-74FC-6BF9-0297-82F79117F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Create a list of differentials for the four categories of shock: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054FAF-A155-5B69-4056-3E80630EC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2643167"/>
            <a:ext cx="10763250" cy="3771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6126D6-0247-5968-B9FF-8E5E6A7D7F45}"/>
              </a:ext>
            </a:extLst>
          </p:cNvPr>
          <p:cNvSpPr txBox="1"/>
          <p:nvPr/>
        </p:nvSpPr>
        <p:spPr>
          <a:xfrm>
            <a:off x="3365683" y="4941508"/>
            <a:ext cx="2650885" cy="1593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E4DAB4-080B-2D48-CD10-5CCA3C62973C}"/>
              </a:ext>
            </a:extLst>
          </p:cNvPr>
          <p:cNvSpPr txBox="1"/>
          <p:nvPr/>
        </p:nvSpPr>
        <p:spPr>
          <a:xfrm>
            <a:off x="6052029" y="4941508"/>
            <a:ext cx="2650885" cy="1593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010725-5CB5-9C0E-1432-A209915148AE}"/>
              </a:ext>
            </a:extLst>
          </p:cNvPr>
          <p:cNvSpPr txBox="1"/>
          <p:nvPr/>
        </p:nvSpPr>
        <p:spPr>
          <a:xfrm>
            <a:off x="8702914" y="4941507"/>
            <a:ext cx="2650885" cy="1593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85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06595-70F3-C807-DA0D-7293CAE3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Take 3 minutes: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07532-74FC-6BF9-0297-82F79117F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Create a list of differentials for the four categories of shock: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054FAF-A155-5B69-4056-3E80630EC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2643167"/>
            <a:ext cx="10763250" cy="3771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E4DAB4-080B-2D48-CD10-5CCA3C62973C}"/>
              </a:ext>
            </a:extLst>
          </p:cNvPr>
          <p:cNvSpPr txBox="1"/>
          <p:nvPr/>
        </p:nvSpPr>
        <p:spPr>
          <a:xfrm>
            <a:off x="6052029" y="4941508"/>
            <a:ext cx="2650885" cy="1593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010725-5CB5-9C0E-1432-A209915148AE}"/>
              </a:ext>
            </a:extLst>
          </p:cNvPr>
          <p:cNvSpPr txBox="1"/>
          <p:nvPr/>
        </p:nvSpPr>
        <p:spPr>
          <a:xfrm>
            <a:off x="8702914" y="4941507"/>
            <a:ext cx="2650885" cy="1593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3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06595-70F3-C807-DA0D-7293CAE3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Take 3 minutes: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07532-74FC-6BF9-0297-82F79117F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Create a list of differentials for the four categories of shock: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054FAF-A155-5B69-4056-3E80630EC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2643167"/>
            <a:ext cx="10763250" cy="3771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010725-5CB5-9C0E-1432-A209915148AE}"/>
              </a:ext>
            </a:extLst>
          </p:cNvPr>
          <p:cNvSpPr txBox="1"/>
          <p:nvPr/>
        </p:nvSpPr>
        <p:spPr>
          <a:xfrm>
            <a:off x="8702914" y="4941507"/>
            <a:ext cx="2650885" cy="1593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29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06595-70F3-C807-DA0D-7293CAE3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Take 3 minutes: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07532-74FC-6BF9-0297-82F79117F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Create a list of differentials for the four categories of shock: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054FAF-A155-5B69-4056-3E80630EC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2643167"/>
            <a:ext cx="107632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55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3935D-D5E9-672D-51FF-F570C02BC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Reasons to Upgrade to the ICU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49BC9-EA5A-659D-CF59-A1EE07CD4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Titratable drips (vasopressors, insulin drip) </a:t>
            </a:r>
          </a:p>
          <a:p>
            <a:r>
              <a:rPr lang="en-US" sz="2200" dirty="0"/>
              <a:t>Need for invasive hemodynamic monitoring (arterial line) </a:t>
            </a:r>
          </a:p>
          <a:p>
            <a:r>
              <a:rPr lang="en-US" sz="2200" dirty="0">
                <a:cs typeface="Calibri" panose="020F0502020204030204"/>
              </a:rPr>
              <a:t>Initiation of BiPap or CPAP (VA)</a:t>
            </a:r>
          </a:p>
          <a:p>
            <a:r>
              <a:rPr lang="en-US" sz="2200" dirty="0">
                <a:cs typeface="Calibri" panose="020F0502020204030204"/>
              </a:rPr>
              <a:t>Inability to protect airway, indication for invasive mechanical ventilation </a:t>
            </a:r>
          </a:p>
          <a:p>
            <a:endParaRPr lang="en-US" sz="2200" dirty="0">
              <a:cs typeface="Calibri" panose="020F0502020204030204"/>
            </a:endParaRPr>
          </a:p>
          <a:p>
            <a:endParaRPr lang="en-US" sz="22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1102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30037E-0F71-4125-2F5B-3FECA71D8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cs typeface="Calibri Light"/>
              </a:rPr>
              <a:t>Resources</a:t>
            </a:r>
            <a:endParaRPr lang="en-US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7C27E-E97E-5E20-3426-75AF9674F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hlinkClick r:id="rId2"/>
              </a:rPr>
              <a:t>Critical Care Medicine (lww.com)</a:t>
            </a:r>
          </a:p>
          <a:p>
            <a:r>
              <a:rPr lang="en-US" sz="2200">
                <a:ea typeface="+mn-lt"/>
                <a:cs typeface="+mn-lt"/>
                <a:hlinkClick r:id="rId3"/>
              </a:rPr>
              <a:t>Approach to shock &amp; refractory shock - EMCrit Project</a:t>
            </a:r>
          </a:p>
          <a:p>
            <a:r>
              <a:rPr lang="en-US" sz="2200">
                <a:ea typeface="+mn-lt"/>
                <a:cs typeface="+mn-lt"/>
                <a:hlinkClick r:id="rId4"/>
              </a:rPr>
              <a:t>Surviving Sepsis Campaign Guidelines 2021 | SCCM</a:t>
            </a:r>
          </a:p>
          <a:p>
            <a:r>
              <a:rPr lang="en-US" sz="2200">
                <a:ea typeface="+mn-lt"/>
                <a:cs typeface="+mn-lt"/>
                <a:hlinkClick r:id="rId5"/>
              </a:rPr>
              <a:t> Sepsis - The Curbsiders</a:t>
            </a:r>
            <a:endParaRPr lang="en-US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8666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C3AA4-1E96-930A-F424-DD774DFE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Objectives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B78D5-301E-9CE9-6814-B228EF6DC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200"/>
              <a:t>Review the four main categories of shock </a:t>
            </a:r>
          </a:p>
          <a:p>
            <a:pPr marL="514350" indent="-514350">
              <a:buAutoNum type="arabicPeriod"/>
            </a:pPr>
            <a:r>
              <a:rPr lang="en-US" sz="2200"/>
              <a:t>Discuss first steps in managing septic shock </a:t>
            </a:r>
          </a:p>
          <a:p>
            <a:pPr marL="514350" indent="-514350">
              <a:buAutoNum type="arabicPeriod"/>
            </a:pPr>
            <a:r>
              <a:rPr lang="en-US" sz="2200"/>
              <a:t>Discuss the most common indications for ICU admission </a:t>
            </a:r>
          </a:p>
        </p:txBody>
      </p:sp>
    </p:spTree>
    <p:extLst>
      <p:ext uri="{BB962C8B-B14F-4D97-AF65-F5344CB8AC3E}">
        <p14:creationId xmlns:p14="http://schemas.microsoft.com/office/powerpoint/2010/main" val="160525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C333B7-4A7A-689E-7A4A-194251C7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MKSAP #35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72C76-A586-8AAF-BE15-B4310003D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000" b="0" i="0" dirty="0">
                <a:effectLst/>
                <a:latin typeface="+mj-lt"/>
              </a:rPr>
              <a:t>An 84-year-old man living in a nursing home is evaluated in the emergency department for recent onset of unresponsiveness and fever. He has Alzheimer dementia.</a:t>
            </a:r>
          </a:p>
          <a:p>
            <a:r>
              <a:rPr lang="en-US" sz="2000" b="0" i="0" dirty="0">
                <a:effectLst/>
                <a:latin typeface="+mj-lt"/>
              </a:rPr>
              <a:t>Vitals: T 39.3 °C (102.7 °F), BP 88/50 mm Hg, </a:t>
            </a:r>
            <a:r>
              <a:rPr lang="en-US" sz="2000" dirty="0">
                <a:latin typeface="+mj-lt"/>
              </a:rPr>
              <a:t>Pulse </a:t>
            </a:r>
            <a:r>
              <a:rPr lang="en-US" sz="2000" b="0" i="0" dirty="0">
                <a:effectLst/>
                <a:latin typeface="+mj-lt"/>
              </a:rPr>
              <a:t>106/min, </a:t>
            </a:r>
            <a:r>
              <a:rPr lang="en-US" sz="2000" dirty="0">
                <a:latin typeface="+mj-lt"/>
              </a:rPr>
              <a:t>RR </a:t>
            </a:r>
            <a:r>
              <a:rPr lang="en-US" sz="2000" b="0" i="0" dirty="0">
                <a:effectLst/>
                <a:latin typeface="+mj-lt"/>
              </a:rPr>
              <a:t>18/min, O2 sat 95% on room air </a:t>
            </a:r>
          </a:p>
          <a:p>
            <a:r>
              <a:rPr lang="en-US" sz="2000" dirty="0">
                <a:latin typeface="+mj-lt"/>
              </a:rPr>
              <a:t>Exam: </a:t>
            </a:r>
            <a:r>
              <a:rPr lang="en-US" sz="2000" b="0" i="0" dirty="0">
                <a:effectLst/>
                <a:latin typeface="+mj-lt"/>
              </a:rPr>
              <a:t>responsive only to physical stimuli, cardiopulmonary examination reveals normal heart and lung sounds. Abdominal examination is normal. A 6 × 6 cm necrotic sacral decubitus wound is present.</a:t>
            </a:r>
          </a:p>
          <a:p>
            <a:r>
              <a:rPr lang="en-US" sz="2000" b="0" i="0" dirty="0">
                <a:effectLst/>
                <a:latin typeface="+mj-lt"/>
              </a:rPr>
              <a:t>Laboratory data are pending. Blood cultures are obtained.</a:t>
            </a:r>
          </a:p>
          <a:p>
            <a:r>
              <a:rPr lang="en-US" sz="2000" b="1" dirty="0">
                <a:latin typeface="+mj-lt"/>
              </a:rPr>
              <a:t>Think, pair, share: </a:t>
            </a:r>
          </a:p>
          <a:p>
            <a:pPr lvl="1"/>
            <a:r>
              <a:rPr lang="en-US" sz="2000" b="0" i="0" dirty="0">
                <a:effectLst/>
                <a:latin typeface="+mj-lt"/>
              </a:rPr>
              <a:t>Is this patient in shock? </a:t>
            </a:r>
            <a:r>
              <a:rPr lang="en-US" sz="2000" dirty="0">
                <a:latin typeface="+mj-lt"/>
              </a:rPr>
              <a:t>Why/why not?</a:t>
            </a:r>
          </a:p>
          <a:p>
            <a:pPr lvl="1"/>
            <a:r>
              <a:rPr lang="en-US" sz="2000" b="0" i="0" dirty="0">
                <a:effectLst/>
                <a:latin typeface="+mj-lt"/>
              </a:rPr>
              <a:t>What additional information would you like?</a:t>
            </a:r>
          </a:p>
          <a:p>
            <a:pPr lvl="1"/>
            <a:r>
              <a:rPr lang="en-US" sz="2000" dirty="0">
                <a:latin typeface="+mj-lt"/>
              </a:rPr>
              <a:t>What are the four main categories of shock? Where would this patient fit if they are in shock?</a:t>
            </a:r>
            <a:endParaRPr lang="en-US" sz="2000" b="0" i="0" dirty="0">
              <a:effectLst/>
              <a:latin typeface="+mj-lt"/>
            </a:endParaRPr>
          </a:p>
          <a:p>
            <a:pPr lvl="1"/>
            <a:endParaRPr lang="en-US" sz="2000" b="0" i="0" dirty="0">
              <a:effectLst/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394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44E4E26-70D6-9AB4-CC17-37F2B3D1A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2" y="1075619"/>
            <a:ext cx="11649075" cy="45243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710935-1F9D-6BE1-5980-3E10E3C12F65}"/>
              </a:ext>
            </a:extLst>
          </p:cNvPr>
          <p:cNvSpPr txBox="1"/>
          <p:nvPr/>
        </p:nvSpPr>
        <p:spPr>
          <a:xfrm>
            <a:off x="5858933" y="3827638"/>
            <a:ext cx="265288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EB6619-F397-8FC6-F6D3-7A6D52D7F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761" y="22225"/>
            <a:ext cx="3689861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6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9A320C9-9735-4D13-8279-C1C674841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92544CF4-9B52-4A7B-A4B3-88C72729B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7126"/>
            <a:ext cx="11167447" cy="2018806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E75862C5-5C00-4421-BC7B-9B7B86DBC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D4DDA1-9CC2-6791-8883-B85AFFF80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Evaluating Undifferentiated Shock 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9440EF-9BE9-4AE9-8C28-00B02296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71877BB8-397C-8A23-B546-DADFFC2C5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798292"/>
              </p:ext>
            </p:extLst>
          </p:nvPr>
        </p:nvGraphicFramePr>
        <p:xfrm>
          <a:off x="1115568" y="2615400"/>
          <a:ext cx="6848594" cy="3414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4297">
                  <a:extLst>
                    <a:ext uri="{9D8B030D-6E8A-4147-A177-3AD203B41FA5}">
                      <a16:colId xmlns:a16="http://schemas.microsoft.com/office/drawing/2014/main" val="911872640"/>
                    </a:ext>
                  </a:extLst>
                </a:gridCol>
                <a:gridCol w="3424297">
                  <a:extLst>
                    <a:ext uri="{9D8B030D-6E8A-4147-A177-3AD203B41FA5}">
                      <a16:colId xmlns:a16="http://schemas.microsoft.com/office/drawing/2014/main" val="558866471"/>
                    </a:ext>
                  </a:extLst>
                </a:gridCol>
              </a:tblGrid>
              <a:tr h="633304">
                <a:tc>
                  <a:txBody>
                    <a:bodyPr/>
                    <a:lstStyle/>
                    <a:p>
                      <a:r>
                        <a:rPr lang="en-US" dirty="0"/>
                        <a:t>Labs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Imaging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63914"/>
                  </a:ext>
                </a:extLst>
              </a:tr>
              <a:tr h="633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CBC, CMP, Lactic acid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POCUS!!!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85420"/>
                  </a:ext>
                </a:extLst>
              </a:tr>
              <a:tr h="715929">
                <a:tc>
                  <a:txBody>
                    <a:bodyPr/>
                    <a:lstStyle/>
                    <a:p>
                      <a:r>
                        <a:rPr lang="en-US" dirty="0"/>
                        <a:t>Infectious workup: blood cx, UA, sputum, procalcitonin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746230"/>
                  </a:ext>
                </a:extLst>
              </a:tr>
              <a:tr h="7159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BNP, Troponin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CXR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26924"/>
                  </a:ext>
                </a:extLst>
              </a:tr>
              <a:tr h="7159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TSH, random cortisol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+/- 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97580"/>
                  </a:ext>
                </a:extLst>
              </a:tr>
            </a:tbl>
          </a:graphicData>
        </a:graphic>
      </p:graphicFrame>
      <p:pic>
        <p:nvPicPr>
          <p:cNvPr id="1026" name="Picture 2" descr="POCUS Made Easy: Basic Echo • LITFL • Ultrasound Library">
            <a:extLst>
              <a:ext uri="{FF2B5EF4-FFF2-40B4-BE49-F238E27FC236}">
                <a16:creationId xmlns:a16="http://schemas.microsoft.com/office/drawing/2014/main" id="{2BB4FD22-FB34-AFB0-4620-957C3F0D5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071" y="3210511"/>
            <a:ext cx="3402270" cy="222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303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F9B7193-5759-06FE-B6B4-4C4A3836E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693" y="0"/>
            <a:ext cx="6932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041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C98BEFC-37B4-7B76-5AA6-B028F08E37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398" y="0"/>
            <a:ext cx="69052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92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C333B7-4A7A-689E-7A4A-194251C7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MKSAP #35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72C76-A586-8AAF-BE15-B4310003D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1900" b="0" i="0">
                <a:effectLst/>
                <a:latin typeface="+mj-lt"/>
              </a:rPr>
              <a:t>An 84-year-old man living in a nursing home is evaluated in the emergency department for recent onset of unresponsiveness and fever. He has Alzheimer dementia.</a:t>
            </a:r>
          </a:p>
          <a:p>
            <a:r>
              <a:rPr lang="en-US" sz="1900" b="0" i="0">
                <a:effectLst/>
                <a:latin typeface="+mj-lt"/>
              </a:rPr>
              <a:t>Vitals: T 39.3 °C (102.7 °F), BP 88/50 mm Hg, </a:t>
            </a:r>
            <a:r>
              <a:rPr lang="en-US" sz="1900">
                <a:latin typeface="+mj-lt"/>
              </a:rPr>
              <a:t>Pulse </a:t>
            </a:r>
            <a:r>
              <a:rPr lang="en-US" sz="1900" b="0" i="0">
                <a:effectLst/>
                <a:latin typeface="+mj-lt"/>
              </a:rPr>
              <a:t>106/min, </a:t>
            </a:r>
            <a:r>
              <a:rPr lang="en-US" sz="1900">
                <a:latin typeface="+mj-lt"/>
              </a:rPr>
              <a:t>RR </a:t>
            </a:r>
            <a:r>
              <a:rPr lang="en-US" sz="1900" b="0" i="0">
                <a:effectLst/>
                <a:latin typeface="+mj-lt"/>
              </a:rPr>
              <a:t>18/min, O2 sat 95% on room air </a:t>
            </a:r>
          </a:p>
          <a:p>
            <a:r>
              <a:rPr lang="en-US" sz="1900">
                <a:latin typeface="+mj-lt"/>
              </a:rPr>
              <a:t>Exam: </a:t>
            </a:r>
            <a:r>
              <a:rPr lang="en-US" sz="1900" b="0" i="0">
                <a:effectLst/>
                <a:latin typeface="+mj-lt"/>
              </a:rPr>
              <a:t>responsive only to physical stimuli, cardiopulmonary examination reveals normal heart and lung sounds. Abdominal examination is normal. A 6 × 6 cm necrotic sacral decubitus wound is present.</a:t>
            </a:r>
          </a:p>
          <a:p>
            <a:r>
              <a:rPr lang="en-US" sz="1900" b="0" i="0">
                <a:effectLst/>
                <a:latin typeface="+mj-lt"/>
              </a:rPr>
              <a:t>Laboratory data are pending. Blood cultures are obtained.</a:t>
            </a:r>
          </a:p>
          <a:p>
            <a:r>
              <a:rPr lang="en-US" sz="1900">
                <a:latin typeface="+mj-lt"/>
              </a:rPr>
              <a:t>Which of the following is the most appropriate resuscitative treatment? </a:t>
            </a:r>
          </a:p>
          <a:p>
            <a:pPr marL="457200" lvl="1" indent="0">
              <a:buNone/>
            </a:pPr>
            <a:endParaRPr lang="en-US" sz="1900" b="0" i="0">
              <a:effectLst/>
              <a:latin typeface="+mj-lt"/>
            </a:endParaRPr>
          </a:p>
          <a:p>
            <a:pPr marL="800100" lvl="1" indent="-342900">
              <a:buAutoNum type="alphaUcPeriod"/>
            </a:pPr>
            <a:r>
              <a:rPr lang="en-US" sz="1900" b="0" i="0">
                <a:effectLst/>
                <a:latin typeface="+mj-lt"/>
              </a:rPr>
              <a:t>5% albumin solution</a:t>
            </a:r>
            <a:endParaRPr lang="en-US" sz="1900">
              <a:latin typeface="+mj-lt"/>
            </a:endParaRPr>
          </a:p>
          <a:p>
            <a:pPr marL="800100" lvl="1" indent="-342900">
              <a:buAutoNum type="alphaUcPeriod"/>
            </a:pPr>
            <a:r>
              <a:rPr lang="en-US" sz="1900">
                <a:latin typeface="+mj-lt"/>
              </a:rPr>
              <a:t>150mEq bicarbonate in 5% dextrose </a:t>
            </a:r>
          </a:p>
          <a:p>
            <a:pPr marL="800100" lvl="1" indent="-342900">
              <a:buAutoNum type="alphaUcPeriod"/>
            </a:pPr>
            <a:r>
              <a:rPr lang="en-US" sz="1900" b="0" i="0">
                <a:effectLst/>
                <a:latin typeface="+mj-lt"/>
              </a:rPr>
              <a:t>Hydroxyethyl starch </a:t>
            </a:r>
          </a:p>
          <a:p>
            <a:pPr marL="800100" lvl="1" indent="-342900">
              <a:buAutoNum type="alphaUcPeriod"/>
            </a:pPr>
            <a:r>
              <a:rPr lang="en-US" sz="1900">
                <a:latin typeface="+mj-lt"/>
              </a:rPr>
              <a:t>Lactated Ringer solution </a:t>
            </a:r>
            <a:endParaRPr lang="en-US" sz="1900" b="0" i="0">
              <a:effectLst/>
              <a:latin typeface="+mj-lt"/>
            </a:endParaRPr>
          </a:p>
          <a:p>
            <a:pPr marL="0" indent="0">
              <a:buNone/>
            </a:pPr>
            <a:endParaRPr lang="en-US" sz="1900" b="0" i="0">
              <a:effectLst/>
              <a:latin typeface="+mj-lt"/>
            </a:endParaRPr>
          </a:p>
          <a:p>
            <a:pPr marL="0" indent="0">
              <a:buNone/>
            </a:pPr>
            <a:endParaRPr lang="en-US" sz="19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1805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C333B7-4A7A-689E-7A4A-194251C7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MKSAP #35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72C76-A586-8AAF-BE15-B4310003D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1900" b="0" i="0">
                <a:effectLst/>
                <a:latin typeface="+mj-lt"/>
              </a:rPr>
              <a:t>An 84-year-old man living in a nursing home is evaluated in the emergency department for recent onset of unresponsiveness and fever. He has Alzheimer dementia.</a:t>
            </a:r>
          </a:p>
          <a:p>
            <a:r>
              <a:rPr lang="en-US" sz="1900" b="0" i="0">
                <a:effectLst/>
                <a:latin typeface="+mj-lt"/>
              </a:rPr>
              <a:t>Vitals: T 39.3 °C (102.7 °F), BP 88/50 mm Hg, </a:t>
            </a:r>
            <a:r>
              <a:rPr lang="en-US" sz="1900">
                <a:latin typeface="+mj-lt"/>
              </a:rPr>
              <a:t>Pulse </a:t>
            </a:r>
            <a:r>
              <a:rPr lang="en-US" sz="1900" b="0" i="0">
                <a:effectLst/>
                <a:latin typeface="+mj-lt"/>
              </a:rPr>
              <a:t>106/min, </a:t>
            </a:r>
            <a:r>
              <a:rPr lang="en-US" sz="1900">
                <a:latin typeface="+mj-lt"/>
              </a:rPr>
              <a:t>RR </a:t>
            </a:r>
            <a:r>
              <a:rPr lang="en-US" sz="1900" b="0" i="0">
                <a:effectLst/>
                <a:latin typeface="+mj-lt"/>
              </a:rPr>
              <a:t>18/min, O2 sat 95% on room air </a:t>
            </a:r>
          </a:p>
          <a:p>
            <a:r>
              <a:rPr lang="en-US" sz="1900">
                <a:latin typeface="+mj-lt"/>
              </a:rPr>
              <a:t>Exam: </a:t>
            </a:r>
            <a:r>
              <a:rPr lang="en-US" sz="1900" b="0" i="0">
                <a:effectLst/>
                <a:latin typeface="+mj-lt"/>
              </a:rPr>
              <a:t>responsive only to physical stimuli, cardiopulmonary examination reveals normal heart and lung sounds. Abdominal examination is normal. A 6 × 6 cm necrotic sacral decubitus wound is present.</a:t>
            </a:r>
          </a:p>
          <a:p>
            <a:r>
              <a:rPr lang="en-US" sz="1900" b="0" i="0">
                <a:effectLst/>
                <a:latin typeface="+mj-lt"/>
              </a:rPr>
              <a:t>Laboratory data are pending. Blood cultures are obtained.</a:t>
            </a:r>
          </a:p>
          <a:p>
            <a:r>
              <a:rPr lang="en-US" sz="1900">
                <a:latin typeface="+mj-lt"/>
              </a:rPr>
              <a:t>Which of the following is the most appropriate resuscitative treatment? </a:t>
            </a:r>
          </a:p>
          <a:p>
            <a:pPr marL="457200" lvl="1" indent="0">
              <a:buNone/>
            </a:pPr>
            <a:endParaRPr lang="en-US" sz="1900" b="0" i="0">
              <a:effectLst/>
              <a:latin typeface="+mj-lt"/>
            </a:endParaRPr>
          </a:p>
          <a:p>
            <a:pPr marL="800100" lvl="1" indent="-342900">
              <a:buAutoNum type="alphaUcPeriod"/>
            </a:pPr>
            <a:r>
              <a:rPr lang="en-US" sz="1900" b="0" i="0">
                <a:effectLst/>
                <a:latin typeface="+mj-lt"/>
              </a:rPr>
              <a:t>5% albumin solution</a:t>
            </a:r>
            <a:endParaRPr lang="en-US" sz="1900">
              <a:latin typeface="+mj-lt"/>
            </a:endParaRPr>
          </a:p>
          <a:p>
            <a:pPr marL="800100" lvl="1" indent="-342900">
              <a:buAutoNum type="alphaUcPeriod"/>
            </a:pPr>
            <a:r>
              <a:rPr lang="en-US" sz="1900">
                <a:latin typeface="+mj-lt"/>
              </a:rPr>
              <a:t>150mEq bicarbonate in 5% dextrose </a:t>
            </a:r>
          </a:p>
          <a:p>
            <a:pPr marL="800100" lvl="1" indent="-342900">
              <a:buAutoNum type="alphaUcPeriod"/>
            </a:pPr>
            <a:r>
              <a:rPr lang="en-US" sz="1900" b="0" i="0">
                <a:effectLst/>
                <a:latin typeface="+mj-lt"/>
              </a:rPr>
              <a:t>Hydroxyethyl starch </a:t>
            </a:r>
          </a:p>
          <a:p>
            <a:pPr marL="800100" lvl="1" indent="-342900">
              <a:buAutoNum type="alphaUcPeriod"/>
            </a:pPr>
            <a:r>
              <a:rPr lang="en-US" sz="1900">
                <a:highlight>
                  <a:srgbClr val="FFFF00"/>
                </a:highlight>
                <a:latin typeface="+mj-lt"/>
              </a:rPr>
              <a:t>Lactated Ringer solution </a:t>
            </a:r>
            <a:endParaRPr lang="en-US" sz="1900" b="0" i="0">
              <a:effectLst/>
              <a:highlight>
                <a:srgbClr val="FFFF00"/>
              </a:highlight>
              <a:latin typeface="+mj-lt"/>
            </a:endParaRPr>
          </a:p>
          <a:p>
            <a:pPr marL="0" indent="0">
              <a:buNone/>
            </a:pPr>
            <a:endParaRPr lang="en-US" sz="1900" b="0" i="0">
              <a:effectLst/>
              <a:latin typeface="+mj-lt"/>
            </a:endParaRPr>
          </a:p>
          <a:p>
            <a:pPr marL="0" indent="0">
              <a:buNone/>
            </a:pPr>
            <a:endParaRPr lang="en-US" sz="19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1257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8D4BB0DD32654BB3EAE67DC51DDA01" ma:contentTypeVersion="15" ma:contentTypeDescription="Create a new document." ma:contentTypeScope="" ma:versionID="bff8a4ec660b6e7172bcc16ba829557c">
  <xsd:schema xmlns:xsd="http://www.w3.org/2001/XMLSchema" xmlns:xs="http://www.w3.org/2001/XMLSchema" xmlns:p="http://schemas.microsoft.com/office/2006/metadata/properties" xmlns:ns2="1e4b8c19-7528-4bc4-a3e1-96b236289242" xmlns:ns3="ca5fd80e-f574-42aa-bec0-0d146d76a53a" targetNamespace="http://schemas.microsoft.com/office/2006/metadata/properties" ma:root="true" ma:fieldsID="161f0db12abb356c06303ffa1e28efd2" ns2:_="" ns3:_="">
    <xsd:import namespace="1e4b8c19-7528-4bc4-a3e1-96b236289242"/>
    <xsd:import namespace="ca5fd80e-f574-42aa-bec0-0d146d76a5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b8c19-7528-4bc4-a3e1-96b2362892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5fd80e-f574-42aa-bec0-0d146d76a53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5EB37D-42D2-410D-9BE8-5B2DC205451E}"/>
</file>

<file path=customXml/itemProps2.xml><?xml version="1.0" encoding="utf-8"?>
<ds:datastoreItem xmlns:ds="http://schemas.openxmlformats.org/officeDocument/2006/customXml" ds:itemID="{ADA8FA43-65ED-41E9-821E-43226D58FE24}"/>
</file>

<file path=customXml/itemProps3.xml><?xml version="1.0" encoding="utf-8"?>
<ds:datastoreItem xmlns:ds="http://schemas.openxmlformats.org/officeDocument/2006/customXml" ds:itemID="{4C0C87F6-3BFC-4D43-9AA3-1E150E221613}"/>
</file>

<file path=docMetadata/LabelInfo.xml><?xml version="1.0" encoding="utf-8"?>
<clbl:labelList xmlns:clbl="http://schemas.microsoft.com/office/2020/mipLabelMetadata">
  <clbl:label id="{e95f1b23-abaf-45ee-821d-b7ab251ab3bf}" enabled="0" method="" siteId="{e95f1b23-abaf-45ee-821d-b7ab251ab3b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892</Words>
  <Application>Microsoft Office PowerPoint</Application>
  <PresentationFormat>Widescreen</PresentationFormat>
  <Paragraphs>104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Shock Talk</vt:lpstr>
      <vt:lpstr>Objectives </vt:lpstr>
      <vt:lpstr>MKSAP #35</vt:lpstr>
      <vt:lpstr>PowerPoint Presentation</vt:lpstr>
      <vt:lpstr>Evaluating Undifferentiated Shock </vt:lpstr>
      <vt:lpstr>PowerPoint Presentation</vt:lpstr>
      <vt:lpstr>PowerPoint Presentation</vt:lpstr>
      <vt:lpstr>MKSAP #35</vt:lpstr>
      <vt:lpstr>MKSAP #35</vt:lpstr>
      <vt:lpstr>Take 3 minutes:</vt:lpstr>
      <vt:lpstr>Take 3 minutes:</vt:lpstr>
      <vt:lpstr>Take 3 minutes:</vt:lpstr>
      <vt:lpstr>Take 3 minutes:</vt:lpstr>
      <vt:lpstr>Take 3 minutes:</vt:lpstr>
      <vt:lpstr>Reasons to Upgrade to the ICU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Biringen, Erin K.</dc:creator>
  <cp:lastModifiedBy>Biringen, Erin K.</cp:lastModifiedBy>
  <cp:revision>137</cp:revision>
  <dcterms:created xsi:type="dcterms:W3CDTF">2024-07-02T17:27:44Z</dcterms:created>
  <dcterms:modified xsi:type="dcterms:W3CDTF">2024-07-03T17:27:57Z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0x010100368D4BB0DD32654BB3EAE67DC51DDA01</vt:lpwstr>
  </property>
</Properties>
</file>