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57" r:id="rId6"/>
    <p:sldId id="299" r:id="rId7"/>
    <p:sldId id="300" r:id="rId8"/>
    <p:sldId id="288" r:id="rId9"/>
    <p:sldId id="301" r:id="rId10"/>
    <p:sldId id="303" r:id="rId11"/>
    <p:sldId id="317" r:id="rId12"/>
    <p:sldId id="302" r:id="rId13"/>
    <p:sldId id="304" r:id="rId14"/>
    <p:sldId id="305" r:id="rId15"/>
    <p:sldId id="307" r:id="rId16"/>
    <p:sldId id="308" r:id="rId17"/>
    <p:sldId id="309" r:id="rId18"/>
    <p:sldId id="306" r:id="rId19"/>
    <p:sldId id="318" r:id="rId20"/>
    <p:sldId id="310" r:id="rId21"/>
    <p:sldId id="311" r:id="rId22"/>
    <p:sldId id="312" r:id="rId23"/>
    <p:sldId id="313" r:id="rId24"/>
    <p:sldId id="315" r:id="rId25"/>
    <p:sldId id="314" r:id="rId26"/>
    <p:sldId id="319"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3615F-12D9-4049-ADB0-2D633A2AB7E1}" v="60" dt="2024-07-17T17:02:20.34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5646" autoAdjust="0"/>
  </p:normalViewPr>
  <p:slideViewPr>
    <p:cSldViewPr snapToGrid="0">
      <p:cViewPr>
        <p:scale>
          <a:sx n="100" d="100"/>
          <a:sy n="100" d="100"/>
        </p:scale>
        <p:origin x="-1238" y="-115"/>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7/17/2024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7/17/2024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117511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421164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27790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362510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11636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65839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215749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176775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1470658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24</a:t>
            </a:fld>
            <a:endParaRPr lang="en-US" dirty="0"/>
          </a:p>
        </p:txBody>
      </p:sp>
    </p:spTree>
    <p:extLst>
      <p:ext uri="{BB962C8B-B14F-4D97-AF65-F5344CB8AC3E}">
        <p14:creationId xmlns:p14="http://schemas.microsoft.com/office/powerpoint/2010/main" val="124496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325183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336375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394971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42583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29704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116653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709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30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5" r:id="rId9"/>
    <p:sldLayoutId id="2147483677" r:id="rId10"/>
    <p:sldLayoutId id="2147483676" r:id="rId11"/>
    <p:sldLayoutId id="2147483661" r:id="rId12"/>
    <p:sldLayoutId id="2147483666" r:id="rId13"/>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7096933" cy="3830130"/>
          </a:xfrm>
        </p:spPr>
        <p:txBody>
          <a:bodyPr/>
          <a:lstStyle/>
          <a:p>
            <a:r>
              <a:rPr lang="en-US" dirty="0"/>
              <a:t>High Yield Clinic</a:t>
            </a:r>
            <a:br>
              <a:rPr lang="en-US" dirty="0"/>
            </a:br>
            <a:r>
              <a:rPr lang="en-US" dirty="0"/>
              <a:t>(T2DM, </a:t>
            </a:r>
            <a:r>
              <a:rPr lang="en-US" dirty="0" err="1"/>
              <a:t>Htn</a:t>
            </a:r>
            <a:r>
              <a:rPr lang="en-US" dirty="0"/>
              <a:t>, </a:t>
            </a:r>
            <a:r>
              <a:rPr lang="en-US" dirty="0" err="1"/>
              <a:t>Hld</a:t>
            </a:r>
            <a:r>
              <a:rPr lang="en-US" dirty="0"/>
              <a:t>)</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5945" y="1147313"/>
            <a:ext cx="3562280" cy="2956229"/>
          </a:xfrm>
        </p:spPr>
        <p:txBody>
          <a:bodyPr vert="horz" lIns="91440" tIns="45720" rIns="91440" bIns="45720" rtlCol="0" anchor="t" anchorCtr="0">
            <a:noAutofit/>
          </a:bodyPr>
          <a:lstStyle/>
          <a:p>
            <a:r>
              <a:rPr lang="en-US" sz="4000" dirty="0"/>
              <a:t>Type 2 Diabetes Treatments:</a:t>
            </a:r>
            <a:br>
              <a:rPr lang="en-US" sz="4000" dirty="0"/>
            </a:br>
            <a:r>
              <a:rPr lang="en-US" sz="4000" dirty="0"/>
              <a:t> </a:t>
            </a:r>
            <a:br>
              <a:rPr lang="en-US" sz="4000" dirty="0"/>
            </a:br>
            <a:r>
              <a:rPr lang="en-US" sz="4000" dirty="0"/>
              <a:t>Comorbidity Guided</a:t>
            </a:r>
          </a:p>
        </p:txBody>
      </p:sp>
      <p:pic>
        <p:nvPicPr>
          <p:cNvPr id="3" name="Picture 2" descr="Figure thumbnail fx8">
            <a:extLst>
              <a:ext uri="{FF2B5EF4-FFF2-40B4-BE49-F238E27FC236}">
                <a16:creationId xmlns:a16="http://schemas.microsoft.com/office/drawing/2014/main" id="{7E9491EC-84D9-D09B-02E5-CA7E4CA90E1A}"/>
              </a:ext>
            </a:extLst>
          </p:cNvPr>
          <p:cNvPicPr>
            <a:picLocks noChangeAspect="1"/>
          </p:cNvPicPr>
          <p:nvPr/>
        </p:nvPicPr>
        <p:blipFill>
          <a:blip r:embed="rId3"/>
          <a:stretch>
            <a:fillRect/>
          </a:stretch>
        </p:blipFill>
        <p:spPr>
          <a:xfrm>
            <a:off x="3459193" y="2280"/>
            <a:ext cx="8738557" cy="6867818"/>
          </a:xfrm>
          <a:prstGeom prst="rect">
            <a:avLst/>
          </a:prstGeom>
        </p:spPr>
      </p:pic>
    </p:spTree>
    <p:extLst>
      <p:ext uri="{BB962C8B-B14F-4D97-AF65-F5344CB8AC3E}">
        <p14:creationId xmlns:p14="http://schemas.microsoft.com/office/powerpoint/2010/main" val="74779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5945" y="1147313"/>
            <a:ext cx="3562280" cy="2956229"/>
          </a:xfrm>
        </p:spPr>
        <p:txBody>
          <a:bodyPr vert="horz" lIns="91440" tIns="45720" rIns="91440" bIns="45720" rtlCol="0" anchor="t" anchorCtr="0">
            <a:noAutofit/>
          </a:bodyPr>
          <a:lstStyle/>
          <a:p>
            <a:r>
              <a:rPr lang="en-US" sz="4000" dirty="0"/>
              <a:t>Type 2 Diabetes Treatments:</a:t>
            </a:r>
            <a:br>
              <a:rPr lang="en-US" sz="4000" dirty="0"/>
            </a:br>
            <a:r>
              <a:rPr lang="en-US" sz="4000" dirty="0"/>
              <a:t> </a:t>
            </a:r>
            <a:br>
              <a:rPr lang="en-US" sz="4000" dirty="0"/>
            </a:br>
            <a:r>
              <a:rPr lang="en-US" sz="4000" dirty="0"/>
              <a:t>Glucose/SDH Guided</a:t>
            </a:r>
          </a:p>
        </p:txBody>
      </p:sp>
      <p:pic>
        <p:nvPicPr>
          <p:cNvPr id="2" name="Picture 1" descr="Figure thumbnail fx9">
            <a:extLst>
              <a:ext uri="{FF2B5EF4-FFF2-40B4-BE49-F238E27FC236}">
                <a16:creationId xmlns:a16="http://schemas.microsoft.com/office/drawing/2014/main" id="{CF585808-EF64-0E07-4C31-B397507C9F6B}"/>
              </a:ext>
            </a:extLst>
          </p:cNvPr>
          <p:cNvPicPr>
            <a:picLocks noChangeAspect="1"/>
          </p:cNvPicPr>
          <p:nvPr/>
        </p:nvPicPr>
        <p:blipFill>
          <a:blip r:embed="rId3"/>
          <a:stretch>
            <a:fillRect/>
          </a:stretch>
        </p:blipFill>
        <p:spPr>
          <a:xfrm>
            <a:off x="3406723" y="-4610"/>
            <a:ext cx="8782973" cy="6891800"/>
          </a:xfrm>
          <a:prstGeom prst="rect">
            <a:avLst/>
          </a:prstGeom>
        </p:spPr>
      </p:pic>
    </p:spTree>
    <p:extLst>
      <p:ext uri="{BB962C8B-B14F-4D97-AF65-F5344CB8AC3E}">
        <p14:creationId xmlns:p14="http://schemas.microsoft.com/office/powerpoint/2010/main" val="287430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Management of Hypertension </a:t>
            </a:r>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Your patient comes back to clinic and has an elevated BP of 145/90. The BP is rechecked in the office and is 142/88. She has no history of hypertension or elevated BP in the past.</a:t>
            </a:r>
            <a:endParaRPr lang="en-US" dirty="0"/>
          </a:p>
          <a:p>
            <a:endParaRPr lang="en-US" sz="2800" dirty="0"/>
          </a:p>
          <a:p>
            <a:r>
              <a:rPr lang="en-US" sz="2800" dirty="0"/>
              <a:t>Does this patient have hypertension?</a:t>
            </a:r>
          </a:p>
        </p:txBody>
      </p:sp>
    </p:spTree>
    <p:extLst>
      <p:ext uri="{BB962C8B-B14F-4D97-AF65-F5344CB8AC3E}">
        <p14:creationId xmlns:p14="http://schemas.microsoft.com/office/powerpoint/2010/main" val="54279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Management of Hypertension </a:t>
            </a:r>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Not yet!!</a:t>
            </a:r>
          </a:p>
        </p:txBody>
      </p:sp>
      <p:pic>
        <p:nvPicPr>
          <p:cNvPr id="2" name="Picture 1" descr="A diagram of a patient&amp;#39;s measurement&#10;&#10;Description automatically generated">
            <a:extLst>
              <a:ext uri="{FF2B5EF4-FFF2-40B4-BE49-F238E27FC236}">
                <a16:creationId xmlns:a16="http://schemas.microsoft.com/office/drawing/2014/main" id="{F6D73116-D274-388A-DD74-AECA3A033604}"/>
              </a:ext>
            </a:extLst>
          </p:cNvPr>
          <p:cNvPicPr>
            <a:picLocks noChangeAspect="1"/>
          </p:cNvPicPr>
          <p:nvPr/>
        </p:nvPicPr>
        <p:blipFill>
          <a:blip r:embed="rId3"/>
          <a:stretch>
            <a:fillRect/>
          </a:stretch>
        </p:blipFill>
        <p:spPr>
          <a:xfrm>
            <a:off x="298988" y="2792601"/>
            <a:ext cx="11581107" cy="3429645"/>
          </a:xfrm>
          <a:prstGeom prst="rect">
            <a:avLst/>
          </a:prstGeom>
        </p:spPr>
      </p:pic>
    </p:spTree>
    <p:extLst>
      <p:ext uri="{BB962C8B-B14F-4D97-AF65-F5344CB8AC3E}">
        <p14:creationId xmlns:p14="http://schemas.microsoft.com/office/powerpoint/2010/main" val="125622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Management of Hypertension </a:t>
            </a:r>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She comes back to clinic after checking her BP at home, which averaged 145/90 taken at the same time each day with good technique.</a:t>
            </a:r>
          </a:p>
          <a:p>
            <a:endParaRPr lang="en-US" sz="2800" dirty="0"/>
          </a:p>
          <a:p>
            <a:r>
              <a:rPr lang="en-US" sz="2800" dirty="0"/>
              <a:t>So now what do we do?</a:t>
            </a:r>
          </a:p>
        </p:txBody>
      </p:sp>
    </p:spTree>
    <p:extLst>
      <p:ext uri="{BB962C8B-B14F-4D97-AF65-F5344CB8AC3E}">
        <p14:creationId xmlns:p14="http://schemas.microsoft.com/office/powerpoint/2010/main" val="244382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_NightlyPop's video Tweet">
            <a:extLst>
              <a:ext uri="{FF2B5EF4-FFF2-40B4-BE49-F238E27FC236}">
                <a16:creationId xmlns:a16="http://schemas.microsoft.com/office/drawing/2014/main" id="{C361FDFB-D31D-0B66-2383-64E0BAA5096A}"/>
              </a:ext>
            </a:extLst>
          </p:cNvPr>
          <p:cNvPicPr>
            <a:picLocks noChangeAspect="1"/>
          </p:cNvPicPr>
          <p:nvPr/>
        </p:nvPicPr>
        <p:blipFill>
          <a:blip r:embed="rId2"/>
          <a:stretch>
            <a:fillRect/>
          </a:stretch>
        </p:blipFill>
        <p:spPr>
          <a:xfrm>
            <a:off x="23006" y="12042"/>
            <a:ext cx="12174744" cy="6848294"/>
          </a:xfrm>
          <a:prstGeom prst="rect">
            <a:avLst/>
          </a:prstGeom>
        </p:spPr>
      </p:pic>
      <p:sp>
        <p:nvSpPr>
          <p:cNvPr id="5" name="TextBox 4">
            <a:extLst>
              <a:ext uri="{FF2B5EF4-FFF2-40B4-BE49-F238E27FC236}">
                <a16:creationId xmlns:a16="http://schemas.microsoft.com/office/drawing/2014/main" id="{19F0D783-0D50-7B1C-B8B7-F6AD311D3C99}"/>
              </a:ext>
            </a:extLst>
          </p:cNvPr>
          <p:cNvSpPr txBox="1"/>
          <p:nvPr/>
        </p:nvSpPr>
        <p:spPr>
          <a:xfrm>
            <a:off x="2735384" y="242276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ACE/ARB</a:t>
            </a:r>
            <a:endParaRPr lang="en-US" dirty="0">
              <a:solidFill>
                <a:schemeClr val="bg1"/>
              </a:solidFill>
            </a:endParaRPr>
          </a:p>
        </p:txBody>
      </p:sp>
      <p:sp>
        <p:nvSpPr>
          <p:cNvPr id="6" name="TextBox 5">
            <a:extLst>
              <a:ext uri="{FF2B5EF4-FFF2-40B4-BE49-F238E27FC236}">
                <a16:creationId xmlns:a16="http://schemas.microsoft.com/office/drawing/2014/main" id="{C78C18A7-BE4D-2EB2-C0E3-7F7EEBFE4A62}"/>
              </a:ext>
            </a:extLst>
          </p:cNvPr>
          <p:cNvSpPr txBox="1"/>
          <p:nvPr/>
        </p:nvSpPr>
        <p:spPr>
          <a:xfrm>
            <a:off x="2735383" y="3430157"/>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Thiazide Diuretic</a:t>
            </a:r>
            <a:endParaRPr lang="en-US" dirty="0"/>
          </a:p>
        </p:txBody>
      </p:sp>
      <p:sp>
        <p:nvSpPr>
          <p:cNvPr id="7" name="TextBox 6">
            <a:extLst>
              <a:ext uri="{FF2B5EF4-FFF2-40B4-BE49-F238E27FC236}">
                <a16:creationId xmlns:a16="http://schemas.microsoft.com/office/drawing/2014/main" id="{28165E01-4BC6-459E-AA67-3B1360BB2F4E}"/>
              </a:ext>
            </a:extLst>
          </p:cNvPr>
          <p:cNvSpPr txBox="1"/>
          <p:nvPr/>
        </p:nvSpPr>
        <p:spPr>
          <a:xfrm>
            <a:off x="2735383" y="446337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Beta-blocker</a:t>
            </a:r>
          </a:p>
        </p:txBody>
      </p:sp>
      <p:sp>
        <p:nvSpPr>
          <p:cNvPr id="8" name="TextBox 7">
            <a:extLst>
              <a:ext uri="{FF2B5EF4-FFF2-40B4-BE49-F238E27FC236}">
                <a16:creationId xmlns:a16="http://schemas.microsoft.com/office/drawing/2014/main" id="{35F7EBFB-73F6-741C-96FD-00D232897656}"/>
              </a:ext>
            </a:extLst>
          </p:cNvPr>
          <p:cNvSpPr txBox="1"/>
          <p:nvPr/>
        </p:nvSpPr>
        <p:spPr>
          <a:xfrm>
            <a:off x="6299994" y="4463378"/>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Hydralazine</a:t>
            </a:r>
          </a:p>
        </p:txBody>
      </p:sp>
      <p:sp>
        <p:nvSpPr>
          <p:cNvPr id="9" name="TextBox 8">
            <a:extLst>
              <a:ext uri="{FF2B5EF4-FFF2-40B4-BE49-F238E27FC236}">
                <a16:creationId xmlns:a16="http://schemas.microsoft.com/office/drawing/2014/main" id="{1F3CDA57-8D7C-DF8A-7C1D-59FE230AD820}"/>
              </a:ext>
            </a:extLst>
          </p:cNvPr>
          <p:cNvSpPr txBox="1"/>
          <p:nvPr/>
        </p:nvSpPr>
        <p:spPr>
          <a:xfrm>
            <a:off x="6299994" y="242276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CCB</a:t>
            </a:r>
          </a:p>
        </p:txBody>
      </p:sp>
      <p:sp>
        <p:nvSpPr>
          <p:cNvPr id="10" name="TextBox 9">
            <a:extLst>
              <a:ext uri="{FF2B5EF4-FFF2-40B4-BE49-F238E27FC236}">
                <a16:creationId xmlns:a16="http://schemas.microsoft.com/office/drawing/2014/main" id="{2F6DC488-CB9E-F1D6-FA46-AF26EC609575}"/>
              </a:ext>
            </a:extLst>
          </p:cNvPr>
          <p:cNvSpPr txBox="1"/>
          <p:nvPr/>
        </p:nvSpPr>
        <p:spPr>
          <a:xfrm>
            <a:off x="6299993" y="3430157"/>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Aldo antagonist</a:t>
            </a:r>
          </a:p>
        </p:txBody>
      </p:sp>
      <p:sp>
        <p:nvSpPr>
          <p:cNvPr id="11" name="TextBox 10">
            <a:extLst>
              <a:ext uri="{FF2B5EF4-FFF2-40B4-BE49-F238E27FC236}">
                <a16:creationId xmlns:a16="http://schemas.microsoft.com/office/drawing/2014/main" id="{440966E7-2989-1126-0160-6685BB2846A4}"/>
              </a:ext>
            </a:extLst>
          </p:cNvPr>
          <p:cNvSpPr txBox="1"/>
          <p:nvPr/>
        </p:nvSpPr>
        <p:spPr>
          <a:xfrm>
            <a:off x="2739817" y="2417143"/>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1st Line</a:t>
            </a:r>
          </a:p>
        </p:txBody>
      </p:sp>
      <p:sp>
        <p:nvSpPr>
          <p:cNvPr id="3" name="TextBox 2">
            <a:extLst>
              <a:ext uri="{FF2B5EF4-FFF2-40B4-BE49-F238E27FC236}">
                <a16:creationId xmlns:a16="http://schemas.microsoft.com/office/drawing/2014/main" id="{B8A3EB5B-6E97-A6B9-0010-137242B17EF1}"/>
              </a:ext>
            </a:extLst>
          </p:cNvPr>
          <p:cNvSpPr txBox="1"/>
          <p:nvPr/>
        </p:nvSpPr>
        <p:spPr>
          <a:xfrm>
            <a:off x="87754" y="123850"/>
            <a:ext cx="4411717" cy="181588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rPr>
              <a:t>45 Year old female new diagnosis of HTN, treatment options and side effects</a:t>
            </a:r>
          </a:p>
        </p:txBody>
      </p:sp>
      <p:sp>
        <p:nvSpPr>
          <p:cNvPr id="2" name="TextBox 1">
            <a:extLst>
              <a:ext uri="{FF2B5EF4-FFF2-40B4-BE49-F238E27FC236}">
                <a16:creationId xmlns:a16="http://schemas.microsoft.com/office/drawing/2014/main" id="{28A67BBF-4B70-F2B7-4760-ACF003F8B139}"/>
              </a:ext>
            </a:extLst>
          </p:cNvPr>
          <p:cNvSpPr txBox="1"/>
          <p:nvPr/>
        </p:nvSpPr>
        <p:spPr>
          <a:xfrm>
            <a:off x="2735800" y="5508055"/>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Clonidine</a:t>
            </a:r>
          </a:p>
        </p:txBody>
      </p:sp>
      <p:sp>
        <p:nvSpPr>
          <p:cNvPr id="16" name="TextBox 15">
            <a:extLst>
              <a:ext uri="{FF2B5EF4-FFF2-40B4-BE49-F238E27FC236}">
                <a16:creationId xmlns:a16="http://schemas.microsoft.com/office/drawing/2014/main" id="{3874119F-D064-A8C5-ED90-E163FE08248E}"/>
              </a:ext>
            </a:extLst>
          </p:cNvPr>
          <p:cNvSpPr txBox="1"/>
          <p:nvPr/>
        </p:nvSpPr>
        <p:spPr>
          <a:xfrm>
            <a:off x="6296049" y="2417142"/>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ea typeface="+mn-lt"/>
                <a:cs typeface="+mn-lt"/>
              </a:rPr>
              <a:t>1st Line</a:t>
            </a:r>
            <a:endParaRPr lang="en-US" dirty="0">
              <a:solidFill>
                <a:schemeClr val="bg1"/>
              </a:solidFill>
              <a:ea typeface="+mn-lt"/>
              <a:cs typeface="+mn-lt"/>
            </a:endParaRPr>
          </a:p>
        </p:txBody>
      </p:sp>
      <p:sp>
        <p:nvSpPr>
          <p:cNvPr id="17" name="TextBox 16">
            <a:extLst>
              <a:ext uri="{FF2B5EF4-FFF2-40B4-BE49-F238E27FC236}">
                <a16:creationId xmlns:a16="http://schemas.microsoft.com/office/drawing/2014/main" id="{DBF93D70-3560-5519-A991-49CD45F2A374}"/>
              </a:ext>
            </a:extLst>
          </p:cNvPr>
          <p:cNvSpPr txBox="1"/>
          <p:nvPr/>
        </p:nvSpPr>
        <p:spPr>
          <a:xfrm>
            <a:off x="2739817" y="3415461"/>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ea typeface="+mn-lt"/>
                <a:cs typeface="+mn-lt"/>
              </a:rPr>
              <a:t>1st Line</a:t>
            </a:r>
            <a:endParaRPr lang="en-US" dirty="0">
              <a:solidFill>
                <a:schemeClr val="bg1"/>
              </a:solidFill>
              <a:ea typeface="+mn-lt"/>
              <a:cs typeface="+mn-lt"/>
            </a:endParaRPr>
          </a:p>
        </p:txBody>
      </p:sp>
      <p:sp>
        <p:nvSpPr>
          <p:cNvPr id="18" name="TextBox 17">
            <a:extLst>
              <a:ext uri="{FF2B5EF4-FFF2-40B4-BE49-F238E27FC236}">
                <a16:creationId xmlns:a16="http://schemas.microsoft.com/office/drawing/2014/main" id="{4D0AFA71-6A2D-CA4A-693D-D539C5BF422C}"/>
              </a:ext>
            </a:extLst>
          </p:cNvPr>
          <p:cNvSpPr txBox="1"/>
          <p:nvPr/>
        </p:nvSpPr>
        <p:spPr>
          <a:xfrm>
            <a:off x="6262919" y="3415360"/>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Resistant</a:t>
            </a:r>
            <a:endParaRPr lang="en-US" dirty="0"/>
          </a:p>
        </p:txBody>
      </p:sp>
      <p:sp>
        <p:nvSpPr>
          <p:cNvPr id="19" name="TextBox 18">
            <a:extLst>
              <a:ext uri="{FF2B5EF4-FFF2-40B4-BE49-F238E27FC236}">
                <a16:creationId xmlns:a16="http://schemas.microsoft.com/office/drawing/2014/main" id="{E32E86AC-4776-404D-5917-42DF1B06E0CD}"/>
              </a:ext>
            </a:extLst>
          </p:cNvPr>
          <p:cNvSpPr txBox="1"/>
          <p:nvPr/>
        </p:nvSpPr>
        <p:spPr>
          <a:xfrm>
            <a:off x="2687265" y="4431922"/>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CHF/CAD</a:t>
            </a:r>
          </a:p>
        </p:txBody>
      </p:sp>
      <p:sp>
        <p:nvSpPr>
          <p:cNvPr id="20" name="TextBox 19">
            <a:extLst>
              <a:ext uri="{FF2B5EF4-FFF2-40B4-BE49-F238E27FC236}">
                <a16:creationId xmlns:a16="http://schemas.microsoft.com/office/drawing/2014/main" id="{886D0CC7-7AE4-3491-6426-96305829CA4E}"/>
              </a:ext>
            </a:extLst>
          </p:cNvPr>
          <p:cNvSpPr txBox="1"/>
          <p:nvPr/>
        </p:nvSpPr>
        <p:spPr>
          <a:xfrm>
            <a:off x="6304427" y="4458199"/>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2nd Line</a:t>
            </a:r>
          </a:p>
        </p:txBody>
      </p:sp>
      <p:sp>
        <p:nvSpPr>
          <p:cNvPr id="21" name="TextBox 20">
            <a:extLst>
              <a:ext uri="{FF2B5EF4-FFF2-40B4-BE49-F238E27FC236}">
                <a16:creationId xmlns:a16="http://schemas.microsoft.com/office/drawing/2014/main" id="{B9737529-228B-A629-BA64-CC83C8FC69BE}"/>
              </a:ext>
            </a:extLst>
          </p:cNvPr>
          <p:cNvSpPr txBox="1"/>
          <p:nvPr/>
        </p:nvSpPr>
        <p:spPr>
          <a:xfrm>
            <a:off x="2739817" y="5439090"/>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ea typeface="+mn-lt"/>
                <a:cs typeface="+mn-lt"/>
              </a:rPr>
              <a:t>2nd Line</a:t>
            </a:r>
            <a:endParaRPr lang="en-US" dirty="0"/>
          </a:p>
        </p:txBody>
      </p:sp>
      <p:sp>
        <p:nvSpPr>
          <p:cNvPr id="12" name="TextBox 11">
            <a:extLst>
              <a:ext uri="{FF2B5EF4-FFF2-40B4-BE49-F238E27FC236}">
                <a16:creationId xmlns:a16="http://schemas.microsoft.com/office/drawing/2014/main" id="{DBAAF2EB-335E-01AD-E4FC-4AB65549C2D9}"/>
              </a:ext>
            </a:extLst>
          </p:cNvPr>
          <p:cNvSpPr txBox="1"/>
          <p:nvPr/>
        </p:nvSpPr>
        <p:spPr>
          <a:xfrm>
            <a:off x="6256765" y="5508055"/>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Terazosin</a:t>
            </a:r>
          </a:p>
        </p:txBody>
      </p:sp>
      <p:sp>
        <p:nvSpPr>
          <p:cNvPr id="13" name="TextBox 12">
            <a:extLst>
              <a:ext uri="{FF2B5EF4-FFF2-40B4-BE49-F238E27FC236}">
                <a16:creationId xmlns:a16="http://schemas.microsoft.com/office/drawing/2014/main" id="{96B5BBED-9C23-CF91-4BA2-BA84E757234F}"/>
              </a:ext>
            </a:extLst>
          </p:cNvPr>
          <p:cNvSpPr txBox="1"/>
          <p:nvPr/>
        </p:nvSpPr>
        <p:spPr>
          <a:xfrm>
            <a:off x="6304427" y="5443544"/>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2nd Line/ESRD</a:t>
            </a:r>
          </a:p>
        </p:txBody>
      </p:sp>
    </p:spTree>
    <p:extLst>
      <p:ext uri="{BB962C8B-B14F-4D97-AF65-F5344CB8AC3E}">
        <p14:creationId xmlns:p14="http://schemas.microsoft.com/office/powerpoint/2010/main" val="249322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F0D38-1F0A-5ECF-F874-8406CAA84116}"/>
              </a:ext>
            </a:extLst>
          </p:cNvPr>
          <p:cNvSpPr txBox="1"/>
          <p:nvPr/>
        </p:nvSpPr>
        <p:spPr>
          <a:xfrm>
            <a:off x="942326" y="189829"/>
            <a:ext cx="105905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Auto-Text Dylan McCreary $</a:t>
            </a:r>
            <a:r>
              <a:rPr lang="en-US" sz="3200" dirty="0" err="1"/>
              <a:t>htnplan</a:t>
            </a:r>
          </a:p>
        </p:txBody>
      </p:sp>
      <p:pic>
        <p:nvPicPr>
          <p:cNvPr id="2" name="Picture 1" descr="A screenshot of a computer&#10;&#10;Description automatically generated">
            <a:extLst>
              <a:ext uri="{FF2B5EF4-FFF2-40B4-BE49-F238E27FC236}">
                <a16:creationId xmlns:a16="http://schemas.microsoft.com/office/drawing/2014/main" id="{0977EC15-BC31-1643-17DB-4A057FEB0425}"/>
              </a:ext>
            </a:extLst>
          </p:cNvPr>
          <p:cNvPicPr>
            <a:picLocks noChangeAspect="1"/>
          </p:cNvPicPr>
          <p:nvPr/>
        </p:nvPicPr>
        <p:blipFill>
          <a:blip r:embed="rId3"/>
          <a:stretch>
            <a:fillRect/>
          </a:stretch>
        </p:blipFill>
        <p:spPr>
          <a:xfrm>
            <a:off x="2942337" y="1428750"/>
            <a:ext cx="6320240" cy="4194228"/>
          </a:xfrm>
          <a:prstGeom prst="rect">
            <a:avLst/>
          </a:prstGeom>
        </p:spPr>
      </p:pic>
    </p:spTree>
    <p:extLst>
      <p:ext uri="{BB962C8B-B14F-4D97-AF65-F5344CB8AC3E}">
        <p14:creationId xmlns:p14="http://schemas.microsoft.com/office/powerpoint/2010/main" val="159931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5945" y="1857652"/>
            <a:ext cx="3562280" cy="2956229"/>
          </a:xfrm>
        </p:spPr>
        <p:txBody>
          <a:bodyPr vert="horz" lIns="91440" tIns="45720" rIns="91440" bIns="45720" rtlCol="0" anchor="t" anchorCtr="0">
            <a:noAutofit/>
          </a:bodyPr>
          <a:lstStyle/>
          <a:p>
            <a:r>
              <a:rPr lang="en-US" sz="4000" dirty="0"/>
              <a:t>Hypertension </a:t>
            </a:r>
            <a:br>
              <a:rPr lang="en-US" sz="4000" dirty="0"/>
            </a:br>
            <a:r>
              <a:rPr lang="en-US" sz="4000" dirty="0"/>
              <a:t>Treatment </a:t>
            </a:r>
            <a:br>
              <a:rPr lang="en-US" sz="4000" dirty="0"/>
            </a:br>
            <a:r>
              <a:rPr lang="en-US" sz="4000" dirty="0"/>
              <a:t>Algorithm</a:t>
            </a:r>
          </a:p>
        </p:txBody>
      </p:sp>
      <p:pic>
        <p:nvPicPr>
          <p:cNvPr id="3" name="Picture 2" descr="A diagram of a patient&amp;#39;s flow&#10;&#10;Description automatically generated">
            <a:extLst>
              <a:ext uri="{FF2B5EF4-FFF2-40B4-BE49-F238E27FC236}">
                <a16:creationId xmlns:a16="http://schemas.microsoft.com/office/drawing/2014/main" id="{C07097B3-105F-9947-9778-BA75550274A0}"/>
              </a:ext>
            </a:extLst>
          </p:cNvPr>
          <p:cNvPicPr>
            <a:picLocks noChangeAspect="1"/>
          </p:cNvPicPr>
          <p:nvPr/>
        </p:nvPicPr>
        <p:blipFill>
          <a:blip r:embed="rId3"/>
          <a:stretch>
            <a:fillRect/>
          </a:stretch>
        </p:blipFill>
        <p:spPr>
          <a:xfrm>
            <a:off x="4364294" y="0"/>
            <a:ext cx="7828767" cy="6858000"/>
          </a:xfrm>
          <a:prstGeom prst="rect">
            <a:avLst/>
          </a:prstGeom>
        </p:spPr>
      </p:pic>
      <p:sp>
        <p:nvSpPr>
          <p:cNvPr id="4" name="TextBox 3">
            <a:extLst>
              <a:ext uri="{FF2B5EF4-FFF2-40B4-BE49-F238E27FC236}">
                <a16:creationId xmlns:a16="http://schemas.microsoft.com/office/drawing/2014/main" id="{45533BEB-944D-210B-6933-CD49A35D8D15}"/>
              </a:ext>
            </a:extLst>
          </p:cNvPr>
          <p:cNvSpPr txBox="1"/>
          <p:nvPr/>
        </p:nvSpPr>
        <p:spPr>
          <a:xfrm>
            <a:off x="-1" y="6328474"/>
            <a:ext cx="105905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Auto-Text Dylan McCreary $</a:t>
            </a:r>
            <a:r>
              <a:rPr lang="en-US" sz="2800" dirty="0" err="1"/>
              <a:t>htnplan</a:t>
            </a:r>
            <a:endParaRPr lang="en-US" dirty="0" err="1"/>
          </a:p>
        </p:txBody>
      </p:sp>
    </p:spTree>
    <p:extLst>
      <p:ext uri="{BB962C8B-B14F-4D97-AF65-F5344CB8AC3E}">
        <p14:creationId xmlns:p14="http://schemas.microsoft.com/office/powerpoint/2010/main" val="228914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5945" y="1857652"/>
            <a:ext cx="3562280" cy="2956229"/>
          </a:xfrm>
        </p:spPr>
        <p:txBody>
          <a:bodyPr vert="horz" lIns="91440" tIns="45720" rIns="91440" bIns="45720" rtlCol="0" anchor="t" anchorCtr="0">
            <a:noAutofit/>
          </a:bodyPr>
          <a:lstStyle/>
          <a:p>
            <a:r>
              <a:rPr lang="en-US" sz="4000" dirty="0"/>
              <a:t>Hypertension </a:t>
            </a:r>
            <a:br>
              <a:rPr lang="en-US" sz="4000" dirty="0"/>
            </a:br>
            <a:r>
              <a:rPr lang="en-US" sz="4000" dirty="0"/>
              <a:t>Treatment </a:t>
            </a:r>
            <a:br>
              <a:rPr lang="en-US" sz="4000" dirty="0"/>
            </a:br>
            <a:r>
              <a:rPr lang="en-US" sz="4000" dirty="0"/>
              <a:t>Algorithm</a:t>
            </a:r>
            <a:br>
              <a:rPr lang="en-US" sz="4000" dirty="0"/>
            </a:br>
            <a:br>
              <a:rPr lang="en-US" sz="4000" dirty="0"/>
            </a:br>
            <a:r>
              <a:rPr lang="en-US" sz="4000" dirty="0"/>
              <a:t>Focus on </a:t>
            </a:r>
            <a:br>
              <a:rPr lang="en-US" sz="4000" dirty="0"/>
            </a:br>
            <a:r>
              <a:rPr lang="en-US" sz="4000" dirty="0"/>
              <a:t>Comorbidities</a:t>
            </a:r>
          </a:p>
        </p:txBody>
      </p:sp>
      <p:pic>
        <p:nvPicPr>
          <p:cNvPr id="2" name="Picture 1" descr="A diagram of a flowchart&#10;&#10;Description automatically generated">
            <a:extLst>
              <a:ext uri="{FF2B5EF4-FFF2-40B4-BE49-F238E27FC236}">
                <a16:creationId xmlns:a16="http://schemas.microsoft.com/office/drawing/2014/main" id="{BC1669EF-C7DC-6BD1-CEC2-995EBCDD7C49}"/>
              </a:ext>
            </a:extLst>
          </p:cNvPr>
          <p:cNvPicPr>
            <a:picLocks noChangeAspect="1"/>
          </p:cNvPicPr>
          <p:nvPr/>
        </p:nvPicPr>
        <p:blipFill>
          <a:blip r:embed="rId3"/>
          <a:stretch>
            <a:fillRect/>
          </a:stretch>
        </p:blipFill>
        <p:spPr>
          <a:xfrm>
            <a:off x="4872970" y="-28756"/>
            <a:ext cx="6586738" cy="6886755"/>
          </a:xfrm>
          <a:prstGeom prst="rect">
            <a:avLst/>
          </a:prstGeom>
        </p:spPr>
      </p:pic>
      <p:sp>
        <p:nvSpPr>
          <p:cNvPr id="6" name="TextBox 5">
            <a:extLst>
              <a:ext uri="{FF2B5EF4-FFF2-40B4-BE49-F238E27FC236}">
                <a16:creationId xmlns:a16="http://schemas.microsoft.com/office/drawing/2014/main" id="{05B976F6-6AFB-26FF-52CC-E538DA60D947}"/>
              </a:ext>
            </a:extLst>
          </p:cNvPr>
          <p:cNvSpPr txBox="1"/>
          <p:nvPr/>
        </p:nvSpPr>
        <p:spPr>
          <a:xfrm>
            <a:off x="-1" y="5902271"/>
            <a:ext cx="105905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Auto-Text Dylan McCreary</a:t>
            </a:r>
            <a:endParaRPr lang="en-US" dirty="0" err="1"/>
          </a:p>
          <a:p>
            <a:r>
              <a:rPr lang="en-US" sz="2800" dirty="0"/>
              <a:t> $</a:t>
            </a:r>
            <a:r>
              <a:rPr lang="en-US" sz="2800" dirty="0" err="1"/>
              <a:t>htnplan</a:t>
            </a:r>
            <a:endParaRPr lang="en-US" dirty="0" err="1"/>
          </a:p>
        </p:txBody>
      </p:sp>
    </p:spTree>
    <p:extLst>
      <p:ext uri="{BB962C8B-B14F-4D97-AF65-F5344CB8AC3E}">
        <p14:creationId xmlns:p14="http://schemas.microsoft.com/office/powerpoint/2010/main" val="153089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526017" y="1713878"/>
            <a:ext cx="3562280" cy="2956229"/>
          </a:xfrm>
        </p:spPr>
        <p:txBody>
          <a:bodyPr vert="horz" lIns="91440" tIns="45720" rIns="91440" bIns="45720" rtlCol="0" anchor="t" anchorCtr="0">
            <a:noAutofit/>
          </a:bodyPr>
          <a:lstStyle/>
          <a:p>
            <a:r>
              <a:rPr lang="en-US" sz="4000" dirty="0"/>
              <a:t>Hypertension </a:t>
            </a:r>
            <a:br>
              <a:rPr lang="en-US" sz="4000" dirty="0"/>
            </a:br>
            <a:r>
              <a:rPr lang="en-US" sz="4000" dirty="0"/>
              <a:t>Treatment </a:t>
            </a:r>
            <a:br>
              <a:rPr lang="en-US" sz="4000" dirty="0"/>
            </a:br>
            <a:r>
              <a:rPr lang="en-US" sz="4000" dirty="0"/>
              <a:t>Algorithm</a:t>
            </a:r>
            <a:br>
              <a:rPr lang="en-US" sz="4000" dirty="0"/>
            </a:br>
            <a:br>
              <a:rPr lang="en-US" sz="4000" dirty="0"/>
            </a:br>
            <a:r>
              <a:rPr lang="en-US" sz="4000" dirty="0"/>
              <a:t>Focus on </a:t>
            </a:r>
            <a:br>
              <a:rPr lang="en-US" sz="4000" dirty="0"/>
            </a:br>
            <a:r>
              <a:rPr lang="en-US" sz="4000" dirty="0"/>
              <a:t>Comorbidities</a:t>
            </a:r>
          </a:p>
        </p:txBody>
      </p:sp>
      <p:pic>
        <p:nvPicPr>
          <p:cNvPr id="3" name="Picture 2" descr="A diagram of a flowchart&#10;&#10;Description automatically generated">
            <a:extLst>
              <a:ext uri="{FF2B5EF4-FFF2-40B4-BE49-F238E27FC236}">
                <a16:creationId xmlns:a16="http://schemas.microsoft.com/office/drawing/2014/main" id="{C1B8D431-33F5-FC53-EDF4-1098E175EDEC}"/>
              </a:ext>
            </a:extLst>
          </p:cNvPr>
          <p:cNvPicPr>
            <a:picLocks noChangeAspect="1"/>
          </p:cNvPicPr>
          <p:nvPr/>
        </p:nvPicPr>
        <p:blipFill>
          <a:blip r:embed="rId3"/>
          <a:stretch>
            <a:fillRect/>
          </a:stretch>
        </p:blipFill>
        <p:spPr>
          <a:xfrm>
            <a:off x="6096013" y="0"/>
            <a:ext cx="4859522" cy="6858000"/>
          </a:xfrm>
          <a:prstGeom prst="rect">
            <a:avLst/>
          </a:prstGeom>
        </p:spPr>
      </p:pic>
      <p:sp>
        <p:nvSpPr>
          <p:cNvPr id="7" name="TextBox 6">
            <a:extLst>
              <a:ext uri="{FF2B5EF4-FFF2-40B4-BE49-F238E27FC236}">
                <a16:creationId xmlns:a16="http://schemas.microsoft.com/office/drawing/2014/main" id="{92580113-7178-A8F5-5DBE-1A58AEE5BE94}"/>
              </a:ext>
            </a:extLst>
          </p:cNvPr>
          <p:cNvSpPr txBox="1"/>
          <p:nvPr/>
        </p:nvSpPr>
        <p:spPr>
          <a:xfrm>
            <a:off x="-1" y="6328474"/>
            <a:ext cx="105905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Auto-Text Dylan McCreary $</a:t>
            </a:r>
            <a:r>
              <a:rPr lang="en-US" sz="2800" dirty="0" err="1"/>
              <a:t>htnplan</a:t>
            </a:r>
            <a:endParaRPr lang="en-US" dirty="0" err="1"/>
          </a:p>
        </p:txBody>
      </p:sp>
    </p:spTree>
    <p:extLst>
      <p:ext uri="{BB962C8B-B14F-4D97-AF65-F5344CB8AC3E}">
        <p14:creationId xmlns:p14="http://schemas.microsoft.com/office/powerpoint/2010/main" val="177210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58864" y="102021"/>
            <a:ext cx="9779183" cy="1744415"/>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58865" y="2017467"/>
            <a:ext cx="9779182" cy="3366815"/>
          </a:xfrm>
        </p:spPr>
        <p:txBody>
          <a:bodyPr vert="horz" lIns="91440" tIns="45720" rIns="91440" bIns="45720" rtlCol="0" anchor="t">
            <a:noAutofit/>
          </a:bodyPr>
          <a:lstStyle/>
          <a:p>
            <a:pPr marL="457200" indent="-457200">
              <a:buChar char="•"/>
            </a:pPr>
            <a:r>
              <a:rPr lang="en-US" sz="3200" dirty="0"/>
              <a:t>Screening for and Prevention of Complications of Type 2 Diabetes</a:t>
            </a:r>
          </a:p>
          <a:p>
            <a:pPr marL="457200" indent="-457200">
              <a:buChar char="•"/>
            </a:pPr>
            <a:r>
              <a:rPr lang="en-US" sz="3200" dirty="0"/>
              <a:t>Type 2 Diabetes Treatment Options</a:t>
            </a:r>
          </a:p>
          <a:p>
            <a:pPr marL="457200" indent="-457200">
              <a:buChar char="•"/>
            </a:pPr>
            <a:r>
              <a:rPr lang="en-US" sz="3200" dirty="0"/>
              <a:t>Diagnosis of hypertension</a:t>
            </a:r>
          </a:p>
          <a:p>
            <a:pPr marL="457200" indent="-457200">
              <a:buChar char="•"/>
            </a:pPr>
            <a:r>
              <a:rPr lang="en-US" sz="3200" dirty="0"/>
              <a:t>Hypertension Treatment Options</a:t>
            </a:r>
          </a:p>
          <a:p>
            <a:pPr marL="457200" indent="-457200">
              <a:buChar char="•"/>
            </a:pPr>
            <a:r>
              <a:rPr lang="en-US" sz="3200" dirty="0"/>
              <a:t>Hyperlipidemia Risk Stratification</a:t>
            </a:r>
          </a:p>
          <a:p>
            <a:pPr marL="457200" indent="-457200">
              <a:buChar char="•"/>
            </a:pPr>
            <a:r>
              <a:rPr lang="en-US" sz="3200" dirty="0"/>
              <a:t>Hyperlipidemia Treatment</a:t>
            </a:r>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Management of Hyperlipidemia</a:t>
            </a:r>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 new 50 year old patient presents to the office for follow up of high cholesterol. He was talking with his friend who just received excellent guideline directed therapy of her hypertension and diabetes from you and wanted to know if he should do something about his cholesterol. It was elevated when he had it checked most recently and he is not sure what he should do about it.</a:t>
            </a:r>
          </a:p>
          <a:p>
            <a:endParaRPr lang="en-US" sz="2800" dirty="0"/>
          </a:p>
          <a:p>
            <a:r>
              <a:rPr lang="en-US" sz="2800" dirty="0"/>
              <a:t>How can we figure out what to do about it?</a:t>
            </a:r>
          </a:p>
          <a:p>
            <a:endParaRPr lang="en-US" sz="2800" dirty="0"/>
          </a:p>
          <a:p>
            <a:endParaRPr lang="en-US" sz="2800" dirty="0"/>
          </a:p>
        </p:txBody>
      </p:sp>
    </p:spTree>
    <p:extLst>
      <p:ext uri="{BB962C8B-B14F-4D97-AF65-F5344CB8AC3E}">
        <p14:creationId xmlns:p14="http://schemas.microsoft.com/office/powerpoint/2010/main" val="1825861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Management of Hyperlipidemia</a:t>
            </a:r>
          </a:p>
        </p:txBody>
      </p:sp>
      <p:pic>
        <p:nvPicPr>
          <p:cNvPr id="2" name="Picture 1" descr="A screenshot of a computer&#10;&#10;Description automatically generated">
            <a:extLst>
              <a:ext uri="{FF2B5EF4-FFF2-40B4-BE49-F238E27FC236}">
                <a16:creationId xmlns:a16="http://schemas.microsoft.com/office/drawing/2014/main" id="{73C47B30-8877-E410-0F55-1082DFBD4D77}"/>
              </a:ext>
            </a:extLst>
          </p:cNvPr>
          <p:cNvPicPr>
            <a:picLocks noChangeAspect="1"/>
          </p:cNvPicPr>
          <p:nvPr/>
        </p:nvPicPr>
        <p:blipFill>
          <a:blip r:embed="rId3"/>
          <a:stretch>
            <a:fillRect/>
          </a:stretch>
        </p:blipFill>
        <p:spPr>
          <a:xfrm>
            <a:off x="1394605" y="1032010"/>
            <a:ext cx="9777332" cy="5685134"/>
          </a:xfrm>
          <a:prstGeom prst="rect">
            <a:avLst/>
          </a:prstGeom>
        </p:spPr>
      </p:pic>
    </p:spTree>
    <p:extLst>
      <p:ext uri="{BB962C8B-B14F-4D97-AF65-F5344CB8AC3E}">
        <p14:creationId xmlns:p14="http://schemas.microsoft.com/office/powerpoint/2010/main" val="265703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B45F97-B504-CDA4-739E-FFF33688F439}"/>
              </a:ext>
            </a:extLst>
          </p:cNvPr>
          <p:cNvPicPr>
            <a:picLocks noChangeAspect="1"/>
          </p:cNvPicPr>
          <p:nvPr/>
        </p:nvPicPr>
        <p:blipFill>
          <a:blip r:embed="rId3"/>
          <a:stretch>
            <a:fillRect/>
          </a:stretch>
        </p:blipFill>
        <p:spPr>
          <a:xfrm>
            <a:off x="1518914" y="0"/>
            <a:ext cx="9154171" cy="6858000"/>
          </a:xfrm>
          <a:prstGeom prst="rect">
            <a:avLst/>
          </a:prstGeom>
        </p:spPr>
      </p:pic>
      <p:grpSp>
        <p:nvGrpSpPr>
          <p:cNvPr id="15" name="Group 14">
            <a:extLst>
              <a:ext uri="{FF2B5EF4-FFF2-40B4-BE49-F238E27FC236}">
                <a16:creationId xmlns:a16="http://schemas.microsoft.com/office/drawing/2014/main" id="{0A61F951-2573-12B3-81E5-795FE3E73431}"/>
              </a:ext>
            </a:extLst>
          </p:cNvPr>
          <p:cNvGrpSpPr/>
          <p:nvPr/>
        </p:nvGrpSpPr>
        <p:grpSpPr>
          <a:xfrm>
            <a:off x="1524000" y="5437321"/>
            <a:ext cx="2376406" cy="878237"/>
            <a:chOff x="1524000" y="5437321"/>
            <a:chExt cx="2376406" cy="878237"/>
          </a:xfrm>
        </p:grpSpPr>
        <p:sp>
          <p:nvSpPr>
            <p:cNvPr id="9" name="Rectangle 8">
              <a:extLst>
                <a:ext uri="{FF2B5EF4-FFF2-40B4-BE49-F238E27FC236}">
                  <a16:creationId xmlns:a16="http://schemas.microsoft.com/office/drawing/2014/main" id="{FB955FFF-CFF4-4A48-2D35-3C11FD911AA5}"/>
                </a:ext>
              </a:extLst>
            </p:cNvPr>
            <p:cNvSpPr/>
            <p:nvPr/>
          </p:nvSpPr>
          <p:spPr>
            <a:xfrm>
              <a:off x="1524000" y="5437321"/>
              <a:ext cx="2376406" cy="878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21AF15-FF7B-A350-57CD-CB80971FBE4F}"/>
                </a:ext>
              </a:extLst>
            </p:cNvPr>
            <p:cNvSpPr txBox="1"/>
            <p:nvPr/>
          </p:nvSpPr>
          <p:spPr>
            <a:xfrm>
              <a:off x="1524892" y="5581380"/>
              <a:ext cx="2371108"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Labs</a:t>
              </a:r>
              <a:endParaRPr lang="en-US" dirty="0"/>
            </a:p>
          </p:txBody>
        </p:sp>
      </p:grpSp>
      <p:grpSp>
        <p:nvGrpSpPr>
          <p:cNvPr id="16" name="Group 15">
            <a:extLst>
              <a:ext uri="{FF2B5EF4-FFF2-40B4-BE49-F238E27FC236}">
                <a16:creationId xmlns:a16="http://schemas.microsoft.com/office/drawing/2014/main" id="{C15687D7-E44A-388F-1F43-7FBC6CBD0699}"/>
              </a:ext>
            </a:extLst>
          </p:cNvPr>
          <p:cNvGrpSpPr/>
          <p:nvPr/>
        </p:nvGrpSpPr>
        <p:grpSpPr>
          <a:xfrm>
            <a:off x="5501898" y="5437320"/>
            <a:ext cx="4830304" cy="1420677"/>
            <a:chOff x="5501898" y="5437320"/>
            <a:chExt cx="4830304" cy="1420677"/>
          </a:xfrm>
        </p:grpSpPr>
        <p:sp>
          <p:nvSpPr>
            <p:cNvPr id="10" name="Rectangle 9">
              <a:extLst>
                <a:ext uri="{FF2B5EF4-FFF2-40B4-BE49-F238E27FC236}">
                  <a16:creationId xmlns:a16="http://schemas.microsoft.com/office/drawing/2014/main" id="{5EB6B691-CA07-8C90-7F90-BC2E1F6159D5}"/>
                </a:ext>
              </a:extLst>
            </p:cNvPr>
            <p:cNvSpPr/>
            <p:nvPr/>
          </p:nvSpPr>
          <p:spPr>
            <a:xfrm>
              <a:off x="5501898" y="5437320"/>
              <a:ext cx="4830304" cy="14206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E788B8-6810-C8FD-07C1-31FC23453475}"/>
                </a:ext>
              </a:extLst>
            </p:cNvPr>
            <p:cNvSpPr txBox="1"/>
            <p:nvPr/>
          </p:nvSpPr>
          <p:spPr>
            <a:xfrm>
              <a:off x="6277705" y="5852600"/>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Imaging Test</a:t>
              </a:r>
            </a:p>
          </p:txBody>
        </p:sp>
      </p:grpSp>
      <p:sp>
        <p:nvSpPr>
          <p:cNvPr id="18" name="TextBox 17">
            <a:extLst>
              <a:ext uri="{FF2B5EF4-FFF2-40B4-BE49-F238E27FC236}">
                <a16:creationId xmlns:a16="http://schemas.microsoft.com/office/drawing/2014/main" id="{1551740D-F6FE-9E1A-0A07-5C297AB0EC45}"/>
              </a:ext>
            </a:extLst>
          </p:cNvPr>
          <p:cNvSpPr txBox="1"/>
          <p:nvPr/>
        </p:nvSpPr>
        <p:spPr>
          <a:xfrm>
            <a:off x="-77492" y="6328474"/>
            <a:ext cx="105905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Auto-Text Dylan McCreary $</a:t>
            </a:r>
            <a:r>
              <a:rPr lang="en-US" sz="2800" dirty="0" err="1"/>
              <a:t>hldplan</a:t>
            </a:r>
            <a:endParaRPr lang="en-US" dirty="0" err="1"/>
          </a:p>
        </p:txBody>
      </p:sp>
    </p:spTree>
    <p:extLst>
      <p:ext uri="{BB962C8B-B14F-4D97-AF65-F5344CB8AC3E}">
        <p14:creationId xmlns:p14="http://schemas.microsoft.com/office/powerpoint/2010/main" val="185327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F0D38-1F0A-5ECF-F874-8406CAA84116}"/>
              </a:ext>
            </a:extLst>
          </p:cNvPr>
          <p:cNvSpPr txBox="1"/>
          <p:nvPr/>
        </p:nvSpPr>
        <p:spPr>
          <a:xfrm>
            <a:off x="942326" y="189829"/>
            <a:ext cx="105905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Auto-Text Dylan McCreary $</a:t>
            </a:r>
            <a:r>
              <a:rPr lang="en-US" sz="3200" dirty="0" err="1"/>
              <a:t>hldplan</a:t>
            </a:r>
          </a:p>
        </p:txBody>
      </p:sp>
      <p:pic>
        <p:nvPicPr>
          <p:cNvPr id="3" name="Picture 2" descr="A table with text and numbers&#10;&#10;Description automatically generated">
            <a:extLst>
              <a:ext uri="{FF2B5EF4-FFF2-40B4-BE49-F238E27FC236}">
                <a16:creationId xmlns:a16="http://schemas.microsoft.com/office/drawing/2014/main" id="{8D33FEDB-EE6B-4B2C-929D-46E66746FC55}"/>
              </a:ext>
            </a:extLst>
          </p:cNvPr>
          <p:cNvPicPr>
            <a:picLocks noChangeAspect="1"/>
          </p:cNvPicPr>
          <p:nvPr/>
        </p:nvPicPr>
        <p:blipFill>
          <a:blip r:embed="rId3"/>
          <a:stretch>
            <a:fillRect/>
          </a:stretch>
        </p:blipFill>
        <p:spPr>
          <a:xfrm>
            <a:off x="1721239" y="1155580"/>
            <a:ext cx="8503887" cy="4375042"/>
          </a:xfrm>
          <a:prstGeom prst="rect">
            <a:avLst/>
          </a:prstGeom>
        </p:spPr>
      </p:pic>
    </p:spTree>
    <p:extLst>
      <p:ext uri="{BB962C8B-B14F-4D97-AF65-F5344CB8AC3E}">
        <p14:creationId xmlns:p14="http://schemas.microsoft.com/office/powerpoint/2010/main" val="176980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Summary</a:t>
            </a:r>
            <a:endParaRPr lang="en-US" dirty="0"/>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t>Screenings for T2DM annually</a:t>
            </a:r>
            <a:endParaRPr lang="en-US"/>
          </a:p>
          <a:p>
            <a:pPr marL="457200" indent="-457200">
              <a:buFont typeface="Arial"/>
              <a:buChar char="•"/>
            </a:pPr>
            <a:endParaRPr lang="en-US" sz="2800" dirty="0"/>
          </a:p>
          <a:p>
            <a:pPr marL="457200" indent="-457200">
              <a:buFont typeface="Arial"/>
              <a:buChar char="•"/>
            </a:pPr>
            <a:r>
              <a:rPr lang="en-US" sz="2800" dirty="0"/>
              <a:t>Treatment of T2DM everyone gets metformin, then treatment </a:t>
            </a:r>
            <a:r>
              <a:rPr lang="en-US" sz="2800"/>
              <a:t>guided by comorbidities</a:t>
            </a:r>
          </a:p>
          <a:p>
            <a:pPr marL="457200" indent="-457200">
              <a:buFont typeface="Arial"/>
              <a:buChar char="•"/>
            </a:pPr>
            <a:endParaRPr lang="en-US" sz="2800" dirty="0"/>
          </a:p>
          <a:p>
            <a:pPr marL="457200" indent="-457200">
              <a:buFont typeface="Arial"/>
              <a:buChar char="•"/>
            </a:pPr>
            <a:r>
              <a:rPr lang="en-US" sz="2800" dirty="0"/>
              <a:t>Hypertension diagnosed primarily on non-office BP</a:t>
            </a:r>
          </a:p>
          <a:p>
            <a:pPr marL="457200" indent="-457200">
              <a:buFont typeface="Arial"/>
              <a:buChar char="•"/>
            </a:pPr>
            <a:endParaRPr lang="en-US" sz="2800" dirty="0"/>
          </a:p>
          <a:p>
            <a:pPr marL="457200" indent="-457200">
              <a:buFont typeface="Arial"/>
              <a:buChar char="•"/>
            </a:pPr>
            <a:r>
              <a:rPr lang="en-US" sz="2800" dirty="0"/>
              <a:t>Treatment of </a:t>
            </a:r>
            <a:r>
              <a:rPr lang="en-US" sz="2800" err="1"/>
              <a:t>htn</a:t>
            </a:r>
            <a:r>
              <a:rPr lang="en-US" sz="2800" dirty="0"/>
              <a:t> guided by comorbidities</a:t>
            </a:r>
          </a:p>
          <a:p>
            <a:pPr marL="457200" indent="-457200">
              <a:buFont typeface="Arial"/>
              <a:buChar char="•"/>
            </a:pPr>
            <a:endParaRPr lang="en-US" sz="2800" dirty="0"/>
          </a:p>
          <a:p>
            <a:pPr marL="457200" indent="-457200">
              <a:buFont typeface="Arial"/>
              <a:buChar char="•"/>
            </a:pPr>
            <a:r>
              <a:rPr lang="en-US" sz="2800" dirty="0"/>
              <a:t>Hyperlipidemia -&gt; 10 year ASCVD</a:t>
            </a:r>
          </a:p>
          <a:p>
            <a:pPr marL="457200" indent="-457200">
              <a:buFont typeface="Arial"/>
              <a:buChar char="•"/>
            </a:pPr>
            <a:endParaRPr lang="en-US" sz="2800" dirty="0"/>
          </a:p>
          <a:p>
            <a:pPr marL="457200" indent="-457200">
              <a:buFont typeface="Arial"/>
              <a:buChar char="•"/>
            </a:pPr>
            <a:r>
              <a:rPr lang="en-US" sz="2800" dirty="0"/>
              <a:t>Look at risk modifiers for borderline cases</a:t>
            </a:r>
          </a:p>
        </p:txBody>
      </p:sp>
    </p:spTree>
    <p:extLst>
      <p:ext uri="{BB962C8B-B14F-4D97-AF65-F5344CB8AC3E}">
        <p14:creationId xmlns:p14="http://schemas.microsoft.com/office/powerpoint/2010/main" val="22067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n Diesel Birthday Special: 9 Best Dominic Toretto Quotes of the Star From  the Fast and Furious Franchise That are All About Family and Racing! | 🎥  LatestLY">
            <a:extLst>
              <a:ext uri="{FF2B5EF4-FFF2-40B4-BE49-F238E27FC236}">
                <a16:creationId xmlns:a16="http://schemas.microsoft.com/office/drawing/2014/main" id="{6697E65F-D54B-3A10-F163-A63F3EDFA646}"/>
              </a:ext>
            </a:extLst>
          </p:cNvPr>
          <p:cNvPicPr>
            <a:picLocks noChangeAspect="1"/>
          </p:cNvPicPr>
          <p:nvPr/>
        </p:nvPicPr>
        <p:blipFill>
          <a:blip r:embed="rId2"/>
          <a:stretch>
            <a:fillRect/>
          </a:stretch>
        </p:blipFill>
        <p:spPr>
          <a:xfrm>
            <a:off x="598098" y="342721"/>
            <a:ext cx="11010180" cy="6186935"/>
          </a:xfrm>
          <a:prstGeom prst="rect">
            <a:avLst/>
          </a:prstGeom>
        </p:spPr>
      </p:pic>
    </p:spTree>
    <p:extLst>
      <p:ext uri="{BB962C8B-B14F-4D97-AF65-F5344CB8AC3E}">
        <p14:creationId xmlns:p14="http://schemas.microsoft.com/office/powerpoint/2010/main" val="368615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5520AE92-D837-8E2C-6F20-54A5968E6107}"/>
              </a:ext>
            </a:extLst>
          </p:cNvPr>
          <p:cNvPicPr>
            <a:picLocks noChangeAspect="1"/>
          </p:cNvPicPr>
          <p:nvPr/>
        </p:nvPicPr>
        <p:blipFill>
          <a:blip r:embed="rId2"/>
          <a:stretch>
            <a:fillRect/>
          </a:stretch>
        </p:blipFill>
        <p:spPr>
          <a:xfrm>
            <a:off x="1015043" y="529628"/>
            <a:ext cx="10161915" cy="5813123"/>
          </a:xfrm>
          <a:prstGeom prst="rect">
            <a:avLst/>
          </a:prstGeom>
        </p:spPr>
      </p:pic>
    </p:spTree>
    <p:extLst>
      <p:ext uri="{BB962C8B-B14F-4D97-AF65-F5344CB8AC3E}">
        <p14:creationId xmlns:p14="http://schemas.microsoft.com/office/powerpoint/2010/main" val="320316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Recommended Annual Preventative Care for Patients with Type 2 Diabetes</a:t>
            </a:r>
          </a:p>
        </p:txBody>
      </p:sp>
      <p:sp>
        <p:nvSpPr>
          <p:cNvPr id="10" name="TextBox 9">
            <a:extLst>
              <a:ext uri="{FF2B5EF4-FFF2-40B4-BE49-F238E27FC236}">
                <a16:creationId xmlns:a16="http://schemas.microsoft.com/office/drawing/2014/main" id="{975ADA4D-A2EC-AB06-DB03-EF75F957F663}"/>
              </a:ext>
            </a:extLst>
          </p:cNvPr>
          <p:cNvSpPr txBox="1"/>
          <p:nvPr/>
        </p:nvSpPr>
        <p:spPr>
          <a:xfrm>
            <a:off x="671593" y="1588576"/>
            <a:ext cx="1059050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 45 year old female comes to your clinic for new diagnosis of type 2 diabetes. She went to a screening booth at a county fair and had a random blood glucose checked, which was elevated to 250. She has had symptoms of polyuria and polydipsia. A fasting BG in your office is elevated to 160 and you diagnose her with type 2 diabetes.</a:t>
            </a:r>
          </a:p>
          <a:p>
            <a:endParaRPr lang="en-US" sz="2800" dirty="0"/>
          </a:p>
          <a:p>
            <a:r>
              <a:rPr lang="en-US" sz="2800" dirty="0"/>
              <a:t>So now what do we do now to screen for and prevent complications of her type 2 diabetes?</a:t>
            </a:r>
          </a:p>
        </p:txBody>
      </p:sp>
    </p:spTree>
    <p:extLst>
      <p:ext uri="{BB962C8B-B14F-4D97-AF65-F5344CB8AC3E}">
        <p14:creationId xmlns:p14="http://schemas.microsoft.com/office/powerpoint/2010/main" val="77975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2F899C9-07F1-29EF-2643-9EB33D17AEE3}"/>
              </a:ext>
            </a:extLst>
          </p:cNvPr>
          <p:cNvGrpSpPr/>
          <p:nvPr/>
        </p:nvGrpSpPr>
        <p:grpSpPr>
          <a:xfrm>
            <a:off x="-2824" y="8199"/>
            <a:ext cx="12174744" cy="6848294"/>
            <a:chOff x="-2824" y="-872"/>
            <a:chExt cx="12174744" cy="6848294"/>
          </a:xfrm>
        </p:grpSpPr>
        <p:pic>
          <p:nvPicPr>
            <p:cNvPr id="4" name="Picture 3" descr="@E_NightlyPop's video Tweet">
              <a:extLst>
                <a:ext uri="{FF2B5EF4-FFF2-40B4-BE49-F238E27FC236}">
                  <a16:creationId xmlns:a16="http://schemas.microsoft.com/office/drawing/2014/main" id="{C361FDFB-D31D-0B66-2383-64E0BAA5096A}"/>
                </a:ext>
              </a:extLst>
            </p:cNvPr>
            <p:cNvPicPr>
              <a:picLocks noChangeAspect="1"/>
            </p:cNvPicPr>
            <p:nvPr/>
          </p:nvPicPr>
          <p:blipFill>
            <a:blip r:embed="rId2"/>
            <a:stretch>
              <a:fillRect/>
            </a:stretch>
          </p:blipFill>
          <p:spPr>
            <a:xfrm>
              <a:off x="-2824" y="-872"/>
              <a:ext cx="12174744" cy="6848294"/>
            </a:xfrm>
            <a:prstGeom prst="rect">
              <a:avLst/>
            </a:prstGeom>
          </p:spPr>
        </p:pic>
        <p:sp>
          <p:nvSpPr>
            <p:cNvPr id="5" name="TextBox 4">
              <a:extLst>
                <a:ext uri="{FF2B5EF4-FFF2-40B4-BE49-F238E27FC236}">
                  <a16:creationId xmlns:a16="http://schemas.microsoft.com/office/drawing/2014/main" id="{19F0D783-0D50-7B1C-B8B7-F6AD311D3C99}"/>
                </a:ext>
              </a:extLst>
            </p:cNvPr>
            <p:cNvSpPr txBox="1"/>
            <p:nvPr/>
          </p:nvSpPr>
          <p:spPr>
            <a:xfrm>
              <a:off x="2709554" y="239693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Lipid Panel</a:t>
              </a:r>
            </a:p>
          </p:txBody>
        </p:sp>
        <p:sp>
          <p:nvSpPr>
            <p:cNvPr id="6" name="TextBox 5">
              <a:extLst>
                <a:ext uri="{FF2B5EF4-FFF2-40B4-BE49-F238E27FC236}">
                  <a16:creationId xmlns:a16="http://schemas.microsoft.com/office/drawing/2014/main" id="{C78C18A7-BE4D-2EB2-C0E3-7F7EEBFE4A62}"/>
                </a:ext>
              </a:extLst>
            </p:cNvPr>
            <p:cNvSpPr txBox="1"/>
            <p:nvPr/>
          </p:nvSpPr>
          <p:spPr>
            <a:xfrm>
              <a:off x="2709553" y="3417243"/>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Hemoglobin A1c</a:t>
              </a:r>
            </a:p>
          </p:txBody>
        </p:sp>
        <p:sp>
          <p:nvSpPr>
            <p:cNvPr id="7" name="TextBox 6">
              <a:extLst>
                <a:ext uri="{FF2B5EF4-FFF2-40B4-BE49-F238E27FC236}">
                  <a16:creationId xmlns:a16="http://schemas.microsoft.com/office/drawing/2014/main" id="{28165E01-4BC6-459E-AA67-3B1360BB2F4E}"/>
                </a:ext>
              </a:extLst>
            </p:cNvPr>
            <p:cNvSpPr txBox="1"/>
            <p:nvPr/>
          </p:nvSpPr>
          <p:spPr>
            <a:xfrm>
              <a:off x="2709553" y="443754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BMP (Cr)</a:t>
              </a:r>
            </a:p>
          </p:txBody>
        </p:sp>
        <p:sp>
          <p:nvSpPr>
            <p:cNvPr id="8" name="TextBox 7">
              <a:extLst>
                <a:ext uri="{FF2B5EF4-FFF2-40B4-BE49-F238E27FC236}">
                  <a16:creationId xmlns:a16="http://schemas.microsoft.com/office/drawing/2014/main" id="{35F7EBFB-73F6-741C-96FD-00D232897656}"/>
                </a:ext>
              </a:extLst>
            </p:cNvPr>
            <p:cNvSpPr txBox="1"/>
            <p:nvPr/>
          </p:nvSpPr>
          <p:spPr>
            <a:xfrm>
              <a:off x="6183757" y="4437548"/>
              <a:ext cx="33655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Urine Microalbumin</a:t>
              </a:r>
            </a:p>
          </p:txBody>
        </p:sp>
        <p:sp>
          <p:nvSpPr>
            <p:cNvPr id="9" name="TextBox 8">
              <a:extLst>
                <a:ext uri="{FF2B5EF4-FFF2-40B4-BE49-F238E27FC236}">
                  <a16:creationId xmlns:a16="http://schemas.microsoft.com/office/drawing/2014/main" id="{1F3CDA57-8D7C-DF8A-7C1D-59FE230AD820}"/>
                </a:ext>
              </a:extLst>
            </p:cNvPr>
            <p:cNvSpPr txBox="1"/>
            <p:nvPr/>
          </p:nvSpPr>
          <p:spPr>
            <a:xfrm>
              <a:off x="6274164" y="239693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Eye Exam</a:t>
              </a:r>
            </a:p>
          </p:txBody>
        </p:sp>
        <p:sp>
          <p:nvSpPr>
            <p:cNvPr id="10" name="TextBox 9">
              <a:extLst>
                <a:ext uri="{FF2B5EF4-FFF2-40B4-BE49-F238E27FC236}">
                  <a16:creationId xmlns:a16="http://schemas.microsoft.com/office/drawing/2014/main" id="{2F6DC488-CB9E-F1D6-FA46-AF26EC609575}"/>
                </a:ext>
              </a:extLst>
            </p:cNvPr>
            <p:cNvSpPr txBox="1"/>
            <p:nvPr/>
          </p:nvSpPr>
          <p:spPr>
            <a:xfrm>
              <a:off x="6274163" y="3417243"/>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Foot Exam</a:t>
              </a:r>
            </a:p>
          </p:txBody>
        </p:sp>
        <p:sp>
          <p:nvSpPr>
            <p:cNvPr id="15" name="TextBox 14">
              <a:extLst>
                <a:ext uri="{FF2B5EF4-FFF2-40B4-BE49-F238E27FC236}">
                  <a16:creationId xmlns:a16="http://schemas.microsoft.com/office/drawing/2014/main" id="{ED4F8467-1E4C-CF32-B973-DD20376B4C57}"/>
                </a:ext>
              </a:extLst>
            </p:cNvPr>
            <p:cNvSpPr txBox="1"/>
            <p:nvPr/>
          </p:nvSpPr>
          <p:spPr>
            <a:xfrm>
              <a:off x="2709553" y="5470768"/>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PCV-20</a:t>
              </a:r>
            </a:p>
          </p:txBody>
        </p:sp>
      </p:grpSp>
      <p:sp>
        <p:nvSpPr>
          <p:cNvPr id="11" name="TextBox 10">
            <a:extLst>
              <a:ext uri="{FF2B5EF4-FFF2-40B4-BE49-F238E27FC236}">
                <a16:creationId xmlns:a16="http://schemas.microsoft.com/office/drawing/2014/main" id="{440966E7-2989-1126-0160-6685BB2846A4}"/>
              </a:ext>
            </a:extLst>
          </p:cNvPr>
          <p:cNvSpPr txBox="1"/>
          <p:nvPr/>
        </p:nvSpPr>
        <p:spPr>
          <a:xfrm>
            <a:off x="2683723" y="3417243"/>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Lab Test</a:t>
            </a:r>
          </a:p>
        </p:txBody>
      </p:sp>
      <p:sp>
        <p:nvSpPr>
          <p:cNvPr id="14" name="TextBox 13">
            <a:extLst>
              <a:ext uri="{FF2B5EF4-FFF2-40B4-BE49-F238E27FC236}">
                <a16:creationId xmlns:a16="http://schemas.microsoft.com/office/drawing/2014/main" id="{9898CC95-27CA-B42F-15DB-866F81BD07F0}"/>
              </a:ext>
            </a:extLst>
          </p:cNvPr>
          <p:cNvSpPr txBox="1"/>
          <p:nvPr/>
        </p:nvSpPr>
        <p:spPr>
          <a:xfrm>
            <a:off x="2683722" y="4398801"/>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Lab Test</a:t>
            </a:r>
          </a:p>
        </p:txBody>
      </p:sp>
      <p:sp>
        <p:nvSpPr>
          <p:cNvPr id="19" name="TextBox 18">
            <a:extLst>
              <a:ext uri="{FF2B5EF4-FFF2-40B4-BE49-F238E27FC236}">
                <a16:creationId xmlns:a16="http://schemas.microsoft.com/office/drawing/2014/main" id="{10AB431A-7E41-45A5-8FEC-80DD40BA7FF4}"/>
              </a:ext>
            </a:extLst>
          </p:cNvPr>
          <p:cNvSpPr txBox="1"/>
          <p:nvPr/>
        </p:nvSpPr>
        <p:spPr>
          <a:xfrm>
            <a:off x="6248331" y="5444936"/>
            <a:ext cx="32622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Mod intensity statin</a:t>
            </a:r>
          </a:p>
        </p:txBody>
      </p:sp>
      <p:sp>
        <p:nvSpPr>
          <p:cNvPr id="20" name="TextBox 19">
            <a:extLst>
              <a:ext uri="{FF2B5EF4-FFF2-40B4-BE49-F238E27FC236}">
                <a16:creationId xmlns:a16="http://schemas.microsoft.com/office/drawing/2014/main" id="{9A373E4A-6B34-003B-01E9-0B4E6B689F56}"/>
              </a:ext>
            </a:extLst>
          </p:cNvPr>
          <p:cNvSpPr txBox="1"/>
          <p:nvPr/>
        </p:nvSpPr>
        <p:spPr>
          <a:xfrm>
            <a:off x="6248330" y="2384020"/>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Referral</a:t>
            </a:r>
          </a:p>
        </p:txBody>
      </p:sp>
      <p:sp>
        <p:nvSpPr>
          <p:cNvPr id="21" name="TextBox 20">
            <a:extLst>
              <a:ext uri="{FF2B5EF4-FFF2-40B4-BE49-F238E27FC236}">
                <a16:creationId xmlns:a16="http://schemas.microsoft.com/office/drawing/2014/main" id="{F2D8E3B9-E53B-5FB2-DAFA-B263EBA3CB4E}"/>
              </a:ext>
            </a:extLst>
          </p:cNvPr>
          <p:cNvSpPr txBox="1"/>
          <p:nvPr/>
        </p:nvSpPr>
        <p:spPr>
          <a:xfrm>
            <a:off x="6248329" y="3417239"/>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Physical Exam</a:t>
            </a:r>
          </a:p>
        </p:txBody>
      </p:sp>
      <p:sp>
        <p:nvSpPr>
          <p:cNvPr id="22" name="TextBox 21">
            <a:extLst>
              <a:ext uri="{FF2B5EF4-FFF2-40B4-BE49-F238E27FC236}">
                <a16:creationId xmlns:a16="http://schemas.microsoft.com/office/drawing/2014/main" id="{F07BF8F5-4FF7-86D3-4B7A-C78B95038AD6}"/>
              </a:ext>
            </a:extLst>
          </p:cNvPr>
          <p:cNvSpPr txBox="1"/>
          <p:nvPr/>
        </p:nvSpPr>
        <p:spPr>
          <a:xfrm>
            <a:off x="6248331" y="4398800"/>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Lab Test</a:t>
            </a:r>
          </a:p>
        </p:txBody>
      </p:sp>
      <p:sp>
        <p:nvSpPr>
          <p:cNvPr id="23" name="TextBox 22">
            <a:extLst>
              <a:ext uri="{FF2B5EF4-FFF2-40B4-BE49-F238E27FC236}">
                <a16:creationId xmlns:a16="http://schemas.microsoft.com/office/drawing/2014/main" id="{B2FCF25C-EEA3-B01A-F644-D8A64ED28A28}"/>
              </a:ext>
            </a:extLst>
          </p:cNvPr>
          <p:cNvSpPr txBox="1"/>
          <p:nvPr/>
        </p:nvSpPr>
        <p:spPr>
          <a:xfrm>
            <a:off x="87754" y="123850"/>
            <a:ext cx="4411717" cy="138499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rPr>
              <a:t>45 Year old female new diagnosis of T2DM, no prior anything done.</a:t>
            </a:r>
          </a:p>
        </p:txBody>
      </p:sp>
      <p:sp>
        <p:nvSpPr>
          <p:cNvPr id="24" name="TextBox 23">
            <a:extLst>
              <a:ext uri="{FF2B5EF4-FFF2-40B4-BE49-F238E27FC236}">
                <a16:creationId xmlns:a16="http://schemas.microsoft.com/office/drawing/2014/main" id="{4A38153D-EC71-601F-9199-F16EFE81F9F7}"/>
              </a:ext>
            </a:extLst>
          </p:cNvPr>
          <p:cNvSpPr txBox="1"/>
          <p:nvPr/>
        </p:nvSpPr>
        <p:spPr>
          <a:xfrm>
            <a:off x="2683721" y="5444935"/>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Vaccine</a:t>
            </a:r>
          </a:p>
        </p:txBody>
      </p:sp>
      <p:sp>
        <p:nvSpPr>
          <p:cNvPr id="26" name="TextBox 25">
            <a:extLst>
              <a:ext uri="{FF2B5EF4-FFF2-40B4-BE49-F238E27FC236}">
                <a16:creationId xmlns:a16="http://schemas.microsoft.com/office/drawing/2014/main" id="{2C7851E4-189D-1A02-4D6E-C157C4911C9A}"/>
              </a:ext>
            </a:extLst>
          </p:cNvPr>
          <p:cNvSpPr txBox="1"/>
          <p:nvPr/>
        </p:nvSpPr>
        <p:spPr>
          <a:xfrm>
            <a:off x="6248330" y="5443685"/>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Medication</a:t>
            </a:r>
          </a:p>
        </p:txBody>
      </p:sp>
      <p:sp>
        <p:nvSpPr>
          <p:cNvPr id="2" name="TextBox 1">
            <a:extLst>
              <a:ext uri="{FF2B5EF4-FFF2-40B4-BE49-F238E27FC236}">
                <a16:creationId xmlns:a16="http://schemas.microsoft.com/office/drawing/2014/main" id="{240A33A0-DBE5-68FD-C204-363F89CFEEC9}"/>
              </a:ext>
            </a:extLst>
          </p:cNvPr>
          <p:cNvSpPr txBox="1"/>
          <p:nvPr/>
        </p:nvSpPr>
        <p:spPr>
          <a:xfrm>
            <a:off x="2683722" y="2384855"/>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Lab Test</a:t>
            </a:r>
          </a:p>
        </p:txBody>
      </p:sp>
    </p:spTree>
    <p:extLst>
      <p:ext uri="{BB962C8B-B14F-4D97-AF65-F5344CB8AC3E}">
        <p14:creationId xmlns:p14="http://schemas.microsoft.com/office/powerpoint/2010/main" val="155091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61ED-B6EC-086D-86D7-1397C03EF848}"/>
              </a:ext>
            </a:extLst>
          </p:cNvPr>
          <p:cNvSpPr>
            <a:spLocks noGrp="1"/>
          </p:cNvSpPr>
          <p:nvPr>
            <p:ph type="title"/>
          </p:nvPr>
        </p:nvSpPr>
        <p:spPr>
          <a:xfrm>
            <a:off x="712923" y="457200"/>
            <a:ext cx="11139147" cy="785248"/>
          </a:xfrm>
        </p:spPr>
        <p:txBody>
          <a:bodyPr vert="horz" lIns="91440" tIns="45720" rIns="91440" bIns="45720" rtlCol="0" anchor="t" anchorCtr="0">
            <a:noAutofit/>
          </a:bodyPr>
          <a:lstStyle/>
          <a:p>
            <a:r>
              <a:rPr lang="en-US" sz="4000" dirty="0"/>
              <a:t>Recommended Annual Preventative Care for Patients with Type 2 Diabetes</a:t>
            </a:r>
          </a:p>
        </p:txBody>
      </p:sp>
      <p:pic>
        <p:nvPicPr>
          <p:cNvPr id="2" name="Picture 1" descr="Processes | Free Full-Text | Reckoning the Dearth of Bioinformatics in the  Arena of Diabetic Nephropathy (DN)—Need to Improvise">
            <a:extLst>
              <a:ext uri="{FF2B5EF4-FFF2-40B4-BE49-F238E27FC236}">
                <a16:creationId xmlns:a16="http://schemas.microsoft.com/office/drawing/2014/main" id="{63B16465-C760-C54C-A1D1-74DAF445DB83}"/>
              </a:ext>
            </a:extLst>
          </p:cNvPr>
          <p:cNvPicPr>
            <a:picLocks noChangeAspect="1"/>
          </p:cNvPicPr>
          <p:nvPr/>
        </p:nvPicPr>
        <p:blipFill>
          <a:blip r:embed="rId3"/>
          <a:stretch>
            <a:fillRect/>
          </a:stretch>
        </p:blipFill>
        <p:spPr>
          <a:xfrm>
            <a:off x="2201053" y="1478897"/>
            <a:ext cx="7784533" cy="4377827"/>
          </a:xfrm>
          <a:prstGeom prst="rect">
            <a:avLst/>
          </a:prstGeom>
        </p:spPr>
      </p:pic>
      <p:sp>
        <p:nvSpPr>
          <p:cNvPr id="4" name="TextBox 3">
            <a:extLst>
              <a:ext uri="{FF2B5EF4-FFF2-40B4-BE49-F238E27FC236}">
                <a16:creationId xmlns:a16="http://schemas.microsoft.com/office/drawing/2014/main" id="{808F0D38-1F0A-5ECF-F874-8406CAA84116}"/>
              </a:ext>
            </a:extLst>
          </p:cNvPr>
          <p:cNvSpPr txBox="1"/>
          <p:nvPr/>
        </p:nvSpPr>
        <p:spPr>
          <a:xfrm>
            <a:off x="439118" y="6070169"/>
            <a:ext cx="105905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Auto-Text Dylan McCreary $t2dmplan</a:t>
            </a:r>
            <a:endParaRPr lang="en-US" dirty="0" err="1"/>
          </a:p>
        </p:txBody>
      </p:sp>
    </p:spTree>
    <p:extLst>
      <p:ext uri="{BB962C8B-B14F-4D97-AF65-F5344CB8AC3E}">
        <p14:creationId xmlns:p14="http://schemas.microsoft.com/office/powerpoint/2010/main" val="380463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F0D38-1F0A-5ECF-F874-8406CAA84116}"/>
              </a:ext>
            </a:extLst>
          </p:cNvPr>
          <p:cNvSpPr txBox="1"/>
          <p:nvPr/>
        </p:nvSpPr>
        <p:spPr>
          <a:xfrm>
            <a:off x="942326" y="189829"/>
            <a:ext cx="105905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Auto-Text Dylan McCreary $t2dmplan</a:t>
            </a:r>
            <a:endParaRPr lang="en-US" sz="3200" dirty="0" err="1"/>
          </a:p>
        </p:txBody>
      </p:sp>
      <p:pic>
        <p:nvPicPr>
          <p:cNvPr id="6" name="Picture 5" descr="A screenshot of a medical report&#10;&#10;Description automatically generated">
            <a:extLst>
              <a:ext uri="{FF2B5EF4-FFF2-40B4-BE49-F238E27FC236}">
                <a16:creationId xmlns:a16="http://schemas.microsoft.com/office/drawing/2014/main" id="{CB5A8069-54B8-8FE1-42E1-55D936A0DD76}"/>
              </a:ext>
            </a:extLst>
          </p:cNvPr>
          <p:cNvPicPr>
            <a:picLocks noChangeAspect="1"/>
          </p:cNvPicPr>
          <p:nvPr/>
        </p:nvPicPr>
        <p:blipFill>
          <a:blip r:embed="rId3"/>
          <a:stretch>
            <a:fillRect/>
          </a:stretch>
        </p:blipFill>
        <p:spPr>
          <a:xfrm>
            <a:off x="1742430" y="768377"/>
            <a:ext cx="8991275" cy="5979922"/>
          </a:xfrm>
          <a:prstGeom prst="rect">
            <a:avLst/>
          </a:prstGeom>
        </p:spPr>
      </p:pic>
    </p:spTree>
    <p:extLst>
      <p:ext uri="{BB962C8B-B14F-4D97-AF65-F5344CB8AC3E}">
        <p14:creationId xmlns:p14="http://schemas.microsoft.com/office/powerpoint/2010/main" val="108138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4743E24-05D7-F57A-4A95-0DC160854D7D}"/>
              </a:ext>
            </a:extLst>
          </p:cNvPr>
          <p:cNvGrpSpPr/>
          <p:nvPr/>
        </p:nvGrpSpPr>
        <p:grpSpPr>
          <a:xfrm>
            <a:off x="23006" y="12042"/>
            <a:ext cx="12174744" cy="6848294"/>
            <a:chOff x="23006" y="12042"/>
            <a:chExt cx="12174744" cy="6848294"/>
          </a:xfrm>
        </p:grpSpPr>
        <p:pic>
          <p:nvPicPr>
            <p:cNvPr id="4" name="Picture 3" descr="@E_NightlyPop's video Tweet">
              <a:extLst>
                <a:ext uri="{FF2B5EF4-FFF2-40B4-BE49-F238E27FC236}">
                  <a16:creationId xmlns:a16="http://schemas.microsoft.com/office/drawing/2014/main" id="{C361FDFB-D31D-0B66-2383-64E0BAA5096A}"/>
                </a:ext>
              </a:extLst>
            </p:cNvPr>
            <p:cNvPicPr>
              <a:picLocks noChangeAspect="1"/>
            </p:cNvPicPr>
            <p:nvPr/>
          </p:nvPicPr>
          <p:blipFill>
            <a:blip r:embed="rId2"/>
            <a:stretch>
              <a:fillRect/>
            </a:stretch>
          </p:blipFill>
          <p:spPr>
            <a:xfrm>
              <a:off x="23006" y="12042"/>
              <a:ext cx="12174744" cy="6848294"/>
            </a:xfrm>
            <a:prstGeom prst="rect">
              <a:avLst/>
            </a:prstGeom>
          </p:spPr>
        </p:pic>
        <p:sp>
          <p:nvSpPr>
            <p:cNvPr id="5" name="TextBox 4">
              <a:extLst>
                <a:ext uri="{FF2B5EF4-FFF2-40B4-BE49-F238E27FC236}">
                  <a16:creationId xmlns:a16="http://schemas.microsoft.com/office/drawing/2014/main" id="{19F0D783-0D50-7B1C-B8B7-F6AD311D3C99}"/>
                </a:ext>
              </a:extLst>
            </p:cNvPr>
            <p:cNvSpPr txBox="1"/>
            <p:nvPr/>
          </p:nvSpPr>
          <p:spPr>
            <a:xfrm>
              <a:off x="2735384" y="242276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Metformin</a:t>
              </a:r>
            </a:p>
          </p:txBody>
        </p:sp>
        <p:sp>
          <p:nvSpPr>
            <p:cNvPr id="6" name="TextBox 5">
              <a:extLst>
                <a:ext uri="{FF2B5EF4-FFF2-40B4-BE49-F238E27FC236}">
                  <a16:creationId xmlns:a16="http://schemas.microsoft.com/office/drawing/2014/main" id="{C78C18A7-BE4D-2EB2-C0E3-7F7EEBFE4A62}"/>
                </a:ext>
              </a:extLst>
            </p:cNvPr>
            <p:cNvSpPr txBox="1"/>
            <p:nvPr/>
          </p:nvSpPr>
          <p:spPr>
            <a:xfrm>
              <a:off x="2735383" y="3430157"/>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GLP1 agonist</a:t>
              </a:r>
            </a:p>
          </p:txBody>
        </p:sp>
        <p:sp>
          <p:nvSpPr>
            <p:cNvPr id="7" name="TextBox 6">
              <a:extLst>
                <a:ext uri="{FF2B5EF4-FFF2-40B4-BE49-F238E27FC236}">
                  <a16:creationId xmlns:a16="http://schemas.microsoft.com/office/drawing/2014/main" id="{28165E01-4BC6-459E-AA67-3B1360BB2F4E}"/>
                </a:ext>
              </a:extLst>
            </p:cNvPr>
            <p:cNvSpPr txBox="1"/>
            <p:nvPr/>
          </p:nvSpPr>
          <p:spPr>
            <a:xfrm>
              <a:off x="2735383" y="446337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DPP4 inhibitor</a:t>
              </a:r>
            </a:p>
          </p:txBody>
        </p:sp>
        <p:sp>
          <p:nvSpPr>
            <p:cNvPr id="8" name="TextBox 7">
              <a:extLst>
                <a:ext uri="{FF2B5EF4-FFF2-40B4-BE49-F238E27FC236}">
                  <a16:creationId xmlns:a16="http://schemas.microsoft.com/office/drawing/2014/main" id="{35F7EBFB-73F6-741C-96FD-00D232897656}"/>
                </a:ext>
              </a:extLst>
            </p:cNvPr>
            <p:cNvSpPr txBox="1"/>
            <p:nvPr/>
          </p:nvSpPr>
          <p:spPr>
            <a:xfrm>
              <a:off x="6299994" y="4463378"/>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Pioglitazone</a:t>
              </a:r>
            </a:p>
          </p:txBody>
        </p:sp>
        <p:sp>
          <p:nvSpPr>
            <p:cNvPr id="9" name="TextBox 8">
              <a:extLst>
                <a:ext uri="{FF2B5EF4-FFF2-40B4-BE49-F238E27FC236}">
                  <a16:creationId xmlns:a16="http://schemas.microsoft.com/office/drawing/2014/main" id="{1F3CDA57-8D7C-DF8A-7C1D-59FE230AD820}"/>
                </a:ext>
              </a:extLst>
            </p:cNvPr>
            <p:cNvSpPr txBox="1"/>
            <p:nvPr/>
          </p:nvSpPr>
          <p:spPr>
            <a:xfrm>
              <a:off x="6299994" y="2422768"/>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SGLT2 inhibitor</a:t>
              </a:r>
            </a:p>
          </p:txBody>
        </p:sp>
        <p:sp>
          <p:nvSpPr>
            <p:cNvPr id="10" name="TextBox 9">
              <a:extLst>
                <a:ext uri="{FF2B5EF4-FFF2-40B4-BE49-F238E27FC236}">
                  <a16:creationId xmlns:a16="http://schemas.microsoft.com/office/drawing/2014/main" id="{2F6DC488-CB9E-F1D6-FA46-AF26EC609575}"/>
                </a:ext>
              </a:extLst>
            </p:cNvPr>
            <p:cNvSpPr txBox="1"/>
            <p:nvPr/>
          </p:nvSpPr>
          <p:spPr>
            <a:xfrm>
              <a:off x="6299993" y="3430157"/>
              <a:ext cx="31847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Insulin</a:t>
              </a:r>
            </a:p>
          </p:txBody>
        </p:sp>
        <p:sp>
          <p:nvSpPr>
            <p:cNvPr id="15" name="TextBox 14">
              <a:extLst>
                <a:ext uri="{FF2B5EF4-FFF2-40B4-BE49-F238E27FC236}">
                  <a16:creationId xmlns:a16="http://schemas.microsoft.com/office/drawing/2014/main" id="{9D1E9BCB-AAAC-4E89-0C94-8C7271427E07}"/>
                </a:ext>
              </a:extLst>
            </p:cNvPr>
            <p:cNvSpPr txBox="1"/>
            <p:nvPr/>
          </p:nvSpPr>
          <p:spPr>
            <a:xfrm>
              <a:off x="2734408" y="5484170"/>
              <a:ext cx="3184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Sulfonylurea</a:t>
              </a:r>
            </a:p>
          </p:txBody>
        </p:sp>
      </p:grpSp>
      <p:sp>
        <p:nvSpPr>
          <p:cNvPr id="11" name="TextBox 10">
            <a:extLst>
              <a:ext uri="{FF2B5EF4-FFF2-40B4-BE49-F238E27FC236}">
                <a16:creationId xmlns:a16="http://schemas.microsoft.com/office/drawing/2014/main" id="{440966E7-2989-1126-0160-6685BB2846A4}"/>
              </a:ext>
            </a:extLst>
          </p:cNvPr>
          <p:cNvSpPr txBox="1"/>
          <p:nvPr/>
        </p:nvSpPr>
        <p:spPr>
          <a:xfrm>
            <a:off x="2709554" y="2367261"/>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Everyone</a:t>
            </a:r>
          </a:p>
        </p:txBody>
      </p:sp>
      <p:sp>
        <p:nvSpPr>
          <p:cNvPr id="3" name="TextBox 2">
            <a:extLst>
              <a:ext uri="{FF2B5EF4-FFF2-40B4-BE49-F238E27FC236}">
                <a16:creationId xmlns:a16="http://schemas.microsoft.com/office/drawing/2014/main" id="{B8A3EB5B-6E97-A6B9-0010-137242B17EF1}"/>
              </a:ext>
            </a:extLst>
          </p:cNvPr>
          <p:cNvSpPr txBox="1"/>
          <p:nvPr/>
        </p:nvSpPr>
        <p:spPr>
          <a:xfrm>
            <a:off x="87754" y="123850"/>
            <a:ext cx="4411717" cy="138499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rPr>
              <a:t>45 Year old female new diagnosis of T2DM, treatment options</a:t>
            </a:r>
          </a:p>
        </p:txBody>
      </p:sp>
      <p:sp>
        <p:nvSpPr>
          <p:cNvPr id="18" name="TextBox 17">
            <a:extLst>
              <a:ext uri="{FF2B5EF4-FFF2-40B4-BE49-F238E27FC236}">
                <a16:creationId xmlns:a16="http://schemas.microsoft.com/office/drawing/2014/main" id="{A41B0937-C007-9332-7D4A-F1C597D6353E}"/>
              </a:ext>
            </a:extLst>
          </p:cNvPr>
          <p:cNvSpPr txBox="1"/>
          <p:nvPr/>
        </p:nvSpPr>
        <p:spPr>
          <a:xfrm>
            <a:off x="6235418" y="2404422"/>
            <a:ext cx="3262260"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CHF/CKD w/ protein</a:t>
            </a:r>
          </a:p>
        </p:txBody>
      </p:sp>
      <p:sp>
        <p:nvSpPr>
          <p:cNvPr id="19" name="TextBox 18">
            <a:extLst>
              <a:ext uri="{FF2B5EF4-FFF2-40B4-BE49-F238E27FC236}">
                <a16:creationId xmlns:a16="http://schemas.microsoft.com/office/drawing/2014/main" id="{99AF5C30-94ED-C29D-1054-ED2347157A1D}"/>
              </a:ext>
            </a:extLst>
          </p:cNvPr>
          <p:cNvSpPr txBox="1"/>
          <p:nvPr/>
        </p:nvSpPr>
        <p:spPr>
          <a:xfrm>
            <a:off x="2709553" y="3430156"/>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ASCVD/Obesity</a:t>
            </a:r>
          </a:p>
        </p:txBody>
      </p:sp>
      <p:sp>
        <p:nvSpPr>
          <p:cNvPr id="20" name="TextBox 19">
            <a:extLst>
              <a:ext uri="{FF2B5EF4-FFF2-40B4-BE49-F238E27FC236}">
                <a16:creationId xmlns:a16="http://schemas.microsoft.com/office/drawing/2014/main" id="{350E7E1F-FF5C-322C-8918-F777534CDDE7}"/>
              </a:ext>
            </a:extLst>
          </p:cNvPr>
          <p:cNvSpPr txBox="1"/>
          <p:nvPr/>
        </p:nvSpPr>
        <p:spPr>
          <a:xfrm>
            <a:off x="6235417" y="3430155"/>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A1c &gt; 10%</a:t>
            </a:r>
          </a:p>
        </p:txBody>
      </p:sp>
      <p:sp>
        <p:nvSpPr>
          <p:cNvPr id="21" name="TextBox 20">
            <a:extLst>
              <a:ext uri="{FF2B5EF4-FFF2-40B4-BE49-F238E27FC236}">
                <a16:creationId xmlns:a16="http://schemas.microsoft.com/office/drawing/2014/main" id="{DBA9C6CB-6B80-48FB-3F3D-763B55DB2C0D}"/>
              </a:ext>
            </a:extLst>
          </p:cNvPr>
          <p:cNvSpPr txBox="1"/>
          <p:nvPr/>
        </p:nvSpPr>
        <p:spPr>
          <a:xfrm>
            <a:off x="2709552" y="4450459"/>
            <a:ext cx="3262260"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rPr>
              <a:t>ASCVD lower cost</a:t>
            </a:r>
          </a:p>
        </p:txBody>
      </p:sp>
      <p:sp>
        <p:nvSpPr>
          <p:cNvPr id="22" name="TextBox 21">
            <a:extLst>
              <a:ext uri="{FF2B5EF4-FFF2-40B4-BE49-F238E27FC236}">
                <a16:creationId xmlns:a16="http://schemas.microsoft.com/office/drawing/2014/main" id="{D73EF063-4658-9688-3A27-409C5EB8440F}"/>
              </a:ext>
            </a:extLst>
          </p:cNvPr>
          <p:cNvSpPr txBox="1"/>
          <p:nvPr/>
        </p:nvSpPr>
        <p:spPr>
          <a:xfrm>
            <a:off x="6235416" y="4450459"/>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Lower cost</a:t>
            </a:r>
          </a:p>
        </p:txBody>
      </p:sp>
      <p:sp>
        <p:nvSpPr>
          <p:cNvPr id="23" name="TextBox 22">
            <a:extLst>
              <a:ext uri="{FF2B5EF4-FFF2-40B4-BE49-F238E27FC236}">
                <a16:creationId xmlns:a16="http://schemas.microsoft.com/office/drawing/2014/main" id="{7CE44E9A-2675-23F5-DD03-EA2E3453D49B}"/>
              </a:ext>
            </a:extLst>
          </p:cNvPr>
          <p:cNvSpPr txBox="1"/>
          <p:nvPr/>
        </p:nvSpPr>
        <p:spPr>
          <a:xfrm>
            <a:off x="2709551" y="5432017"/>
            <a:ext cx="3262260" cy="58477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rPr>
              <a:t>Lower cost</a:t>
            </a:r>
          </a:p>
        </p:txBody>
      </p:sp>
    </p:spTree>
    <p:extLst>
      <p:ext uri="{BB962C8B-B14F-4D97-AF65-F5344CB8AC3E}">
        <p14:creationId xmlns:p14="http://schemas.microsoft.com/office/powerpoint/2010/main" val="3051875690"/>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e4b8c19-7528-4bc4-a3e1-96b2362892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5" ma:contentTypeDescription="Create a new document." ma:contentTypeScope="" ma:versionID="bff8a4ec660b6e7172bcc16ba829557c">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161f0db12abb356c06303ffa1e28efd2"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52C7A-8834-4F18-859F-7167A187E13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1e4b8c19-7528-4bc4-a3e1-96b236289242"/>
  </ds:schemaRefs>
</ds:datastoreItem>
</file>

<file path=customXml/itemProps2.xml><?xml version="1.0" encoding="utf-8"?>
<ds:datastoreItem xmlns:ds="http://schemas.openxmlformats.org/officeDocument/2006/customXml" ds:itemID="{731D3D4E-040D-4F59-9215-B1F04B81B9FE}">
  <ds:schemaRefs>
    <ds:schemaRef ds:uri="http://schemas.microsoft.com/sharepoint/v3/contenttype/forms"/>
  </ds:schemaRefs>
</ds:datastoreItem>
</file>

<file path=customXml/itemProps3.xml><?xml version="1.0" encoding="utf-8"?>
<ds:datastoreItem xmlns:ds="http://schemas.openxmlformats.org/officeDocument/2006/customXml" ds:itemID="{B7F44C96-013E-4B11-9F0F-1287FA988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8c19-7528-4bc4-a3e1-96b236289242"/>
    <ds:schemaRef ds:uri="ca5fd80e-f574-42aa-bec0-0d146d76a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
  <TotalTime>0</TotalTime>
  <Words>423</Words>
  <Application>Microsoft Office PowerPoint</Application>
  <PresentationFormat>Widescreen</PresentationFormat>
  <Paragraphs>123</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vt:lpstr>
      <vt:lpstr>High Yield Clinic (T2DM, Htn, Hld)</vt:lpstr>
      <vt:lpstr>Agenda</vt:lpstr>
      <vt:lpstr>PowerPoint Presentation</vt:lpstr>
      <vt:lpstr>PowerPoint Presentation</vt:lpstr>
      <vt:lpstr>Recommended Annual Preventative Care for Patients with Type 2 Diabetes</vt:lpstr>
      <vt:lpstr>PowerPoint Presentation</vt:lpstr>
      <vt:lpstr>Recommended Annual Preventative Care for Patients with Type 2 Diabetes</vt:lpstr>
      <vt:lpstr>PowerPoint Presentation</vt:lpstr>
      <vt:lpstr>PowerPoint Presentation</vt:lpstr>
      <vt:lpstr>Type 2 Diabetes Treatments:   Comorbidity Guided</vt:lpstr>
      <vt:lpstr>Type 2 Diabetes Treatments:   Glucose/SDH Guided</vt:lpstr>
      <vt:lpstr>Management of Hypertension </vt:lpstr>
      <vt:lpstr>Management of Hypertension </vt:lpstr>
      <vt:lpstr>Management of Hypertension </vt:lpstr>
      <vt:lpstr>PowerPoint Presentation</vt:lpstr>
      <vt:lpstr>PowerPoint Presentation</vt:lpstr>
      <vt:lpstr>Hypertension  Treatment  Algorithm</vt:lpstr>
      <vt:lpstr>Hypertension  Treatment  Algorithm  Focus on  Comorbidities</vt:lpstr>
      <vt:lpstr>Hypertension  Treatment  Algorithm  Focus on  Comorbidities</vt:lpstr>
      <vt:lpstr>Management of Hyperlipidemia</vt:lpstr>
      <vt:lpstr>Management of Hyperlipidemia</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
  <cp:lastModifiedBy/>
  <cp:revision>589</cp:revision>
  <dcterms:created xsi:type="dcterms:W3CDTF">2023-12-12T16:04:07Z</dcterms:created>
  <dcterms:modified xsi:type="dcterms:W3CDTF">2024-07-17T17:02:22Z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