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18" r:id="rId1"/>
  </p:sldMasterIdLst>
  <p:notesMasterIdLst>
    <p:notesMasterId r:id="rId52"/>
  </p:notesMasterIdLst>
  <p:sldIdLst>
    <p:sldId id="256" r:id="rId2"/>
    <p:sldId id="312" r:id="rId3"/>
    <p:sldId id="260" r:id="rId4"/>
    <p:sldId id="317" r:id="rId5"/>
    <p:sldId id="264" r:id="rId6"/>
    <p:sldId id="265" r:id="rId7"/>
    <p:sldId id="276" r:id="rId8"/>
    <p:sldId id="263" r:id="rId9"/>
    <p:sldId id="270" r:id="rId10"/>
    <p:sldId id="267" r:id="rId11"/>
    <p:sldId id="275" r:id="rId12"/>
    <p:sldId id="272" r:id="rId13"/>
    <p:sldId id="273" r:id="rId14"/>
    <p:sldId id="313" r:id="rId15"/>
    <p:sldId id="314" r:id="rId16"/>
    <p:sldId id="274" r:id="rId17"/>
    <p:sldId id="268" r:id="rId18"/>
    <p:sldId id="280" r:id="rId19"/>
    <p:sldId id="305" r:id="rId20"/>
    <p:sldId id="278" r:id="rId21"/>
    <p:sldId id="281" r:id="rId22"/>
    <p:sldId id="282" r:id="rId23"/>
    <p:sldId id="279" r:id="rId24"/>
    <p:sldId id="283" r:id="rId25"/>
    <p:sldId id="306" r:id="rId26"/>
    <p:sldId id="277" r:id="rId27"/>
    <p:sldId id="285" r:id="rId28"/>
    <p:sldId id="309" r:id="rId29"/>
    <p:sldId id="310" r:id="rId30"/>
    <p:sldId id="287" r:id="rId31"/>
    <p:sldId id="288" r:id="rId32"/>
    <p:sldId id="289" r:id="rId33"/>
    <p:sldId id="298" r:id="rId34"/>
    <p:sldId id="299" r:id="rId35"/>
    <p:sldId id="300" r:id="rId36"/>
    <p:sldId id="291" r:id="rId37"/>
    <p:sldId id="315" r:id="rId38"/>
    <p:sldId id="316" r:id="rId39"/>
    <p:sldId id="319" r:id="rId40"/>
    <p:sldId id="294" r:id="rId41"/>
    <p:sldId id="290" r:id="rId42"/>
    <p:sldId id="292" r:id="rId43"/>
    <p:sldId id="295" r:id="rId44"/>
    <p:sldId id="296" r:id="rId45"/>
    <p:sldId id="301" r:id="rId46"/>
    <p:sldId id="311" r:id="rId47"/>
    <p:sldId id="304" r:id="rId48"/>
    <p:sldId id="318" r:id="rId49"/>
    <p:sldId id="307" r:id="rId50"/>
    <p:sldId id="30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1"/>
    <p:restoredTop sz="72969"/>
  </p:normalViewPr>
  <p:slideViewPr>
    <p:cSldViewPr snapToGrid="0">
      <p:cViewPr varScale="1">
        <p:scale>
          <a:sx n="66" d="100"/>
          <a:sy n="66" d="100"/>
        </p:scale>
        <p:origin x="711" y="48"/>
      </p:cViewPr>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0FA20-CC25-4F46-A25D-A00DEE9C9BA6}"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CFD42A47-A8AE-413A-96DE-1760ED1EB244}">
      <dgm:prSet/>
      <dgm:spPr/>
      <dgm:t>
        <a:bodyPr/>
        <a:lstStyle/>
        <a:p>
          <a:pPr>
            <a:lnSpc>
              <a:spcPct val="100000"/>
            </a:lnSpc>
          </a:pPr>
          <a:r>
            <a:rPr lang="en-US"/>
            <a:t>Definitions and diagnostic criteria of MCI and Dementia </a:t>
          </a:r>
        </a:p>
      </dgm:t>
    </dgm:pt>
    <dgm:pt modelId="{93079B65-9564-4D64-84CD-6BC00FE5369A}" type="parTrans" cxnId="{3A4876C4-7628-4371-B147-03B8618A1833}">
      <dgm:prSet/>
      <dgm:spPr/>
      <dgm:t>
        <a:bodyPr/>
        <a:lstStyle/>
        <a:p>
          <a:endParaRPr lang="en-US"/>
        </a:p>
      </dgm:t>
    </dgm:pt>
    <dgm:pt modelId="{987596A4-70DE-4E72-838C-1DDCE57DC3B8}" type="sibTrans" cxnId="{3A4876C4-7628-4371-B147-03B8618A1833}">
      <dgm:prSet/>
      <dgm:spPr/>
      <dgm:t>
        <a:bodyPr/>
        <a:lstStyle/>
        <a:p>
          <a:endParaRPr lang="en-US"/>
        </a:p>
      </dgm:t>
    </dgm:pt>
    <dgm:pt modelId="{6FF43CB5-6F9C-4F66-8D19-A331A6B7CF5A}">
      <dgm:prSet/>
      <dgm:spPr/>
      <dgm:t>
        <a:bodyPr/>
        <a:lstStyle/>
        <a:p>
          <a:pPr>
            <a:lnSpc>
              <a:spcPct val="100000"/>
            </a:lnSpc>
          </a:pPr>
          <a:r>
            <a:rPr lang="en-US"/>
            <a:t>Standard Evaluation including history, labs, cognitive testing, imaging </a:t>
          </a:r>
        </a:p>
      </dgm:t>
    </dgm:pt>
    <dgm:pt modelId="{9474C106-DBC8-43FC-A27E-3036697AB3C5}" type="parTrans" cxnId="{CE2AF03C-73F4-4D08-BC53-02233D19A947}">
      <dgm:prSet/>
      <dgm:spPr/>
      <dgm:t>
        <a:bodyPr/>
        <a:lstStyle/>
        <a:p>
          <a:endParaRPr lang="en-US"/>
        </a:p>
      </dgm:t>
    </dgm:pt>
    <dgm:pt modelId="{FAD2F084-6CF5-48B0-829F-1BC6D8D28EB9}" type="sibTrans" cxnId="{CE2AF03C-73F4-4D08-BC53-02233D19A947}">
      <dgm:prSet/>
      <dgm:spPr/>
      <dgm:t>
        <a:bodyPr/>
        <a:lstStyle/>
        <a:p>
          <a:endParaRPr lang="en-US"/>
        </a:p>
      </dgm:t>
    </dgm:pt>
    <dgm:pt modelId="{3C8575F8-67C3-47A8-B0A6-CC3BFAC167A9}">
      <dgm:prSet/>
      <dgm:spPr/>
      <dgm:t>
        <a:bodyPr/>
        <a:lstStyle/>
        <a:p>
          <a:pPr>
            <a:lnSpc>
              <a:spcPct val="100000"/>
            </a:lnSpc>
          </a:pPr>
          <a:r>
            <a:rPr lang="en-US"/>
            <a:t>Differential of Neurodegenerative diseases</a:t>
          </a:r>
        </a:p>
      </dgm:t>
    </dgm:pt>
    <dgm:pt modelId="{FB929AF0-4E36-49A1-9975-F0D1014FCD83}" type="parTrans" cxnId="{48CEA686-BE18-44C0-9BAD-2DA0CA51670C}">
      <dgm:prSet/>
      <dgm:spPr/>
      <dgm:t>
        <a:bodyPr/>
        <a:lstStyle/>
        <a:p>
          <a:endParaRPr lang="en-US"/>
        </a:p>
      </dgm:t>
    </dgm:pt>
    <dgm:pt modelId="{2FD29B42-58FA-40E4-A72B-1C41E5E2CC3C}" type="sibTrans" cxnId="{48CEA686-BE18-44C0-9BAD-2DA0CA51670C}">
      <dgm:prSet/>
      <dgm:spPr/>
      <dgm:t>
        <a:bodyPr/>
        <a:lstStyle/>
        <a:p>
          <a:endParaRPr lang="en-US"/>
        </a:p>
      </dgm:t>
    </dgm:pt>
    <dgm:pt modelId="{F5179A1A-F28C-4905-A6E5-82B5E91542D5}" type="pres">
      <dgm:prSet presAssocID="{3E40FA20-CC25-4F46-A25D-A00DEE9C9BA6}" presName="root" presStyleCnt="0">
        <dgm:presLayoutVars>
          <dgm:dir/>
          <dgm:resizeHandles val="exact"/>
        </dgm:presLayoutVars>
      </dgm:prSet>
      <dgm:spPr/>
    </dgm:pt>
    <dgm:pt modelId="{54258A8A-A9AC-456D-8A17-D3129EA74948}" type="pres">
      <dgm:prSet presAssocID="{CFD42A47-A8AE-413A-96DE-1760ED1EB244}" presName="compNode" presStyleCnt="0"/>
      <dgm:spPr/>
    </dgm:pt>
    <dgm:pt modelId="{4200A9D5-DCFF-43A6-B4A3-3EF92E3C677B}" type="pres">
      <dgm:prSet presAssocID="{CFD42A47-A8AE-413A-96DE-1760ED1EB244}" presName="bgRect" presStyleLbl="bgShp" presStyleIdx="0" presStyleCnt="3"/>
      <dgm:spPr/>
    </dgm:pt>
    <dgm:pt modelId="{E5AA74F3-FD4A-4AF2-BCA0-4038212D5B44}" type="pres">
      <dgm:prSet presAssocID="{CFD42A47-A8AE-413A-96DE-1760ED1EB24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4F17D819-8893-4165-ACE1-A85F8AC3D2ED}" type="pres">
      <dgm:prSet presAssocID="{CFD42A47-A8AE-413A-96DE-1760ED1EB244}" presName="spaceRect" presStyleCnt="0"/>
      <dgm:spPr/>
    </dgm:pt>
    <dgm:pt modelId="{A82A43F4-E2D0-4104-97C3-23ED8C90F355}" type="pres">
      <dgm:prSet presAssocID="{CFD42A47-A8AE-413A-96DE-1760ED1EB244}" presName="parTx" presStyleLbl="revTx" presStyleIdx="0" presStyleCnt="3">
        <dgm:presLayoutVars>
          <dgm:chMax val="0"/>
          <dgm:chPref val="0"/>
        </dgm:presLayoutVars>
      </dgm:prSet>
      <dgm:spPr/>
    </dgm:pt>
    <dgm:pt modelId="{64829F5D-530F-4BE9-8C20-DD9144BB035B}" type="pres">
      <dgm:prSet presAssocID="{987596A4-70DE-4E72-838C-1DDCE57DC3B8}" presName="sibTrans" presStyleCnt="0"/>
      <dgm:spPr/>
    </dgm:pt>
    <dgm:pt modelId="{786A5A83-5889-4857-BBAA-2602AD8F62E6}" type="pres">
      <dgm:prSet presAssocID="{6FF43CB5-6F9C-4F66-8D19-A331A6B7CF5A}" presName="compNode" presStyleCnt="0"/>
      <dgm:spPr/>
    </dgm:pt>
    <dgm:pt modelId="{27F6E03F-7972-43AE-A7F3-9997F94C2955}" type="pres">
      <dgm:prSet presAssocID="{6FF43CB5-6F9C-4F66-8D19-A331A6B7CF5A}" presName="bgRect" presStyleLbl="bgShp" presStyleIdx="1" presStyleCnt="3"/>
      <dgm:spPr/>
    </dgm:pt>
    <dgm:pt modelId="{CC1D8A21-1B14-45F2-ACD5-34FDEB65BB56}" type="pres">
      <dgm:prSet presAssocID="{6FF43CB5-6F9C-4F66-8D19-A331A6B7CF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7E763A59-3777-4765-8607-ADC8B84A925B}" type="pres">
      <dgm:prSet presAssocID="{6FF43CB5-6F9C-4F66-8D19-A331A6B7CF5A}" presName="spaceRect" presStyleCnt="0"/>
      <dgm:spPr/>
    </dgm:pt>
    <dgm:pt modelId="{D65B02DF-0AAC-4D06-AFBE-83E359D01505}" type="pres">
      <dgm:prSet presAssocID="{6FF43CB5-6F9C-4F66-8D19-A331A6B7CF5A}" presName="parTx" presStyleLbl="revTx" presStyleIdx="1" presStyleCnt="3">
        <dgm:presLayoutVars>
          <dgm:chMax val="0"/>
          <dgm:chPref val="0"/>
        </dgm:presLayoutVars>
      </dgm:prSet>
      <dgm:spPr/>
    </dgm:pt>
    <dgm:pt modelId="{A7C9F90B-978C-474B-AB93-9BCF129B6C2C}" type="pres">
      <dgm:prSet presAssocID="{FAD2F084-6CF5-48B0-829F-1BC6D8D28EB9}" presName="sibTrans" presStyleCnt="0"/>
      <dgm:spPr/>
    </dgm:pt>
    <dgm:pt modelId="{93C9761C-9910-4B45-9F49-31CD03A39F84}" type="pres">
      <dgm:prSet presAssocID="{3C8575F8-67C3-47A8-B0A6-CC3BFAC167A9}" presName="compNode" presStyleCnt="0"/>
      <dgm:spPr/>
    </dgm:pt>
    <dgm:pt modelId="{0B28FEA9-FDCB-4DAB-946F-DDFDE42B28BA}" type="pres">
      <dgm:prSet presAssocID="{3C8575F8-67C3-47A8-B0A6-CC3BFAC167A9}" presName="bgRect" presStyleLbl="bgShp" presStyleIdx="2" presStyleCnt="3"/>
      <dgm:spPr/>
    </dgm:pt>
    <dgm:pt modelId="{A3A1ECB0-2A75-4EAC-8176-391101614D61}" type="pres">
      <dgm:prSet presAssocID="{3C8575F8-67C3-47A8-B0A6-CC3BFAC167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7E66DA07-3634-4A89-A459-70B89DC87A55}" type="pres">
      <dgm:prSet presAssocID="{3C8575F8-67C3-47A8-B0A6-CC3BFAC167A9}" presName="spaceRect" presStyleCnt="0"/>
      <dgm:spPr/>
    </dgm:pt>
    <dgm:pt modelId="{87ADABA7-4BE5-4C9E-AA9B-0D6BED999022}" type="pres">
      <dgm:prSet presAssocID="{3C8575F8-67C3-47A8-B0A6-CC3BFAC167A9}" presName="parTx" presStyleLbl="revTx" presStyleIdx="2" presStyleCnt="3">
        <dgm:presLayoutVars>
          <dgm:chMax val="0"/>
          <dgm:chPref val="0"/>
        </dgm:presLayoutVars>
      </dgm:prSet>
      <dgm:spPr/>
    </dgm:pt>
  </dgm:ptLst>
  <dgm:cxnLst>
    <dgm:cxn modelId="{F58AB105-23BD-4020-86CD-2EBDFF6C1116}" type="presOf" srcId="{3C8575F8-67C3-47A8-B0A6-CC3BFAC167A9}" destId="{87ADABA7-4BE5-4C9E-AA9B-0D6BED999022}" srcOrd="0" destOrd="0" presId="urn:microsoft.com/office/officeart/2018/2/layout/IconVerticalSolidList"/>
    <dgm:cxn modelId="{CE2AF03C-73F4-4D08-BC53-02233D19A947}" srcId="{3E40FA20-CC25-4F46-A25D-A00DEE9C9BA6}" destId="{6FF43CB5-6F9C-4F66-8D19-A331A6B7CF5A}" srcOrd="1" destOrd="0" parTransId="{9474C106-DBC8-43FC-A27E-3036697AB3C5}" sibTransId="{FAD2F084-6CF5-48B0-829F-1BC6D8D28EB9}"/>
    <dgm:cxn modelId="{69A6CA3D-A976-4701-ADC9-FE6D4F48D0CA}" type="presOf" srcId="{6FF43CB5-6F9C-4F66-8D19-A331A6B7CF5A}" destId="{D65B02DF-0AAC-4D06-AFBE-83E359D01505}" srcOrd="0" destOrd="0" presId="urn:microsoft.com/office/officeart/2018/2/layout/IconVerticalSolidList"/>
    <dgm:cxn modelId="{4A42B461-976C-4DA8-8E75-826B11569C72}" type="presOf" srcId="{3E40FA20-CC25-4F46-A25D-A00DEE9C9BA6}" destId="{F5179A1A-F28C-4905-A6E5-82B5E91542D5}" srcOrd="0" destOrd="0" presId="urn:microsoft.com/office/officeart/2018/2/layout/IconVerticalSolidList"/>
    <dgm:cxn modelId="{48CEA686-BE18-44C0-9BAD-2DA0CA51670C}" srcId="{3E40FA20-CC25-4F46-A25D-A00DEE9C9BA6}" destId="{3C8575F8-67C3-47A8-B0A6-CC3BFAC167A9}" srcOrd="2" destOrd="0" parTransId="{FB929AF0-4E36-49A1-9975-F0D1014FCD83}" sibTransId="{2FD29B42-58FA-40E4-A72B-1C41E5E2CC3C}"/>
    <dgm:cxn modelId="{90D972AC-AD6D-43CD-B953-17AA908ACE82}" type="presOf" srcId="{CFD42A47-A8AE-413A-96DE-1760ED1EB244}" destId="{A82A43F4-E2D0-4104-97C3-23ED8C90F355}" srcOrd="0" destOrd="0" presId="urn:microsoft.com/office/officeart/2018/2/layout/IconVerticalSolidList"/>
    <dgm:cxn modelId="{3A4876C4-7628-4371-B147-03B8618A1833}" srcId="{3E40FA20-CC25-4F46-A25D-A00DEE9C9BA6}" destId="{CFD42A47-A8AE-413A-96DE-1760ED1EB244}" srcOrd="0" destOrd="0" parTransId="{93079B65-9564-4D64-84CD-6BC00FE5369A}" sibTransId="{987596A4-70DE-4E72-838C-1DDCE57DC3B8}"/>
    <dgm:cxn modelId="{6D910EA6-B823-40B1-AB22-B51B6468C7C8}" type="presParOf" srcId="{F5179A1A-F28C-4905-A6E5-82B5E91542D5}" destId="{54258A8A-A9AC-456D-8A17-D3129EA74948}" srcOrd="0" destOrd="0" presId="urn:microsoft.com/office/officeart/2018/2/layout/IconVerticalSolidList"/>
    <dgm:cxn modelId="{73C29010-6ABB-4658-B0C8-A65A7FAF658F}" type="presParOf" srcId="{54258A8A-A9AC-456D-8A17-D3129EA74948}" destId="{4200A9D5-DCFF-43A6-B4A3-3EF92E3C677B}" srcOrd="0" destOrd="0" presId="urn:microsoft.com/office/officeart/2018/2/layout/IconVerticalSolidList"/>
    <dgm:cxn modelId="{37417DFA-BCD4-48BB-85F5-F2FA2F5E3B26}" type="presParOf" srcId="{54258A8A-A9AC-456D-8A17-D3129EA74948}" destId="{E5AA74F3-FD4A-4AF2-BCA0-4038212D5B44}" srcOrd="1" destOrd="0" presId="urn:microsoft.com/office/officeart/2018/2/layout/IconVerticalSolidList"/>
    <dgm:cxn modelId="{E3A4A28D-BA85-4C25-A9AE-28E5A15EFC50}" type="presParOf" srcId="{54258A8A-A9AC-456D-8A17-D3129EA74948}" destId="{4F17D819-8893-4165-ACE1-A85F8AC3D2ED}" srcOrd="2" destOrd="0" presId="urn:microsoft.com/office/officeart/2018/2/layout/IconVerticalSolidList"/>
    <dgm:cxn modelId="{BDFF907C-669D-4D62-9680-364F38F9D71B}" type="presParOf" srcId="{54258A8A-A9AC-456D-8A17-D3129EA74948}" destId="{A82A43F4-E2D0-4104-97C3-23ED8C90F355}" srcOrd="3" destOrd="0" presId="urn:microsoft.com/office/officeart/2018/2/layout/IconVerticalSolidList"/>
    <dgm:cxn modelId="{ECFEA540-D9AE-4C78-9D47-7F5C4250655D}" type="presParOf" srcId="{F5179A1A-F28C-4905-A6E5-82B5E91542D5}" destId="{64829F5D-530F-4BE9-8C20-DD9144BB035B}" srcOrd="1" destOrd="0" presId="urn:microsoft.com/office/officeart/2018/2/layout/IconVerticalSolidList"/>
    <dgm:cxn modelId="{D11690C1-3B51-4DCD-98FC-E864D00BBE7C}" type="presParOf" srcId="{F5179A1A-F28C-4905-A6E5-82B5E91542D5}" destId="{786A5A83-5889-4857-BBAA-2602AD8F62E6}" srcOrd="2" destOrd="0" presId="urn:microsoft.com/office/officeart/2018/2/layout/IconVerticalSolidList"/>
    <dgm:cxn modelId="{9CF264E0-1DA7-49D2-92B6-A22E592198B9}" type="presParOf" srcId="{786A5A83-5889-4857-BBAA-2602AD8F62E6}" destId="{27F6E03F-7972-43AE-A7F3-9997F94C2955}" srcOrd="0" destOrd="0" presId="urn:microsoft.com/office/officeart/2018/2/layout/IconVerticalSolidList"/>
    <dgm:cxn modelId="{19F689F3-E679-40F7-B866-102EBE34EB34}" type="presParOf" srcId="{786A5A83-5889-4857-BBAA-2602AD8F62E6}" destId="{CC1D8A21-1B14-45F2-ACD5-34FDEB65BB56}" srcOrd="1" destOrd="0" presId="urn:microsoft.com/office/officeart/2018/2/layout/IconVerticalSolidList"/>
    <dgm:cxn modelId="{DB397706-CBEC-40A9-94D9-224619E2EAD4}" type="presParOf" srcId="{786A5A83-5889-4857-BBAA-2602AD8F62E6}" destId="{7E763A59-3777-4765-8607-ADC8B84A925B}" srcOrd="2" destOrd="0" presId="urn:microsoft.com/office/officeart/2018/2/layout/IconVerticalSolidList"/>
    <dgm:cxn modelId="{791B5DC4-F4FC-427D-B788-5F4FCCB4D881}" type="presParOf" srcId="{786A5A83-5889-4857-BBAA-2602AD8F62E6}" destId="{D65B02DF-0AAC-4D06-AFBE-83E359D01505}" srcOrd="3" destOrd="0" presId="urn:microsoft.com/office/officeart/2018/2/layout/IconVerticalSolidList"/>
    <dgm:cxn modelId="{4F617A9B-5938-43F5-9617-0B556DFB6BF7}" type="presParOf" srcId="{F5179A1A-F28C-4905-A6E5-82B5E91542D5}" destId="{A7C9F90B-978C-474B-AB93-9BCF129B6C2C}" srcOrd="3" destOrd="0" presId="urn:microsoft.com/office/officeart/2018/2/layout/IconVerticalSolidList"/>
    <dgm:cxn modelId="{DB168660-ACF6-4160-9240-5A6015FF3F1E}" type="presParOf" srcId="{F5179A1A-F28C-4905-A6E5-82B5E91542D5}" destId="{93C9761C-9910-4B45-9F49-31CD03A39F84}" srcOrd="4" destOrd="0" presId="urn:microsoft.com/office/officeart/2018/2/layout/IconVerticalSolidList"/>
    <dgm:cxn modelId="{6D741374-1660-4B3C-8A1C-100C5DCC7D3F}" type="presParOf" srcId="{93C9761C-9910-4B45-9F49-31CD03A39F84}" destId="{0B28FEA9-FDCB-4DAB-946F-DDFDE42B28BA}" srcOrd="0" destOrd="0" presId="urn:microsoft.com/office/officeart/2018/2/layout/IconVerticalSolidList"/>
    <dgm:cxn modelId="{71B7131E-3B3B-4352-BADE-F46D9B649CB1}" type="presParOf" srcId="{93C9761C-9910-4B45-9F49-31CD03A39F84}" destId="{A3A1ECB0-2A75-4EAC-8176-391101614D61}" srcOrd="1" destOrd="0" presId="urn:microsoft.com/office/officeart/2018/2/layout/IconVerticalSolidList"/>
    <dgm:cxn modelId="{24C73A8C-FC41-41CC-B00C-40E3CC8D3276}" type="presParOf" srcId="{93C9761C-9910-4B45-9F49-31CD03A39F84}" destId="{7E66DA07-3634-4A89-A459-70B89DC87A55}" srcOrd="2" destOrd="0" presId="urn:microsoft.com/office/officeart/2018/2/layout/IconVerticalSolidList"/>
    <dgm:cxn modelId="{D81A118D-692D-4F7E-AAFD-3E591EB2095A}" type="presParOf" srcId="{93C9761C-9910-4B45-9F49-31CD03A39F84}" destId="{87ADABA7-4BE5-4C9E-AA9B-0D6BED99902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E3B93C-9C7F-45C1-8741-E662A24EB49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E386A9B-1E5F-4AA8-A6EC-D8D2F146382B}">
      <dgm:prSet/>
      <dgm:spPr/>
      <dgm:t>
        <a:bodyPr/>
        <a:lstStyle/>
        <a:p>
          <a:pPr>
            <a:lnSpc>
              <a:spcPct val="100000"/>
            </a:lnSpc>
          </a:pPr>
          <a:r>
            <a:rPr lang="en-US"/>
            <a:t>Memory changes: decline in rate of learning information but not retention</a:t>
          </a:r>
        </a:p>
      </dgm:t>
    </dgm:pt>
    <dgm:pt modelId="{3CF6E2B3-7B45-4D45-B057-FD361AD4302D}" type="parTrans" cxnId="{71B33B38-718D-4559-AADE-2C2BF2046931}">
      <dgm:prSet/>
      <dgm:spPr/>
      <dgm:t>
        <a:bodyPr/>
        <a:lstStyle/>
        <a:p>
          <a:endParaRPr lang="en-US"/>
        </a:p>
      </dgm:t>
    </dgm:pt>
    <dgm:pt modelId="{1307A234-D1F2-4778-A73F-7012CE03E279}" type="sibTrans" cxnId="{71B33B38-718D-4559-AADE-2C2BF2046931}">
      <dgm:prSet/>
      <dgm:spPr/>
      <dgm:t>
        <a:bodyPr/>
        <a:lstStyle/>
        <a:p>
          <a:pPr>
            <a:lnSpc>
              <a:spcPct val="100000"/>
            </a:lnSpc>
          </a:pPr>
          <a:endParaRPr lang="en-US"/>
        </a:p>
      </dgm:t>
    </dgm:pt>
    <dgm:pt modelId="{ED0DE461-00A9-4BD9-A522-DC516620C46C}">
      <dgm:prSet/>
      <dgm:spPr/>
      <dgm:t>
        <a:bodyPr/>
        <a:lstStyle/>
        <a:p>
          <a:pPr>
            <a:lnSpc>
              <a:spcPct val="100000"/>
            </a:lnSpc>
          </a:pPr>
          <a:r>
            <a:rPr lang="en-US"/>
            <a:t>Difficulty with multitasking (difficulty with attention)</a:t>
          </a:r>
        </a:p>
      </dgm:t>
    </dgm:pt>
    <dgm:pt modelId="{9FB0C9D2-D4DB-46B5-B310-0A2C5917E40A}" type="parTrans" cxnId="{902044FF-3A1A-4BB9-A8E1-DF737DB49A2A}">
      <dgm:prSet/>
      <dgm:spPr/>
      <dgm:t>
        <a:bodyPr/>
        <a:lstStyle/>
        <a:p>
          <a:endParaRPr lang="en-US"/>
        </a:p>
      </dgm:t>
    </dgm:pt>
    <dgm:pt modelId="{AC7DB397-E7BF-4546-AD75-E77A7D3B41CC}" type="sibTrans" cxnId="{902044FF-3A1A-4BB9-A8E1-DF737DB49A2A}">
      <dgm:prSet/>
      <dgm:spPr/>
      <dgm:t>
        <a:bodyPr/>
        <a:lstStyle/>
        <a:p>
          <a:pPr>
            <a:lnSpc>
              <a:spcPct val="100000"/>
            </a:lnSpc>
          </a:pPr>
          <a:endParaRPr lang="en-US"/>
        </a:p>
      </dgm:t>
    </dgm:pt>
    <dgm:pt modelId="{1E9088A1-DF8B-4538-952D-417535CFF54B}">
      <dgm:prSet/>
      <dgm:spPr/>
      <dgm:t>
        <a:bodyPr/>
        <a:lstStyle/>
        <a:p>
          <a:pPr>
            <a:lnSpc>
              <a:spcPct val="100000"/>
            </a:lnSpc>
          </a:pPr>
          <a:r>
            <a:rPr lang="en-US"/>
            <a:t>Word finding (mild) </a:t>
          </a:r>
        </a:p>
      </dgm:t>
    </dgm:pt>
    <dgm:pt modelId="{519AE426-2A68-4CB9-82AE-7EADFDD47EA4}" type="parTrans" cxnId="{5C3008B2-13C7-47C3-B761-70DD3EE5C4EA}">
      <dgm:prSet/>
      <dgm:spPr/>
      <dgm:t>
        <a:bodyPr/>
        <a:lstStyle/>
        <a:p>
          <a:endParaRPr lang="en-US"/>
        </a:p>
      </dgm:t>
    </dgm:pt>
    <dgm:pt modelId="{E498B535-7131-48EA-970F-2D3AF98C3628}" type="sibTrans" cxnId="{5C3008B2-13C7-47C3-B761-70DD3EE5C4EA}">
      <dgm:prSet/>
      <dgm:spPr/>
      <dgm:t>
        <a:bodyPr/>
        <a:lstStyle/>
        <a:p>
          <a:pPr>
            <a:lnSpc>
              <a:spcPct val="100000"/>
            </a:lnSpc>
          </a:pPr>
          <a:endParaRPr lang="en-US"/>
        </a:p>
      </dgm:t>
    </dgm:pt>
    <dgm:pt modelId="{48338B01-75BA-487E-8D86-D155AA814E85}">
      <dgm:prSet/>
      <dgm:spPr/>
      <dgm:t>
        <a:bodyPr/>
        <a:lstStyle/>
        <a:p>
          <a:pPr>
            <a:lnSpc>
              <a:spcPct val="100000"/>
            </a:lnSpc>
          </a:pPr>
          <a:r>
            <a:rPr lang="en-US"/>
            <a:t>Compensation strategies for ADD/depression becoming more difficult with age </a:t>
          </a:r>
        </a:p>
      </dgm:t>
    </dgm:pt>
    <dgm:pt modelId="{0F7E5829-4CBA-4C35-B827-432CB8EBC328}" type="parTrans" cxnId="{92621B32-FC4E-4653-AA91-68CE0F564109}">
      <dgm:prSet/>
      <dgm:spPr/>
      <dgm:t>
        <a:bodyPr/>
        <a:lstStyle/>
        <a:p>
          <a:endParaRPr lang="en-US"/>
        </a:p>
      </dgm:t>
    </dgm:pt>
    <dgm:pt modelId="{D0A41A67-3CFC-4A82-920C-4FFC1B5DBEA3}" type="sibTrans" cxnId="{92621B32-FC4E-4653-AA91-68CE0F564109}">
      <dgm:prSet/>
      <dgm:spPr/>
      <dgm:t>
        <a:bodyPr/>
        <a:lstStyle/>
        <a:p>
          <a:endParaRPr lang="en-US"/>
        </a:p>
      </dgm:t>
    </dgm:pt>
    <dgm:pt modelId="{DC729F97-C255-4DF4-B86D-A13887E5E7EC}" type="pres">
      <dgm:prSet presAssocID="{B2E3B93C-9C7F-45C1-8741-E662A24EB49E}" presName="root" presStyleCnt="0">
        <dgm:presLayoutVars>
          <dgm:dir/>
          <dgm:resizeHandles val="exact"/>
        </dgm:presLayoutVars>
      </dgm:prSet>
      <dgm:spPr/>
    </dgm:pt>
    <dgm:pt modelId="{49BB9475-986C-4A7A-A6BC-4342295C3433}" type="pres">
      <dgm:prSet presAssocID="{B2E3B93C-9C7F-45C1-8741-E662A24EB49E}" presName="container" presStyleCnt="0">
        <dgm:presLayoutVars>
          <dgm:dir/>
          <dgm:resizeHandles val="exact"/>
        </dgm:presLayoutVars>
      </dgm:prSet>
      <dgm:spPr/>
    </dgm:pt>
    <dgm:pt modelId="{805DC398-18A3-4B14-977A-FB0AD05E705D}" type="pres">
      <dgm:prSet presAssocID="{3E386A9B-1E5F-4AA8-A6EC-D8D2F146382B}" presName="compNode" presStyleCnt="0"/>
      <dgm:spPr/>
    </dgm:pt>
    <dgm:pt modelId="{8A862E22-BC49-48C2-A7E3-D42052C433DE}" type="pres">
      <dgm:prSet presAssocID="{3E386A9B-1E5F-4AA8-A6EC-D8D2F146382B}" presName="iconBgRect" presStyleLbl="bgShp" presStyleIdx="0" presStyleCnt="4"/>
      <dgm:spPr/>
    </dgm:pt>
    <dgm:pt modelId="{2E5AAF08-C10A-4D13-8B5C-36AFDF1B33B0}" type="pres">
      <dgm:prSet presAssocID="{3E386A9B-1E5F-4AA8-A6EC-D8D2F146382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a:ext>
      </dgm:extLst>
    </dgm:pt>
    <dgm:pt modelId="{75275B2E-20CB-4B85-ADD8-2306A80967E4}" type="pres">
      <dgm:prSet presAssocID="{3E386A9B-1E5F-4AA8-A6EC-D8D2F146382B}" presName="spaceRect" presStyleCnt="0"/>
      <dgm:spPr/>
    </dgm:pt>
    <dgm:pt modelId="{0A759DE7-676A-4208-8D92-C78551DCA7C4}" type="pres">
      <dgm:prSet presAssocID="{3E386A9B-1E5F-4AA8-A6EC-D8D2F146382B}" presName="textRect" presStyleLbl="revTx" presStyleIdx="0" presStyleCnt="4">
        <dgm:presLayoutVars>
          <dgm:chMax val="1"/>
          <dgm:chPref val="1"/>
        </dgm:presLayoutVars>
      </dgm:prSet>
      <dgm:spPr/>
    </dgm:pt>
    <dgm:pt modelId="{57B25B74-17D4-40FA-BC7A-2A8616568545}" type="pres">
      <dgm:prSet presAssocID="{1307A234-D1F2-4778-A73F-7012CE03E279}" presName="sibTrans" presStyleLbl="sibTrans2D1" presStyleIdx="0" presStyleCnt="0"/>
      <dgm:spPr/>
    </dgm:pt>
    <dgm:pt modelId="{68D7C388-3DF7-4B2B-8A47-E4DC3A33B50C}" type="pres">
      <dgm:prSet presAssocID="{ED0DE461-00A9-4BD9-A522-DC516620C46C}" presName="compNode" presStyleCnt="0"/>
      <dgm:spPr/>
    </dgm:pt>
    <dgm:pt modelId="{E1336855-B04C-4165-BFA6-25C92A7599AB}" type="pres">
      <dgm:prSet presAssocID="{ED0DE461-00A9-4BD9-A522-DC516620C46C}" presName="iconBgRect" presStyleLbl="bgShp" presStyleIdx="1" presStyleCnt="4"/>
      <dgm:spPr/>
    </dgm:pt>
    <dgm:pt modelId="{700EB5F9-D669-41A2-9F85-F33855DD0471}" type="pres">
      <dgm:prSet presAssocID="{ED0DE461-00A9-4BD9-A522-DC516620C46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xclamation Mark"/>
        </a:ext>
      </dgm:extLst>
    </dgm:pt>
    <dgm:pt modelId="{7DA8F4B7-3422-4704-B9EF-2234C247E1C8}" type="pres">
      <dgm:prSet presAssocID="{ED0DE461-00A9-4BD9-A522-DC516620C46C}" presName="spaceRect" presStyleCnt="0"/>
      <dgm:spPr/>
    </dgm:pt>
    <dgm:pt modelId="{3E37DF44-EF56-4009-833D-E56940FFA4BE}" type="pres">
      <dgm:prSet presAssocID="{ED0DE461-00A9-4BD9-A522-DC516620C46C}" presName="textRect" presStyleLbl="revTx" presStyleIdx="1" presStyleCnt="4">
        <dgm:presLayoutVars>
          <dgm:chMax val="1"/>
          <dgm:chPref val="1"/>
        </dgm:presLayoutVars>
      </dgm:prSet>
      <dgm:spPr/>
    </dgm:pt>
    <dgm:pt modelId="{B2BC6838-67A9-46D8-A979-76980A473BC9}" type="pres">
      <dgm:prSet presAssocID="{AC7DB397-E7BF-4546-AD75-E77A7D3B41CC}" presName="sibTrans" presStyleLbl="sibTrans2D1" presStyleIdx="0" presStyleCnt="0"/>
      <dgm:spPr/>
    </dgm:pt>
    <dgm:pt modelId="{A3DE5B80-27D8-40DA-902C-010051F2A774}" type="pres">
      <dgm:prSet presAssocID="{1E9088A1-DF8B-4538-952D-417535CFF54B}" presName="compNode" presStyleCnt="0"/>
      <dgm:spPr/>
    </dgm:pt>
    <dgm:pt modelId="{E227010C-7DCC-4A3B-8657-63AD454E4AB1}" type="pres">
      <dgm:prSet presAssocID="{1E9088A1-DF8B-4538-952D-417535CFF54B}" presName="iconBgRect" presStyleLbl="bgShp" presStyleIdx="2" presStyleCnt="4"/>
      <dgm:spPr/>
    </dgm:pt>
    <dgm:pt modelId="{54A33EE0-267A-4451-B320-F1941ED881C9}" type="pres">
      <dgm:prSet presAssocID="{1E9088A1-DF8B-4538-952D-417535CFF54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g under Magnifying Glass"/>
        </a:ext>
      </dgm:extLst>
    </dgm:pt>
    <dgm:pt modelId="{D2C2FC22-F028-45BF-BA57-BF20135950EC}" type="pres">
      <dgm:prSet presAssocID="{1E9088A1-DF8B-4538-952D-417535CFF54B}" presName="spaceRect" presStyleCnt="0"/>
      <dgm:spPr/>
    </dgm:pt>
    <dgm:pt modelId="{74C09544-1C57-4347-93F7-DF3E84431F4A}" type="pres">
      <dgm:prSet presAssocID="{1E9088A1-DF8B-4538-952D-417535CFF54B}" presName="textRect" presStyleLbl="revTx" presStyleIdx="2" presStyleCnt="4">
        <dgm:presLayoutVars>
          <dgm:chMax val="1"/>
          <dgm:chPref val="1"/>
        </dgm:presLayoutVars>
      </dgm:prSet>
      <dgm:spPr/>
    </dgm:pt>
    <dgm:pt modelId="{27CC668B-6464-44F1-A338-CE6A09E0777D}" type="pres">
      <dgm:prSet presAssocID="{E498B535-7131-48EA-970F-2D3AF98C3628}" presName="sibTrans" presStyleLbl="sibTrans2D1" presStyleIdx="0" presStyleCnt="0"/>
      <dgm:spPr/>
    </dgm:pt>
    <dgm:pt modelId="{06C90EE5-5BDA-4920-9F1A-1C087DD01B3D}" type="pres">
      <dgm:prSet presAssocID="{48338B01-75BA-487E-8D86-D155AA814E85}" presName="compNode" presStyleCnt="0"/>
      <dgm:spPr/>
    </dgm:pt>
    <dgm:pt modelId="{54095947-CB2B-47A9-AC5C-132C7E94982F}" type="pres">
      <dgm:prSet presAssocID="{48338B01-75BA-487E-8D86-D155AA814E85}" presName="iconBgRect" presStyleLbl="bgShp" presStyleIdx="3" presStyleCnt="4"/>
      <dgm:spPr/>
    </dgm:pt>
    <dgm:pt modelId="{3C285B14-0655-44FF-90FB-CC8EDE66D9E4}" type="pres">
      <dgm:prSet presAssocID="{48338B01-75BA-487E-8D86-D155AA814E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in in head"/>
        </a:ext>
      </dgm:extLst>
    </dgm:pt>
    <dgm:pt modelId="{C78E4C2A-114B-4413-800E-BA311C2B5EC8}" type="pres">
      <dgm:prSet presAssocID="{48338B01-75BA-487E-8D86-D155AA814E85}" presName="spaceRect" presStyleCnt="0"/>
      <dgm:spPr/>
    </dgm:pt>
    <dgm:pt modelId="{B3317C8B-C97E-4409-ACA0-5976DDB01D72}" type="pres">
      <dgm:prSet presAssocID="{48338B01-75BA-487E-8D86-D155AA814E85}" presName="textRect" presStyleLbl="revTx" presStyleIdx="3" presStyleCnt="4">
        <dgm:presLayoutVars>
          <dgm:chMax val="1"/>
          <dgm:chPref val="1"/>
        </dgm:presLayoutVars>
      </dgm:prSet>
      <dgm:spPr/>
    </dgm:pt>
  </dgm:ptLst>
  <dgm:cxnLst>
    <dgm:cxn modelId="{F5F8E109-92CF-49E3-8270-CE84AEEAD31C}" type="presOf" srcId="{E498B535-7131-48EA-970F-2D3AF98C3628}" destId="{27CC668B-6464-44F1-A338-CE6A09E0777D}" srcOrd="0" destOrd="0" presId="urn:microsoft.com/office/officeart/2018/2/layout/IconCircleList"/>
    <dgm:cxn modelId="{92621B32-FC4E-4653-AA91-68CE0F564109}" srcId="{B2E3B93C-9C7F-45C1-8741-E662A24EB49E}" destId="{48338B01-75BA-487E-8D86-D155AA814E85}" srcOrd="3" destOrd="0" parTransId="{0F7E5829-4CBA-4C35-B827-432CB8EBC328}" sibTransId="{D0A41A67-3CFC-4A82-920C-4FFC1B5DBEA3}"/>
    <dgm:cxn modelId="{71B33B38-718D-4559-AADE-2C2BF2046931}" srcId="{B2E3B93C-9C7F-45C1-8741-E662A24EB49E}" destId="{3E386A9B-1E5F-4AA8-A6EC-D8D2F146382B}" srcOrd="0" destOrd="0" parTransId="{3CF6E2B3-7B45-4D45-B057-FD361AD4302D}" sibTransId="{1307A234-D1F2-4778-A73F-7012CE03E279}"/>
    <dgm:cxn modelId="{9F9F0D69-9D38-401E-B368-D15180EFF9B6}" type="presOf" srcId="{B2E3B93C-9C7F-45C1-8741-E662A24EB49E}" destId="{DC729F97-C255-4DF4-B86D-A13887E5E7EC}" srcOrd="0" destOrd="0" presId="urn:microsoft.com/office/officeart/2018/2/layout/IconCircleList"/>
    <dgm:cxn modelId="{591BB96F-D253-4C7D-9B8B-602CF62CB5B7}" type="presOf" srcId="{1E9088A1-DF8B-4538-952D-417535CFF54B}" destId="{74C09544-1C57-4347-93F7-DF3E84431F4A}" srcOrd="0" destOrd="0" presId="urn:microsoft.com/office/officeart/2018/2/layout/IconCircleList"/>
    <dgm:cxn modelId="{79F69050-7172-4B25-A16B-7010150AF1D6}" type="presOf" srcId="{1307A234-D1F2-4778-A73F-7012CE03E279}" destId="{57B25B74-17D4-40FA-BC7A-2A8616568545}" srcOrd="0" destOrd="0" presId="urn:microsoft.com/office/officeart/2018/2/layout/IconCircleList"/>
    <dgm:cxn modelId="{161F7C72-5F0C-4C0B-A505-E95629D06142}" type="presOf" srcId="{48338B01-75BA-487E-8D86-D155AA814E85}" destId="{B3317C8B-C97E-4409-ACA0-5976DDB01D72}" srcOrd="0" destOrd="0" presId="urn:microsoft.com/office/officeart/2018/2/layout/IconCircleList"/>
    <dgm:cxn modelId="{19E3D396-CB63-46CC-B196-E23F428280C8}" type="presOf" srcId="{ED0DE461-00A9-4BD9-A522-DC516620C46C}" destId="{3E37DF44-EF56-4009-833D-E56940FFA4BE}" srcOrd="0" destOrd="0" presId="urn:microsoft.com/office/officeart/2018/2/layout/IconCircleList"/>
    <dgm:cxn modelId="{5C3008B2-13C7-47C3-B761-70DD3EE5C4EA}" srcId="{B2E3B93C-9C7F-45C1-8741-E662A24EB49E}" destId="{1E9088A1-DF8B-4538-952D-417535CFF54B}" srcOrd="2" destOrd="0" parTransId="{519AE426-2A68-4CB9-82AE-7EADFDD47EA4}" sibTransId="{E498B535-7131-48EA-970F-2D3AF98C3628}"/>
    <dgm:cxn modelId="{E7CA87CA-13DC-4C8D-806D-825293F68941}" type="presOf" srcId="{AC7DB397-E7BF-4546-AD75-E77A7D3B41CC}" destId="{B2BC6838-67A9-46D8-A979-76980A473BC9}" srcOrd="0" destOrd="0" presId="urn:microsoft.com/office/officeart/2018/2/layout/IconCircleList"/>
    <dgm:cxn modelId="{501BD0E9-9AA6-4F94-A258-3A6CFCC7DE5A}" type="presOf" srcId="{3E386A9B-1E5F-4AA8-A6EC-D8D2F146382B}" destId="{0A759DE7-676A-4208-8D92-C78551DCA7C4}" srcOrd="0" destOrd="0" presId="urn:microsoft.com/office/officeart/2018/2/layout/IconCircleList"/>
    <dgm:cxn modelId="{902044FF-3A1A-4BB9-A8E1-DF737DB49A2A}" srcId="{B2E3B93C-9C7F-45C1-8741-E662A24EB49E}" destId="{ED0DE461-00A9-4BD9-A522-DC516620C46C}" srcOrd="1" destOrd="0" parTransId="{9FB0C9D2-D4DB-46B5-B310-0A2C5917E40A}" sibTransId="{AC7DB397-E7BF-4546-AD75-E77A7D3B41CC}"/>
    <dgm:cxn modelId="{867997B1-D7D9-4F0E-9E42-BB2C3E638324}" type="presParOf" srcId="{DC729F97-C255-4DF4-B86D-A13887E5E7EC}" destId="{49BB9475-986C-4A7A-A6BC-4342295C3433}" srcOrd="0" destOrd="0" presId="urn:microsoft.com/office/officeart/2018/2/layout/IconCircleList"/>
    <dgm:cxn modelId="{A4651289-8CDE-444D-9B18-E3781F3708EB}" type="presParOf" srcId="{49BB9475-986C-4A7A-A6BC-4342295C3433}" destId="{805DC398-18A3-4B14-977A-FB0AD05E705D}" srcOrd="0" destOrd="0" presId="urn:microsoft.com/office/officeart/2018/2/layout/IconCircleList"/>
    <dgm:cxn modelId="{B7D95170-E8D5-4E1E-8034-20068E154955}" type="presParOf" srcId="{805DC398-18A3-4B14-977A-FB0AD05E705D}" destId="{8A862E22-BC49-48C2-A7E3-D42052C433DE}" srcOrd="0" destOrd="0" presId="urn:microsoft.com/office/officeart/2018/2/layout/IconCircleList"/>
    <dgm:cxn modelId="{F6E7B4B1-060A-4072-AB35-7D43B840A66D}" type="presParOf" srcId="{805DC398-18A3-4B14-977A-FB0AD05E705D}" destId="{2E5AAF08-C10A-4D13-8B5C-36AFDF1B33B0}" srcOrd="1" destOrd="0" presId="urn:microsoft.com/office/officeart/2018/2/layout/IconCircleList"/>
    <dgm:cxn modelId="{97DB84DA-5E36-4BA2-B0B1-4D4784AE32F0}" type="presParOf" srcId="{805DC398-18A3-4B14-977A-FB0AD05E705D}" destId="{75275B2E-20CB-4B85-ADD8-2306A80967E4}" srcOrd="2" destOrd="0" presId="urn:microsoft.com/office/officeart/2018/2/layout/IconCircleList"/>
    <dgm:cxn modelId="{9C0BCCA0-0572-4389-AB5F-648AE0FD82D2}" type="presParOf" srcId="{805DC398-18A3-4B14-977A-FB0AD05E705D}" destId="{0A759DE7-676A-4208-8D92-C78551DCA7C4}" srcOrd="3" destOrd="0" presId="urn:microsoft.com/office/officeart/2018/2/layout/IconCircleList"/>
    <dgm:cxn modelId="{93F2A2BF-78DF-473B-8EF4-3B8696C1C0BD}" type="presParOf" srcId="{49BB9475-986C-4A7A-A6BC-4342295C3433}" destId="{57B25B74-17D4-40FA-BC7A-2A8616568545}" srcOrd="1" destOrd="0" presId="urn:microsoft.com/office/officeart/2018/2/layout/IconCircleList"/>
    <dgm:cxn modelId="{F2DA65CD-1C0B-440A-B7B6-EDF740396ADB}" type="presParOf" srcId="{49BB9475-986C-4A7A-A6BC-4342295C3433}" destId="{68D7C388-3DF7-4B2B-8A47-E4DC3A33B50C}" srcOrd="2" destOrd="0" presId="urn:microsoft.com/office/officeart/2018/2/layout/IconCircleList"/>
    <dgm:cxn modelId="{0BCD2E2F-BBA5-4E21-99AA-54D070938C89}" type="presParOf" srcId="{68D7C388-3DF7-4B2B-8A47-E4DC3A33B50C}" destId="{E1336855-B04C-4165-BFA6-25C92A7599AB}" srcOrd="0" destOrd="0" presId="urn:microsoft.com/office/officeart/2018/2/layout/IconCircleList"/>
    <dgm:cxn modelId="{1D51E391-22F2-4CA0-A6D2-C21A0C61CEBA}" type="presParOf" srcId="{68D7C388-3DF7-4B2B-8A47-E4DC3A33B50C}" destId="{700EB5F9-D669-41A2-9F85-F33855DD0471}" srcOrd="1" destOrd="0" presId="urn:microsoft.com/office/officeart/2018/2/layout/IconCircleList"/>
    <dgm:cxn modelId="{56607772-842F-465A-A0E1-C2A05484D527}" type="presParOf" srcId="{68D7C388-3DF7-4B2B-8A47-E4DC3A33B50C}" destId="{7DA8F4B7-3422-4704-B9EF-2234C247E1C8}" srcOrd="2" destOrd="0" presId="urn:microsoft.com/office/officeart/2018/2/layout/IconCircleList"/>
    <dgm:cxn modelId="{FDBB61E4-A055-4A8A-875D-350EA894043C}" type="presParOf" srcId="{68D7C388-3DF7-4B2B-8A47-E4DC3A33B50C}" destId="{3E37DF44-EF56-4009-833D-E56940FFA4BE}" srcOrd="3" destOrd="0" presId="urn:microsoft.com/office/officeart/2018/2/layout/IconCircleList"/>
    <dgm:cxn modelId="{3BB9009E-EEEF-4FD4-88E6-E815918D4B5D}" type="presParOf" srcId="{49BB9475-986C-4A7A-A6BC-4342295C3433}" destId="{B2BC6838-67A9-46D8-A979-76980A473BC9}" srcOrd="3" destOrd="0" presId="urn:microsoft.com/office/officeart/2018/2/layout/IconCircleList"/>
    <dgm:cxn modelId="{8959735D-BF49-4820-A8F9-AFDCAC92A424}" type="presParOf" srcId="{49BB9475-986C-4A7A-A6BC-4342295C3433}" destId="{A3DE5B80-27D8-40DA-902C-010051F2A774}" srcOrd="4" destOrd="0" presId="urn:microsoft.com/office/officeart/2018/2/layout/IconCircleList"/>
    <dgm:cxn modelId="{704A5217-2E03-4E9D-B440-1B6B4D64A0CC}" type="presParOf" srcId="{A3DE5B80-27D8-40DA-902C-010051F2A774}" destId="{E227010C-7DCC-4A3B-8657-63AD454E4AB1}" srcOrd="0" destOrd="0" presId="urn:microsoft.com/office/officeart/2018/2/layout/IconCircleList"/>
    <dgm:cxn modelId="{AAA7D34B-D5E7-446B-9C73-BA43015C38E4}" type="presParOf" srcId="{A3DE5B80-27D8-40DA-902C-010051F2A774}" destId="{54A33EE0-267A-4451-B320-F1941ED881C9}" srcOrd="1" destOrd="0" presId="urn:microsoft.com/office/officeart/2018/2/layout/IconCircleList"/>
    <dgm:cxn modelId="{E92B6984-62F2-4950-AC3C-C0FA29331D5A}" type="presParOf" srcId="{A3DE5B80-27D8-40DA-902C-010051F2A774}" destId="{D2C2FC22-F028-45BF-BA57-BF20135950EC}" srcOrd="2" destOrd="0" presId="urn:microsoft.com/office/officeart/2018/2/layout/IconCircleList"/>
    <dgm:cxn modelId="{843D0DC3-5129-4A29-8192-69B29CB34FC9}" type="presParOf" srcId="{A3DE5B80-27D8-40DA-902C-010051F2A774}" destId="{74C09544-1C57-4347-93F7-DF3E84431F4A}" srcOrd="3" destOrd="0" presId="urn:microsoft.com/office/officeart/2018/2/layout/IconCircleList"/>
    <dgm:cxn modelId="{86AF9435-05EF-426E-B1FE-82D7030EBA8C}" type="presParOf" srcId="{49BB9475-986C-4A7A-A6BC-4342295C3433}" destId="{27CC668B-6464-44F1-A338-CE6A09E0777D}" srcOrd="5" destOrd="0" presId="urn:microsoft.com/office/officeart/2018/2/layout/IconCircleList"/>
    <dgm:cxn modelId="{1C09FB9B-F76C-425E-92ED-74819CD0E2D0}" type="presParOf" srcId="{49BB9475-986C-4A7A-A6BC-4342295C3433}" destId="{06C90EE5-5BDA-4920-9F1A-1C087DD01B3D}" srcOrd="6" destOrd="0" presId="urn:microsoft.com/office/officeart/2018/2/layout/IconCircleList"/>
    <dgm:cxn modelId="{6C4C169D-0F5A-486D-A509-536D446A76C5}" type="presParOf" srcId="{06C90EE5-5BDA-4920-9F1A-1C087DD01B3D}" destId="{54095947-CB2B-47A9-AC5C-132C7E94982F}" srcOrd="0" destOrd="0" presId="urn:microsoft.com/office/officeart/2018/2/layout/IconCircleList"/>
    <dgm:cxn modelId="{9C93170B-2178-46C0-BF2B-94A6C32F48A4}" type="presParOf" srcId="{06C90EE5-5BDA-4920-9F1A-1C087DD01B3D}" destId="{3C285B14-0655-44FF-90FB-CC8EDE66D9E4}" srcOrd="1" destOrd="0" presId="urn:microsoft.com/office/officeart/2018/2/layout/IconCircleList"/>
    <dgm:cxn modelId="{2252841F-5ADE-4747-8566-5BB32601AEE6}" type="presParOf" srcId="{06C90EE5-5BDA-4920-9F1A-1C087DD01B3D}" destId="{C78E4C2A-114B-4413-800E-BA311C2B5EC8}" srcOrd="2" destOrd="0" presId="urn:microsoft.com/office/officeart/2018/2/layout/IconCircleList"/>
    <dgm:cxn modelId="{F2ED5318-F63D-440D-8BD1-22CF8F667ED4}" type="presParOf" srcId="{06C90EE5-5BDA-4920-9F1A-1C087DD01B3D}" destId="{B3317C8B-C97E-4409-ACA0-5976DDB01D7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F837F1-8439-4641-B2F4-838174F9AAF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2874B81-5383-4980-8325-C1DBB182F6BC}">
      <dgm:prSet/>
      <dgm:spPr/>
      <dgm:t>
        <a:bodyPr/>
        <a:lstStyle/>
        <a:p>
          <a:pPr>
            <a:lnSpc>
              <a:spcPct val="100000"/>
            </a:lnSpc>
            <a:defRPr b="1"/>
          </a:pPr>
          <a:r>
            <a:rPr lang="en-US"/>
            <a:t>Amnestic vs. Nonamnestic</a:t>
          </a:r>
        </a:p>
      </dgm:t>
    </dgm:pt>
    <dgm:pt modelId="{B9C0E746-9645-45D1-AB5E-1DEE8E55EED2}" type="parTrans" cxnId="{E5BF007C-6AAA-4443-8387-64CF56054E2E}">
      <dgm:prSet/>
      <dgm:spPr/>
      <dgm:t>
        <a:bodyPr/>
        <a:lstStyle/>
        <a:p>
          <a:endParaRPr lang="en-US"/>
        </a:p>
      </dgm:t>
    </dgm:pt>
    <dgm:pt modelId="{542C6B47-030F-40DF-B868-098EC146EB47}" type="sibTrans" cxnId="{E5BF007C-6AAA-4443-8387-64CF56054E2E}">
      <dgm:prSet/>
      <dgm:spPr/>
      <dgm:t>
        <a:bodyPr/>
        <a:lstStyle/>
        <a:p>
          <a:endParaRPr lang="en-US"/>
        </a:p>
      </dgm:t>
    </dgm:pt>
    <dgm:pt modelId="{EF3BBB27-A70F-4095-923B-BE0FD95084F2}">
      <dgm:prSet/>
      <dgm:spPr/>
      <dgm:t>
        <a:bodyPr/>
        <a:lstStyle/>
        <a:p>
          <a:pPr>
            <a:lnSpc>
              <a:spcPct val="100000"/>
            </a:lnSpc>
          </a:pPr>
          <a:r>
            <a:rPr lang="en-US"/>
            <a:t>Amnestic: Memory significantly impaired, other cognitive functions spared </a:t>
          </a:r>
        </a:p>
      </dgm:t>
    </dgm:pt>
    <dgm:pt modelId="{B56C9D59-0A8C-4EB6-85CA-AE18917105D3}" type="parTrans" cxnId="{835DAD51-37C0-4D77-A656-E4EC1BBF841F}">
      <dgm:prSet/>
      <dgm:spPr/>
      <dgm:t>
        <a:bodyPr/>
        <a:lstStyle/>
        <a:p>
          <a:endParaRPr lang="en-US"/>
        </a:p>
      </dgm:t>
    </dgm:pt>
    <dgm:pt modelId="{445FCEFC-5132-4A42-AC0B-ED1E961B8B4B}" type="sibTrans" cxnId="{835DAD51-37C0-4D77-A656-E4EC1BBF841F}">
      <dgm:prSet/>
      <dgm:spPr/>
      <dgm:t>
        <a:bodyPr/>
        <a:lstStyle/>
        <a:p>
          <a:endParaRPr lang="en-US"/>
        </a:p>
      </dgm:t>
    </dgm:pt>
    <dgm:pt modelId="{033F71E9-8480-4F2C-AAB4-8DD6E924819F}">
      <dgm:prSet/>
      <dgm:spPr/>
      <dgm:t>
        <a:bodyPr/>
        <a:lstStyle/>
        <a:p>
          <a:pPr>
            <a:lnSpc>
              <a:spcPct val="100000"/>
            </a:lnSpc>
          </a:pPr>
          <a:r>
            <a:rPr lang="en-US"/>
            <a:t>Nonamnestic: Memory remains intact, one or more domains of cognitive abilities are impaired </a:t>
          </a:r>
        </a:p>
      </dgm:t>
    </dgm:pt>
    <dgm:pt modelId="{CBE08D0C-DDA3-42BF-9A5F-B51E299B5332}" type="parTrans" cxnId="{21242B64-CE3F-45BE-84E2-57EEFC57AA71}">
      <dgm:prSet/>
      <dgm:spPr/>
      <dgm:t>
        <a:bodyPr/>
        <a:lstStyle/>
        <a:p>
          <a:endParaRPr lang="en-US"/>
        </a:p>
      </dgm:t>
    </dgm:pt>
    <dgm:pt modelId="{22F47BAA-9203-4B3F-AF56-1BB5A82783E9}" type="sibTrans" cxnId="{21242B64-CE3F-45BE-84E2-57EEFC57AA71}">
      <dgm:prSet/>
      <dgm:spPr/>
      <dgm:t>
        <a:bodyPr/>
        <a:lstStyle/>
        <a:p>
          <a:endParaRPr lang="en-US"/>
        </a:p>
      </dgm:t>
    </dgm:pt>
    <dgm:pt modelId="{95FC8042-E797-4322-9E2F-1C50B0D35AEF}">
      <dgm:prSet/>
      <dgm:spPr/>
      <dgm:t>
        <a:bodyPr/>
        <a:lstStyle/>
        <a:p>
          <a:pPr>
            <a:lnSpc>
              <a:spcPct val="100000"/>
            </a:lnSpc>
            <a:defRPr b="1"/>
          </a:pPr>
          <a:r>
            <a:rPr lang="en-US" dirty="0"/>
            <a:t>Single domain vs. multi-domain </a:t>
          </a:r>
        </a:p>
      </dgm:t>
    </dgm:pt>
    <dgm:pt modelId="{C2CF611A-3F00-4171-9C97-745EA38FFE9C}" type="parTrans" cxnId="{3F14B2F9-B802-49B6-8FCF-B357E8B49A28}">
      <dgm:prSet/>
      <dgm:spPr/>
      <dgm:t>
        <a:bodyPr/>
        <a:lstStyle/>
        <a:p>
          <a:endParaRPr lang="en-US"/>
        </a:p>
      </dgm:t>
    </dgm:pt>
    <dgm:pt modelId="{8007F149-2DFB-45AC-8633-61AEF4DAB140}" type="sibTrans" cxnId="{3F14B2F9-B802-49B6-8FCF-B357E8B49A28}">
      <dgm:prSet/>
      <dgm:spPr/>
      <dgm:t>
        <a:bodyPr/>
        <a:lstStyle/>
        <a:p>
          <a:endParaRPr lang="en-US"/>
        </a:p>
      </dgm:t>
    </dgm:pt>
    <dgm:pt modelId="{C623BA6C-08A8-4166-8276-9D9FC3F39345}">
      <dgm:prSet/>
      <dgm:spPr/>
      <dgm:t>
        <a:bodyPr/>
        <a:lstStyle/>
        <a:p>
          <a:pPr>
            <a:lnSpc>
              <a:spcPct val="100000"/>
            </a:lnSpc>
          </a:pPr>
          <a:r>
            <a:rPr lang="en-US"/>
            <a:t>Domains include language, visuospatial skills, executive functioning</a:t>
          </a:r>
        </a:p>
      </dgm:t>
    </dgm:pt>
    <dgm:pt modelId="{E93ED306-4A31-4344-A47D-995AB859362E}" type="parTrans" cxnId="{7D285BD7-E02E-4F48-AE9F-E34D61E54875}">
      <dgm:prSet/>
      <dgm:spPr/>
      <dgm:t>
        <a:bodyPr/>
        <a:lstStyle/>
        <a:p>
          <a:endParaRPr lang="en-US"/>
        </a:p>
      </dgm:t>
    </dgm:pt>
    <dgm:pt modelId="{3A8783BF-8E49-4B1B-A8EC-CEBBE58D93CC}" type="sibTrans" cxnId="{7D285BD7-E02E-4F48-AE9F-E34D61E54875}">
      <dgm:prSet/>
      <dgm:spPr/>
      <dgm:t>
        <a:bodyPr/>
        <a:lstStyle/>
        <a:p>
          <a:endParaRPr lang="en-US"/>
        </a:p>
      </dgm:t>
    </dgm:pt>
    <dgm:pt modelId="{B70BC514-AB0F-468D-AB30-A06A0BCE173D}" type="pres">
      <dgm:prSet presAssocID="{22F837F1-8439-4641-B2F4-838174F9AAF6}" presName="root" presStyleCnt="0">
        <dgm:presLayoutVars>
          <dgm:dir/>
          <dgm:resizeHandles val="exact"/>
        </dgm:presLayoutVars>
      </dgm:prSet>
      <dgm:spPr/>
    </dgm:pt>
    <dgm:pt modelId="{DB8E805E-83C5-4999-8A05-CE31FDABB915}" type="pres">
      <dgm:prSet presAssocID="{52874B81-5383-4980-8325-C1DBB182F6BC}" presName="compNode" presStyleCnt="0"/>
      <dgm:spPr/>
    </dgm:pt>
    <dgm:pt modelId="{EED4D68A-7319-482A-8157-8CF7C5A10C77}" type="pres">
      <dgm:prSet presAssocID="{52874B81-5383-4980-8325-C1DBB182F6B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2A5FB848-DDE7-4488-99FF-7240FE3E653E}" type="pres">
      <dgm:prSet presAssocID="{52874B81-5383-4980-8325-C1DBB182F6BC}" presName="iconSpace" presStyleCnt="0"/>
      <dgm:spPr/>
    </dgm:pt>
    <dgm:pt modelId="{D8C2D917-237B-4402-8BD5-D8DB600E5268}" type="pres">
      <dgm:prSet presAssocID="{52874B81-5383-4980-8325-C1DBB182F6BC}" presName="parTx" presStyleLbl="revTx" presStyleIdx="0" presStyleCnt="4">
        <dgm:presLayoutVars>
          <dgm:chMax val="0"/>
          <dgm:chPref val="0"/>
        </dgm:presLayoutVars>
      </dgm:prSet>
      <dgm:spPr/>
    </dgm:pt>
    <dgm:pt modelId="{352587FF-A868-4878-9752-A07232045615}" type="pres">
      <dgm:prSet presAssocID="{52874B81-5383-4980-8325-C1DBB182F6BC}" presName="txSpace" presStyleCnt="0"/>
      <dgm:spPr/>
    </dgm:pt>
    <dgm:pt modelId="{96F8CDAB-0BBE-4666-AFB8-0533F803329E}" type="pres">
      <dgm:prSet presAssocID="{52874B81-5383-4980-8325-C1DBB182F6BC}" presName="desTx" presStyleLbl="revTx" presStyleIdx="1" presStyleCnt="4">
        <dgm:presLayoutVars/>
      </dgm:prSet>
      <dgm:spPr/>
    </dgm:pt>
    <dgm:pt modelId="{6A399575-8C15-472C-AA1F-C0476E921B36}" type="pres">
      <dgm:prSet presAssocID="{542C6B47-030F-40DF-B868-098EC146EB47}" presName="sibTrans" presStyleCnt="0"/>
      <dgm:spPr/>
    </dgm:pt>
    <dgm:pt modelId="{3776802F-BDF6-40B7-A362-65F8B47D944A}" type="pres">
      <dgm:prSet presAssocID="{95FC8042-E797-4322-9E2F-1C50B0D35AEF}" presName="compNode" presStyleCnt="0"/>
      <dgm:spPr/>
    </dgm:pt>
    <dgm:pt modelId="{817EF5A7-39C0-4129-B0B5-D389010AF147}" type="pres">
      <dgm:prSet presAssocID="{95FC8042-E797-4322-9E2F-1C50B0D35AE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973BA199-5EED-4352-83B0-BFF9EFA93160}" type="pres">
      <dgm:prSet presAssocID="{95FC8042-E797-4322-9E2F-1C50B0D35AEF}" presName="iconSpace" presStyleCnt="0"/>
      <dgm:spPr/>
    </dgm:pt>
    <dgm:pt modelId="{83A38E03-C54F-49E9-84D2-5EF04153E7BB}" type="pres">
      <dgm:prSet presAssocID="{95FC8042-E797-4322-9E2F-1C50B0D35AEF}" presName="parTx" presStyleLbl="revTx" presStyleIdx="2" presStyleCnt="4">
        <dgm:presLayoutVars>
          <dgm:chMax val="0"/>
          <dgm:chPref val="0"/>
        </dgm:presLayoutVars>
      </dgm:prSet>
      <dgm:spPr/>
    </dgm:pt>
    <dgm:pt modelId="{53ECB20F-DBC3-4E45-85AC-35A4B27D15EC}" type="pres">
      <dgm:prSet presAssocID="{95FC8042-E797-4322-9E2F-1C50B0D35AEF}" presName="txSpace" presStyleCnt="0"/>
      <dgm:spPr/>
    </dgm:pt>
    <dgm:pt modelId="{9DC13D3C-BA73-4F2C-832B-4A60ECC6220A}" type="pres">
      <dgm:prSet presAssocID="{95FC8042-E797-4322-9E2F-1C50B0D35AEF}" presName="desTx" presStyleLbl="revTx" presStyleIdx="3" presStyleCnt="4">
        <dgm:presLayoutVars/>
      </dgm:prSet>
      <dgm:spPr/>
    </dgm:pt>
  </dgm:ptLst>
  <dgm:cxnLst>
    <dgm:cxn modelId="{85DB000A-F272-4F9C-A038-8D75C2DBD349}" type="presOf" srcId="{C623BA6C-08A8-4166-8276-9D9FC3F39345}" destId="{9DC13D3C-BA73-4F2C-832B-4A60ECC6220A}" srcOrd="0" destOrd="0" presId="urn:microsoft.com/office/officeart/2018/2/layout/IconLabelDescriptionList"/>
    <dgm:cxn modelId="{B7A5F629-628F-4CAB-AAED-139B001A20B3}" type="presOf" srcId="{033F71E9-8480-4F2C-AAB4-8DD6E924819F}" destId="{96F8CDAB-0BBE-4666-AFB8-0533F803329E}" srcOrd="0" destOrd="1" presId="urn:microsoft.com/office/officeart/2018/2/layout/IconLabelDescriptionList"/>
    <dgm:cxn modelId="{21242B64-CE3F-45BE-84E2-57EEFC57AA71}" srcId="{52874B81-5383-4980-8325-C1DBB182F6BC}" destId="{033F71E9-8480-4F2C-AAB4-8DD6E924819F}" srcOrd="1" destOrd="0" parTransId="{CBE08D0C-DDA3-42BF-9A5F-B51E299B5332}" sibTransId="{22F47BAA-9203-4B3F-AF56-1BB5A82783E9}"/>
    <dgm:cxn modelId="{835DAD51-37C0-4D77-A656-E4EC1BBF841F}" srcId="{52874B81-5383-4980-8325-C1DBB182F6BC}" destId="{EF3BBB27-A70F-4095-923B-BE0FD95084F2}" srcOrd="0" destOrd="0" parTransId="{B56C9D59-0A8C-4EB6-85CA-AE18917105D3}" sibTransId="{445FCEFC-5132-4A42-AC0B-ED1E961B8B4B}"/>
    <dgm:cxn modelId="{6B2DDF76-0FD1-4F18-865B-982B4B5D1179}" type="presOf" srcId="{22F837F1-8439-4641-B2F4-838174F9AAF6}" destId="{B70BC514-AB0F-468D-AB30-A06A0BCE173D}" srcOrd="0" destOrd="0" presId="urn:microsoft.com/office/officeart/2018/2/layout/IconLabelDescriptionList"/>
    <dgm:cxn modelId="{E5BF007C-6AAA-4443-8387-64CF56054E2E}" srcId="{22F837F1-8439-4641-B2F4-838174F9AAF6}" destId="{52874B81-5383-4980-8325-C1DBB182F6BC}" srcOrd="0" destOrd="0" parTransId="{B9C0E746-9645-45D1-AB5E-1DEE8E55EED2}" sibTransId="{542C6B47-030F-40DF-B868-098EC146EB47}"/>
    <dgm:cxn modelId="{D4C31C8E-ACAE-46BA-9DDC-D034C018C00D}" type="presOf" srcId="{95FC8042-E797-4322-9E2F-1C50B0D35AEF}" destId="{83A38E03-C54F-49E9-84D2-5EF04153E7BB}" srcOrd="0" destOrd="0" presId="urn:microsoft.com/office/officeart/2018/2/layout/IconLabelDescriptionList"/>
    <dgm:cxn modelId="{7D285BD7-E02E-4F48-AE9F-E34D61E54875}" srcId="{95FC8042-E797-4322-9E2F-1C50B0D35AEF}" destId="{C623BA6C-08A8-4166-8276-9D9FC3F39345}" srcOrd="0" destOrd="0" parTransId="{E93ED306-4A31-4344-A47D-995AB859362E}" sibTransId="{3A8783BF-8E49-4B1B-A8EC-CEBBE58D93CC}"/>
    <dgm:cxn modelId="{8A010FDC-B0E5-4DE3-A1A6-88FC6967E650}" type="presOf" srcId="{EF3BBB27-A70F-4095-923B-BE0FD95084F2}" destId="{96F8CDAB-0BBE-4666-AFB8-0533F803329E}" srcOrd="0" destOrd="0" presId="urn:microsoft.com/office/officeart/2018/2/layout/IconLabelDescriptionList"/>
    <dgm:cxn modelId="{CBFD5FDF-AD45-47AA-8ADB-61F8DB96A673}" type="presOf" srcId="{52874B81-5383-4980-8325-C1DBB182F6BC}" destId="{D8C2D917-237B-4402-8BD5-D8DB600E5268}" srcOrd="0" destOrd="0" presId="urn:microsoft.com/office/officeart/2018/2/layout/IconLabelDescriptionList"/>
    <dgm:cxn modelId="{3F14B2F9-B802-49B6-8FCF-B357E8B49A28}" srcId="{22F837F1-8439-4641-B2F4-838174F9AAF6}" destId="{95FC8042-E797-4322-9E2F-1C50B0D35AEF}" srcOrd="1" destOrd="0" parTransId="{C2CF611A-3F00-4171-9C97-745EA38FFE9C}" sibTransId="{8007F149-2DFB-45AC-8633-61AEF4DAB140}"/>
    <dgm:cxn modelId="{39899B77-AE11-474A-99D3-3B75B66EE2B1}" type="presParOf" srcId="{B70BC514-AB0F-468D-AB30-A06A0BCE173D}" destId="{DB8E805E-83C5-4999-8A05-CE31FDABB915}" srcOrd="0" destOrd="0" presId="urn:microsoft.com/office/officeart/2018/2/layout/IconLabelDescriptionList"/>
    <dgm:cxn modelId="{F8EBBE3C-688C-4CD2-B981-7F585A74150A}" type="presParOf" srcId="{DB8E805E-83C5-4999-8A05-CE31FDABB915}" destId="{EED4D68A-7319-482A-8157-8CF7C5A10C77}" srcOrd="0" destOrd="0" presId="urn:microsoft.com/office/officeart/2018/2/layout/IconLabelDescriptionList"/>
    <dgm:cxn modelId="{A994FF4C-5CFF-429F-8FBB-F1593682DAB9}" type="presParOf" srcId="{DB8E805E-83C5-4999-8A05-CE31FDABB915}" destId="{2A5FB848-DDE7-4488-99FF-7240FE3E653E}" srcOrd="1" destOrd="0" presId="urn:microsoft.com/office/officeart/2018/2/layout/IconLabelDescriptionList"/>
    <dgm:cxn modelId="{24585AFB-1A9F-4B52-9710-5B5E73088838}" type="presParOf" srcId="{DB8E805E-83C5-4999-8A05-CE31FDABB915}" destId="{D8C2D917-237B-4402-8BD5-D8DB600E5268}" srcOrd="2" destOrd="0" presId="urn:microsoft.com/office/officeart/2018/2/layout/IconLabelDescriptionList"/>
    <dgm:cxn modelId="{247ED6C9-A375-4C6A-B06A-E3891307A119}" type="presParOf" srcId="{DB8E805E-83C5-4999-8A05-CE31FDABB915}" destId="{352587FF-A868-4878-9752-A07232045615}" srcOrd="3" destOrd="0" presId="urn:microsoft.com/office/officeart/2018/2/layout/IconLabelDescriptionList"/>
    <dgm:cxn modelId="{C2DF37A9-502F-4DE4-8039-8B60737E68DB}" type="presParOf" srcId="{DB8E805E-83C5-4999-8A05-CE31FDABB915}" destId="{96F8CDAB-0BBE-4666-AFB8-0533F803329E}" srcOrd="4" destOrd="0" presId="urn:microsoft.com/office/officeart/2018/2/layout/IconLabelDescriptionList"/>
    <dgm:cxn modelId="{F1A3C5C6-EA5B-451E-BC75-6F35D10D768F}" type="presParOf" srcId="{B70BC514-AB0F-468D-AB30-A06A0BCE173D}" destId="{6A399575-8C15-472C-AA1F-C0476E921B36}" srcOrd="1" destOrd="0" presId="urn:microsoft.com/office/officeart/2018/2/layout/IconLabelDescriptionList"/>
    <dgm:cxn modelId="{CC2A2575-444C-4EBB-922A-8D48C8B82397}" type="presParOf" srcId="{B70BC514-AB0F-468D-AB30-A06A0BCE173D}" destId="{3776802F-BDF6-40B7-A362-65F8B47D944A}" srcOrd="2" destOrd="0" presId="urn:microsoft.com/office/officeart/2018/2/layout/IconLabelDescriptionList"/>
    <dgm:cxn modelId="{827F8950-4A92-473D-8076-A9396BB26F65}" type="presParOf" srcId="{3776802F-BDF6-40B7-A362-65F8B47D944A}" destId="{817EF5A7-39C0-4129-B0B5-D389010AF147}" srcOrd="0" destOrd="0" presId="urn:microsoft.com/office/officeart/2018/2/layout/IconLabelDescriptionList"/>
    <dgm:cxn modelId="{3B0665E7-E3A3-4274-962F-515C375BC8A4}" type="presParOf" srcId="{3776802F-BDF6-40B7-A362-65F8B47D944A}" destId="{973BA199-5EED-4352-83B0-BFF9EFA93160}" srcOrd="1" destOrd="0" presId="urn:microsoft.com/office/officeart/2018/2/layout/IconLabelDescriptionList"/>
    <dgm:cxn modelId="{0C1AAE06-FB24-4F38-B687-59BC841D1201}" type="presParOf" srcId="{3776802F-BDF6-40B7-A362-65F8B47D944A}" destId="{83A38E03-C54F-49E9-84D2-5EF04153E7BB}" srcOrd="2" destOrd="0" presId="urn:microsoft.com/office/officeart/2018/2/layout/IconLabelDescriptionList"/>
    <dgm:cxn modelId="{51C63EDB-38B0-4877-9B8A-68A80CBD868E}" type="presParOf" srcId="{3776802F-BDF6-40B7-A362-65F8B47D944A}" destId="{53ECB20F-DBC3-4E45-85AC-35A4B27D15EC}" srcOrd="3" destOrd="0" presId="urn:microsoft.com/office/officeart/2018/2/layout/IconLabelDescriptionList"/>
    <dgm:cxn modelId="{D99137A3-8E00-4D8B-9379-E6B43580159F}" type="presParOf" srcId="{3776802F-BDF6-40B7-A362-65F8B47D944A}" destId="{9DC13D3C-BA73-4F2C-832B-4A60ECC6220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75F758-ABA8-482A-A682-323E4E76A4F1}"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2966D8C3-2A06-4058-A26E-6F5117EE8619}">
      <dgm:prSet/>
      <dgm:spPr/>
      <dgm:t>
        <a:bodyPr/>
        <a:lstStyle/>
        <a:p>
          <a:pPr>
            <a:defRPr cap="all"/>
          </a:pPr>
          <a:r>
            <a:rPr lang="en-US"/>
            <a:t>History</a:t>
          </a:r>
        </a:p>
      </dgm:t>
    </dgm:pt>
    <dgm:pt modelId="{6C09F3C8-675E-48CB-B9AF-FE1F69DF3832}" type="parTrans" cxnId="{3ECCF611-C34B-43C7-A095-33C10B5322E5}">
      <dgm:prSet/>
      <dgm:spPr/>
      <dgm:t>
        <a:bodyPr/>
        <a:lstStyle/>
        <a:p>
          <a:endParaRPr lang="en-US"/>
        </a:p>
      </dgm:t>
    </dgm:pt>
    <dgm:pt modelId="{8438FF68-BA29-4B87-A091-4F4874772433}" type="sibTrans" cxnId="{3ECCF611-C34B-43C7-A095-33C10B5322E5}">
      <dgm:prSet/>
      <dgm:spPr/>
      <dgm:t>
        <a:bodyPr/>
        <a:lstStyle/>
        <a:p>
          <a:endParaRPr lang="en-US"/>
        </a:p>
      </dgm:t>
    </dgm:pt>
    <dgm:pt modelId="{27EA378B-3F3C-40DD-8774-C14F3A9223CD}">
      <dgm:prSet/>
      <dgm:spPr/>
      <dgm:t>
        <a:bodyPr/>
        <a:lstStyle/>
        <a:p>
          <a:pPr>
            <a:defRPr cap="all"/>
          </a:pPr>
          <a:r>
            <a:rPr lang="en-US"/>
            <a:t>Examination</a:t>
          </a:r>
        </a:p>
      </dgm:t>
    </dgm:pt>
    <dgm:pt modelId="{B898FD03-2A8E-4C30-8426-F430E6EF5C03}" type="parTrans" cxnId="{5D9AACF6-A8DE-40BD-AD57-F619C529F2F6}">
      <dgm:prSet/>
      <dgm:spPr/>
      <dgm:t>
        <a:bodyPr/>
        <a:lstStyle/>
        <a:p>
          <a:endParaRPr lang="en-US"/>
        </a:p>
      </dgm:t>
    </dgm:pt>
    <dgm:pt modelId="{2D88D522-2505-4A20-949B-B90AEFF43FBF}" type="sibTrans" cxnId="{5D9AACF6-A8DE-40BD-AD57-F619C529F2F6}">
      <dgm:prSet/>
      <dgm:spPr/>
      <dgm:t>
        <a:bodyPr/>
        <a:lstStyle/>
        <a:p>
          <a:endParaRPr lang="en-US"/>
        </a:p>
      </dgm:t>
    </dgm:pt>
    <dgm:pt modelId="{AAD9B8B0-9028-4CF8-9845-BC1CB8E74C21}">
      <dgm:prSet/>
      <dgm:spPr/>
      <dgm:t>
        <a:bodyPr/>
        <a:lstStyle/>
        <a:p>
          <a:pPr>
            <a:defRPr cap="all"/>
          </a:pPr>
          <a:r>
            <a:rPr lang="en-US"/>
            <a:t>Laboratory Testing  </a:t>
          </a:r>
        </a:p>
      </dgm:t>
    </dgm:pt>
    <dgm:pt modelId="{A36E8E3E-1F8C-4120-B342-714B3E5DD44B}" type="parTrans" cxnId="{68AB4ECC-7DEB-4552-A7BD-2B6706214A54}">
      <dgm:prSet/>
      <dgm:spPr/>
      <dgm:t>
        <a:bodyPr/>
        <a:lstStyle/>
        <a:p>
          <a:endParaRPr lang="en-US"/>
        </a:p>
      </dgm:t>
    </dgm:pt>
    <dgm:pt modelId="{80DAB4C9-8496-4C99-B031-9780DB79EBA0}" type="sibTrans" cxnId="{68AB4ECC-7DEB-4552-A7BD-2B6706214A54}">
      <dgm:prSet/>
      <dgm:spPr/>
      <dgm:t>
        <a:bodyPr/>
        <a:lstStyle/>
        <a:p>
          <a:endParaRPr lang="en-US"/>
        </a:p>
      </dgm:t>
    </dgm:pt>
    <dgm:pt modelId="{862FD9B3-FDCE-4ECE-8F2D-C5A00C40CB4E}">
      <dgm:prSet/>
      <dgm:spPr/>
      <dgm:t>
        <a:bodyPr/>
        <a:lstStyle/>
        <a:p>
          <a:pPr>
            <a:defRPr cap="all"/>
          </a:pPr>
          <a:r>
            <a:rPr lang="en-US"/>
            <a:t>Imaging</a:t>
          </a:r>
        </a:p>
      </dgm:t>
    </dgm:pt>
    <dgm:pt modelId="{F1351CA3-229D-46CA-82DA-BD116A1520B5}" type="parTrans" cxnId="{1C2DA6A7-2373-48D4-A6B9-6D1FF48584A7}">
      <dgm:prSet/>
      <dgm:spPr/>
      <dgm:t>
        <a:bodyPr/>
        <a:lstStyle/>
        <a:p>
          <a:endParaRPr lang="en-US"/>
        </a:p>
      </dgm:t>
    </dgm:pt>
    <dgm:pt modelId="{8098249F-49D5-4191-8554-7808CA7A6F65}" type="sibTrans" cxnId="{1C2DA6A7-2373-48D4-A6B9-6D1FF48584A7}">
      <dgm:prSet/>
      <dgm:spPr/>
      <dgm:t>
        <a:bodyPr/>
        <a:lstStyle/>
        <a:p>
          <a:endParaRPr lang="en-US"/>
        </a:p>
      </dgm:t>
    </dgm:pt>
    <dgm:pt modelId="{DCE76DC2-8CF5-4AB6-A062-E88B968E988E}">
      <dgm:prSet/>
      <dgm:spPr/>
      <dgm:t>
        <a:bodyPr/>
        <a:lstStyle/>
        <a:p>
          <a:pPr>
            <a:defRPr cap="all"/>
          </a:pPr>
          <a:r>
            <a:rPr lang="en-US"/>
            <a:t>Cognitive Testing </a:t>
          </a:r>
        </a:p>
      </dgm:t>
    </dgm:pt>
    <dgm:pt modelId="{97729F71-4CD4-4D98-8414-0E5466EAD92B}" type="parTrans" cxnId="{29890AE4-12B2-4800-B326-65B9DF005C01}">
      <dgm:prSet/>
      <dgm:spPr/>
      <dgm:t>
        <a:bodyPr/>
        <a:lstStyle/>
        <a:p>
          <a:endParaRPr lang="en-US"/>
        </a:p>
      </dgm:t>
    </dgm:pt>
    <dgm:pt modelId="{74B3E49B-549F-47D3-B99D-267A5E7D4695}" type="sibTrans" cxnId="{29890AE4-12B2-4800-B326-65B9DF005C01}">
      <dgm:prSet/>
      <dgm:spPr/>
      <dgm:t>
        <a:bodyPr/>
        <a:lstStyle/>
        <a:p>
          <a:endParaRPr lang="en-US"/>
        </a:p>
      </dgm:t>
    </dgm:pt>
    <dgm:pt modelId="{D213A50C-B2B8-4D74-AF71-CCB4E7495BF5}" type="pres">
      <dgm:prSet presAssocID="{5275F758-ABA8-482A-A682-323E4E76A4F1}" presName="root" presStyleCnt="0">
        <dgm:presLayoutVars>
          <dgm:dir/>
          <dgm:resizeHandles val="exact"/>
        </dgm:presLayoutVars>
      </dgm:prSet>
      <dgm:spPr/>
    </dgm:pt>
    <dgm:pt modelId="{C8DD4D29-4D74-4A30-82D1-624F5BFEF011}" type="pres">
      <dgm:prSet presAssocID="{2966D8C3-2A06-4058-A26E-6F5117EE8619}" presName="compNode" presStyleCnt="0"/>
      <dgm:spPr/>
    </dgm:pt>
    <dgm:pt modelId="{5FD1A8D5-1190-44BF-A39C-624257FFDCD9}" type="pres">
      <dgm:prSet presAssocID="{2966D8C3-2A06-4058-A26E-6F5117EE8619}" presName="iconBgRect" presStyleLbl="bgShp" presStyleIdx="0" presStyleCnt="5"/>
      <dgm:spPr/>
    </dgm:pt>
    <dgm:pt modelId="{7D407336-53F2-41D2-A0D1-53EAB9349897}" type="pres">
      <dgm:prSet presAssocID="{2966D8C3-2A06-4058-A26E-6F5117EE861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rglass"/>
        </a:ext>
      </dgm:extLst>
    </dgm:pt>
    <dgm:pt modelId="{9374D836-84A2-4235-8181-B9DC2987334E}" type="pres">
      <dgm:prSet presAssocID="{2966D8C3-2A06-4058-A26E-6F5117EE8619}" presName="spaceRect" presStyleCnt="0"/>
      <dgm:spPr/>
    </dgm:pt>
    <dgm:pt modelId="{5E86992B-4964-420F-A446-0CB774CAE2CF}" type="pres">
      <dgm:prSet presAssocID="{2966D8C3-2A06-4058-A26E-6F5117EE8619}" presName="textRect" presStyleLbl="revTx" presStyleIdx="0" presStyleCnt="5">
        <dgm:presLayoutVars>
          <dgm:chMax val="1"/>
          <dgm:chPref val="1"/>
        </dgm:presLayoutVars>
      </dgm:prSet>
      <dgm:spPr/>
    </dgm:pt>
    <dgm:pt modelId="{908B0A24-16DE-4D88-A279-7DD859E6597D}" type="pres">
      <dgm:prSet presAssocID="{8438FF68-BA29-4B87-A091-4F4874772433}" presName="sibTrans" presStyleCnt="0"/>
      <dgm:spPr/>
    </dgm:pt>
    <dgm:pt modelId="{1BB0D261-8DF6-435B-89C8-B34B7FD0E441}" type="pres">
      <dgm:prSet presAssocID="{27EA378B-3F3C-40DD-8774-C14F3A9223CD}" presName="compNode" presStyleCnt="0"/>
      <dgm:spPr/>
    </dgm:pt>
    <dgm:pt modelId="{965B546D-1920-432C-BBE9-8BD15DE802E4}" type="pres">
      <dgm:prSet presAssocID="{27EA378B-3F3C-40DD-8774-C14F3A9223CD}" presName="iconBgRect" presStyleLbl="bgShp" presStyleIdx="1" presStyleCnt="5"/>
      <dgm:spPr/>
    </dgm:pt>
    <dgm:pt modelId="{487D78C3-6E0B-4594-B97A-11B54C62BA50}" type="pres">
      <dgm:prSet presAssocID="{27EA378B-3F3C-40DD-8774-C14F3A9223C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31E358A5-2294-436C-A707-07FE56099A12}" type="pres">
      <dgm:prSet presAssocID="{27EA378B-3F3C-40DD-8774-C14F3A9223CD}" presName="spaceRect" presStyleCnt="0"/>
      <dgm:spPr/>
    </dgm:pt>
    <dgm:pt modelId="{1474D543-8CAF-4724-BF58-D74EF0959CE5}" type="pres">
      <dgm:prSet presAssocID="{27EA378B-3F3C-40DD-8774-C14F3A9223CD}" presName="textRect" presStyleLbl="revTx" presStyleIdx="1" presStyleCnt="5">
        <dgm:presLayoutVars>
          <dgm:chMax val="1"/>
          <dgm:chPref val="1"/>
        </dgm:presLayoutVars>
      </dgm:prSet>
      <dgm:spPr/>
    </dgm:pt>
    <dgm:pt modelId="{C8C0E53B-782C-42EA-9338-E166FEC962FC}" type="pres">
      <dgm:prSet presAssocID="{2D88D522-2505-4A20-949B-B90AEFF43FBF}" presName="sibTrans" presStyleCnt="0"/>
      <dgm:spPr/>
    </dgm:pt>
    <dgm:pt modelId="{4A3257E4-44B8-479B-8FAB-E1F385713E4D}" type="pres">
      <dgm:prSet presAssocID="{AAD9B8B0-9028-4CF8-9845-BC1CB8E74C21}" presName="compNode" presStyleCnt="0"/>
      <dgm:spPr/>
    </dgm:pt>
    <dgm:pt modelId="{FAF1D7E4-8C39-4576-80E2-1E9E766F2B45}" type="pres">
      <dgm:prSet presAssocID="{AAD9B8B0-9028-4CF8-9845-BC1CB8E74C21}" presName="iconBgRect" presStyleLbl="bgShp" presStyleIdx="2" presStyleCnt="5"/>
      <dgm:spPr/>
    </dgm:pt>
    <dgm:pt modelId="{EE8CAAFB-286B-4480-BD21-C2B60B12C7B4}" type="pres">
      <dgm:prSet presAssocID="{AAD9B8B0-9028-4CF8-9845-BC1CB8E74C2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CC699E6E-B7BE-4579-A445-3F7454C284E2}" type="pres">
      <dgm:prSet presAssocID="{AAD9B8B0-9028-4CF8-9845-BC1CB8E74C21}" presName="spaceRect" presStyleCnt="0"/>
      <dgm:spPr/>
    </dgm:pt>
    <dgm:pt modelId="{1F8E8FB8-E386-4098-9523-E812CEAE63AC}" type="pres">
      <dgm:prSet presAssocID="{AAD9B8B0-9028-4CF8-9845-BC1CB8E74C21}" presName="textRect" presStyleLbl="revTx" presStyleIdx="2" presStyleCnt="5">
        <dgm:presLayoutVars>
          <dgm:chMax val="1"/>
          <dgm:chPref val="1"/>
        </dgm:presLayoutVars>
      </dgm:prSet>
      <dgm:spPr/>
    </dgm:pt>
    <dgm:pt modelId="{28E22639-0AFD-4632-ABA6-36C506C4E797}" type="pres">
      <dgm:prSet presAssocID="{80DAB4C9-8496-4C99-B031-9780DB79EBA0}" presName="sibTrans" presStyleCnt="0"/>
      <dgm:spPr/>
    </dgm:pt>
    <dgm:pt modelId="{24A47862-0E1C-44DC-9C46-5673BD00C4BF}" type="pres">
      <dgm:prSet presAssocID="{862FD9B3-FDCE-4ECE-8F2D-C5A00C40CB4E}" presName="compNode" presStyleCnt="0"/>
      <dgm:spPr/>
    </dgm:pt>
    <dgm:pt modelId="{D2FC354A-AFBC-4931-9497-D4C8CE63B167}" type="pres">
      <dgm:prSet presAssocID="{862FD9B3-FDCE-4ECE-8F2D-C5A00C40CB4E}" presName="iconBgRect" presStyleLbl="bgShp" presStyleIdx="3" presStyleCnt="5"/>
      <dgm:spPr/>
    </dgm:pt>
    <dgm:pt modelId="{3CE54C60-3066-4856-A2CA-26F185062333}" type="pres">
      <dgm:prSet presAssocID="{862FD9B3-FDCE-4ECE-8F2D-C5A00C40CB4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852AE526-7293-456E-81B8-F9AE3A6C9074}" type="pres">
      <dgm:prSet presAssocID="{862FD9B3-FDCE-4ECE-8F2D-C5A00C40CB4E}" presName="spaceRect" presStyleCnt="0"/>
      <dgm:spPr/>
    </dgm:pt>
    <dgm:pt modelId="{3BFCBAC7-FC7A-4C11-BBCF-9D40BA6D3AE7}" type="pres">
      <dgm:prSet presAssocID="{862FD9B3-FDCE-4ECE-8F2D-C5A00C40CB4E}" presName="textRect" presStyleLbl="revTx" presStyleIdx="3" presStyleCnt="5">
        <dgm:presLayoutVars>
          <dgm:chMax val="1"/>
          <dgm:chPref val="1"/>
        </dgm:presLayoutVars>
      </dgm:prSet>
      <dgm:spPr/>
    </dgm:pt>
    <dgm:pt modelId="{DD14C07D-05E1-454F-84CF-10C77EBF24B5}" type="pres">
      <dgm:prSet presAssocID="{8098249F-49D5-4191-8554-7808CA7A6F65}" presName="sibTrans" presStyleCnt="0"/>
      <dgm:spPr/>
    </dgm:pt>
    <dgm:pt modelId="{796813F7-51A3-4683-BF4D-0E15E518B8A6}" type="pres">
      <dgm:prSet presAssocID="{DCE76DC2-8CF5-4AB6-A062-E88B968E988E}" presName="compNode" presStyleCnt="0"/>
      <dgm:spPr/>
    </dgm:pt>
    <dgm:pt modelId="{4D9A0B1F-2A69-486E-A071-CFEC648BBEDA}" type="pres">
      <dgm:prSet presAssocID="{DCE76DC2-8CF5-4AB6-A062-E88B968E988E}" presName="iconBgRect" presStyleLbl="bgShp" presStyleIdx="4" presStyleCnt="5"/>
      <dgm:spPr/>
    </dgm:pt>
    <dgm:pt modelId="{CF455B77-C7B6-4A5C-A04C-2CD2C8C3284A}" type="pres">
      <dgm:prSet presAssocID="{DCE76DC2-8CF5-4AB6-A062-E88B968E988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9888B77B-CC19-4765-ACF1-0E99FA5633A5}" type="pres">
      <dgm:prSet presAssocID="{DCE76DC2-8CF5-4AB6-A062-E88B968E988E}" presName="spaceRect" presStyleCnt="0"/>
      <dgm:spPr/>
    </dgm:pt>
    <dgm:pt modelId="{CE3457E7-FD08-475A-B909-784DE9D1A9B6}" type="pres">
      <dgm:prSet presAssocID="{DCE76DC2-8CF5-4AB6-A062-E88B968E988E}" presName="textRect" presStyleLbl="revTx" presStyleIdx="4" presStyleCnt="5">
        <dgm:presLayoutVars>
          <dgm:chMax val="1"/>
          <dgm:chPref val="1"/>
        </dgm:presLayoutVars>
      </dgm:prSet>
      <dgm:spPr/>
    </dgm:pt>
  </dgm:ptLst>
  <dgm:cxnLst>
    <dgm:cxn modelId="{3ECCF611-C34B-43C7-A095-33C10B5322E5}" srcId="{5275F758-ABA8-482A-A682-323E4E76A4F1}" destId="{2966D8C3-2A06-4058-A26E-6F5117EE8619}" srcOrd="0" destOrd="0" parTransId="{6C09F3C8-675E-48CB-B9AF-FE1F69DF3832}" sibTransId="{8438FF68-BA29-4B87-A091-4F4874772433}"/>
    <dgm:cxn modelId="{E477C615-79AA-41F7-A5E3-0120E0BED256}" type="presOf" srcId="{27EA378B-3F3C-40DD-8774-C14F3A9223CD}" destId="{1474D543-8CAF-4724-BF58-D74EF0959CE5}" srcOrd="0" destOrd="0" presId="urn:microsoft.com/office/officeart/2018/5/layout/IconCircleLabelList"/>
    <dgm:cxn modelId="{0DAA3016-3B10-4216-B4FB-AF4447762E4B}" type="presOf" srcId="{5275F758-ABA8-482A-A682-323E4E76A4F1}" destId="{D213A50C-B2B8-4D74-AF71-CCB4E7495BF5}" srcOrd="0" destOrd="0" presId="urn:microsoft.com/office/officeart/2018/5/layout/IconCircleLabelList"/>
    <dgm:cxn modelId="{56B22E4B-4C7B-4740-A933-12C55F20C844}" type="presOf" srcId="{AAD9B8B0-9028-4CF8-9845-BC1CB8E74C21}" destId="{1F8E8FB8-E386-4098-9523-E812CEAE63AC}" srcOrd="0" destOrd="0" presId="urn:microsoft.com/office/officeart/2018/5/layout/IconCircleLabelList"/>
    <dgm:cxn modelId="{BD7FAE52-1DC5-4501-B31D-4F556DE417BF}" type="presOf" srcId="{862FD9B3-FDCE-4ECE-8F2D-C5A00C40CB4E}" destId="{3BFCBAC7-FC7A-4C11-BBCF-9D40BA6D3AE7}" srcOrd="0" destOrd="0" presId="urn:microsoft.com/office/officeart/2018/5/layout/IconCircleLabelList"/>
    <dgm:cxn modelId="{0D332AA6-1553-40EF-991D-FB68AA0AB24A}" type="presOf" srcId="{DCE76DC2-8CF5-4AB6-A062-E88B968E988E}" destId="{CE3457E7-FD08-475A-B909-784DE9D1A9B6}" srcOrd="0" destOrd="0" presId="urn:microsoft.com/office/officeart/2018/5/layout/IconCircleLabelList"/>
    <dgm:cxn modelId="{1C2DA6A7-2373-48D4-A6B9-6D1FF48584A7}" srcId="{5275F758-ABA8-482A-A682-323E4E76A4F1}" destId="{862FD9B3-FDCE-4ECE-8F2D-C5A00C40CB4E}" srcOrd="3" destOrd="0" parTransId="{F1351CA3-229D-46CA-82DA-BD116A1520B5}" sibTransId="{8098249F-49D5-4191-8554-7808CA7A6F65}"/>
    <dgm:cxn modelId="{38D618C1-EB76-4985-A212-D1A6874186A7}" type="presOf" srcId="{2966D8C3-2A06-4058-A26E-6F5117EE8619}" destId="{5E86992B-4964-420F-A446-0CB774CAE2CF}" srcOrd="0" destOrd="0" presId="urn:microsoft.com/office/officeart/2018/5/layout/IconCircleLabelList"/>
    <dgm:cxn modelId="{68AB4ECC-7DEB-4552-A7BD-2B6706214A54}" srcId="{5275F758-ABA8-482A-A682-323E4E76A4F1}" destId="{AAD9B8B0-9028-4CF8-9845-BC1CB8E74C21}" srcOrd="2" destOrd="0" parTransId="{A36E8E3E-1F8C-4120-B342-714B3E5DD44B}" sibTransId="{80DAB4C9-8496-4C99-B031-9780DB79EBA0}"/>
    <dgm:cxn modelId="{29890AE4-12B2-4800-B326-65B9DF005C01}" srcId="{5275F758-ABA8-482A-A682-323E4E76A4F1}" destId="{DCE76DC2-8CF5-4AB6-A062-E88B968E988E}" srcOrd="4" destOrd="0" parTransId="{97729F71-4CD4-4D98-8414-0E5466EAD92B}" sibTransId="{74B3E49B-549F-47D3-B99D-267A5E7D4695}"/>
    <dgm:cxn modelId="{5D9AACF6-A8DE-40BD-AD57-F619C529F2F6}" srcId="{5275F758-ABA8-482A-A682-323E4E76A4F1}" destId="{27EA378B-3F3C-40DD-8774-C14F3A9223CD}" srcOrd="1" destOrd="0" parTransId="{B898FD03-2A8E-4C30-8426-F430E6EF5C03}" sibTransId="{2D88D522-2505-4A20-949B-B90AEFF43FBF}"/>
    <dgm:cxn modelId="{0EC51605-8E3C-432F-B67A-02A926D0DF6A}" type="presParOf" srcId="{D213A50C-B2B8-4D74-AF71-CCB4E7495BF5}" destId="{C8DD4D29-4D74-4A30-82D1-624F5BFEF011}" srcOrd="0" destOrd="0" presId="urn:microsoft.com/office/officeart/2018/5/layout/IconCircleLabelList"/>
    <dgm:cxn modelId="{B5C3F350-CFDF-4355-BDDA-AE8C4592ECA3}" type="presParOf" srcId="{C8DD4D29-4D74-4A30-82D1-624F5BFEF011}" destId="{5FD1A8D5-1190-44BF-A39C-624257FFDCD9}" srcOrd="0" destOrd="0" presId="urn:microsoft.com/office/officeart/2018/5/layout/IconCircleLabelList"/>
    <dgm:cxn modelId="{1381ECE9-5D5D-4FDC-A741-0967236EF817}" type="presParOf" srcId="{C8DD4D29-4D74-4A30-82D1-624F5BFEF011}" destId="{7D407336-53F2-41D2-A0D1-53EAB9349897}" srcOrd="1" destOrd="0" presId="urn:microsoft.com/office/officeart/2018/5/layout/IconCircleLabelList"/>
    <dgm:cxn modelId="{2B0485B6-7694-4AB4-BDAF-593E510D9CC8}" type="presParOf" srcId="{C8DD4D29-4D74-4A30-82D1-624F5BFEF011}" destId="{9374D836-84A2-4235-8181-B9DC2987334E}" srcOrd="2" destOrd="0" presId="urn:microsoft.com/office/officeart/2018/5/layout/IconCircleLabelList"/>
    <dgm:cxn modelId="{66C3C474-A40A-45DE-A240-45DC1CBC426A}" type="presParOf" srcId="{C8DD4D29-4D74-4A30-82D1-624F5BFEF011}" destId="{5E86992B-4964-420F-A446-0CB774CAE2CF}" srcOrd="3" destOrd="0" presId="urn:microsoft.com/office/officeart/2018/5/layout/IconCircleLabelList"/>
    <dgm:cxn modelId="{7D305464-CE20-414C-AA5E-A66F8E875084}" type="presParOf" srcId="{D213A50C-B2B8-4D74-AF71-CCB4E7495BF5}" destId="{908B0A24-16DE-4D88-A279-7DD859E6597D}" srcOrd="1" destOrd="0" presId="urn:microsoft.com/office/officeart/2018/5/layout/IconCircleLabelList"/>
    <dgm:cxn modelId="{1C414C20-9DB9-4CAE-A293-A7BB504DFD69}" type="presParOf" srcId="{D213A50C-B2B8-4D74-AF71-CCB4E7495BF5}" destId="{1BB0D261-8DF6-435B-89C8-B34B7FD0E441}" srcOrd="2" destOrd="0" presId="urn:microsoft.com/office/officeart/2018/5/layout/IconCircleLabelList"/>
    <dgm:cxn modelId="{F2DE67C6-F444-4EB1-8CC7-0CCBDCF99679}" type="presParOf" srcId="{1BB0D261-8DF6-435B-89C8-B34B7FD0E441}" destId="{965B546D-1920-432C-BBE9-8BD15DE802E4}" srcOrd="0" destOrd="0" presId="urn:microsoft.com/office/officeart/2018/5/layout/IconCircleLabelList"/>
    <dgm:cxn modelId="{BAF0D1A2-9CC6-4804-9477-CAE968F141E7}" type="presParOf" srcId="{1BB0D261-8DF6-435B-89C8-B34B7FD0E441}" destId="{487D78C3-6E0B-4594-B97A-11B54C62BA50}" srcOrd="1" destOrd="0" presId="urn:microsoft.com/office/officeart/2018/5/layout/IconCircleLabelList"/>
    <dgm:cxn modelId="{91E38E06-0A02-485F-B0C5-4ED56C7265C3}" type="presParOf" srcId="{1BB0D261-8DF6-435B-89C8-B34B7FD0E441}" destId="{31E358A5-2294-436C-A707-07FE56099A12}" srcOrd="2" destOrd="0" presId="urn:microsoft.com/office/officeart/2018/5/layout/IconCircleLabelList"/>
    <dgm:cxn modelId="{8F7D4C84-3BEB-4CF5-BA2D-80F6A5073B0C}" type="presParOf" srcId="{1BB0D261-8DF6-435B-89C8-B34B7FD0E441}" destId="{1474D543-8CAF-4724-BF58-D74EF0959CE5}" srcOrd="3" destOrd="0" presId="urn:microsoft.com/office/officeart/2018/5/layout/IconCircleLabelList"/>
    <dgm:cxn modelId="{7ECE62BA-4028-4F18-841D-43AF7DBC8B12}" type="presParOf" srcId="{D213A50C-B2B8-4D74-AF71-CCB4E7495BF5}" destId="{C8C0E53B-782C-42EA-9338-E166FEC962FC}" srcOrd="3" destOrd="0" presId="urn:microsoft.com/office/officeart/2018/5/layout/IconCircleLabelList"/>
    <dgm:cxn modelId="{D6CADFB1-A27F-426E-BEE4-8098F232C690}" type="presParOf" srcId="{D213A50C-B2B8-4D74-AF71-CCB4E7495BF5}" destId="{4A3257E4-44B8-479B-8FAB-E1F385713E4D}" srcOrd="4" destOrd="0" presId="urn:microsoft.com/office/officeart/2018/5/layout/IconCircleLabelList"/>
    <dgm:cxn modelId="{9034D800-591A-4ED0-A9BA-7F27865AF17B}" type="presParOf" srcId="{4A3257E4-44B8-479B-8FAB-E1F385713E4D}" destId="{FAF1D7E4-8C39-4576-80E2-1E9E766F2B45}" srcOrd="0" destOrd="0" presId="urn:microsoft.com/office/officeart/2018/5/layout/IconCircleLabelList"/>
    <dgm:cxn modelId="{4E61A043-CA36-482D-ACD4-4AAE75A00A02}" type="presParOf" srcId="{4A3257E4-44B8-479B-8FAB-E1F385713E4D}" destId="{EE8CAAFB-286B-4480-BD21-C2B60B12C7B4}" srcOrd="1" destOrd="0" presId="urn:microsoft.com/office/officeart/2018/5/layout/IconCircleLabelList"/>
    <dgm:cxn modelId="{C32DBAFA-CFC1-4D32-89DB-B625CC426B1F}" type="presParOf" srcId="{4A3257E4-44B8-479B-8FAB-E1F385713E4D}" destId="{CC699E6E-B7BE-4579-A445-3F7454C284E2}" srcOrd="2" destOrd="0" presId="urn:microsoft.com/office/officeart/2018/5/layout/IconCircleLabelList"/>
    <dgm:cxn modelId="{FC93A784-F218-46F1-BAB3-6637341011C8}" type="presParOf" srcId="{4A3257E4-44B8-479B-8FAB-E1F385713E4D}" destId="{1F8E8FB8-E386-4098-9523-E812CEAE63AC}" srcOrd="3" destOrd="0" presId="urn:microsoft.com/office/officeart/2018/5/layout/IconCircleLabelList"/>
    <dgm:cxn modelId="{7C58C3D2-720A-4974-97D8-38040E661C82}" type="presParOf" srcId="{D213A50C-B2B8-4D74-AF71-CCB4E7495BF5}" destId="{28E22639-0AFD-4632-ABA6-36C506C4E797}" srcOrd="5" destOrd="0" presId="urn:microsoft.com/office/officeart/2018/5/layout/IconCircleLabelList"/>
    <dgm:cxn modelId="{E0D2797C-55A8-4953-AA38-E10A207C7D79}" type="presParOf" srcId="{D213A50C-B2B8-4D74-AF71-CCB4E7495BF5}" destId="{24A47862-0E1C-44DC-9C46-5673BD00C4BF}" srcOrd="6" destOrd="0" presId="urn:microsoft.com/office/officeart/2018/5/layout/IconCircleLabelList"/>
    <dgm:cxn modelId="{0F316F6F-8174-41EB-BBF4-0AC345FBF68A}" type="presParOf" srcId="{24A47862-0E1C-44DC-9C46-5673BD00C4BF}" destId="{D2FC354A-AFBC-4931-9497-D4C8CE63B167}" srcOrd="0" destOrd="0" presId="urn:microsoft.com/office/officeart/2018/5/layout/IconCircleLabelList"/>
    <dgm:cxn modelId="{F0E56B9E-08E0-4D16-A7C1-97FB3B92E500}" type="presParOf" srcId="{24A47862-0E1C-44DC-9C46-5673BD00C4BF}" destId="{3CE54C60-3066-4856-A2CA-26F185062333}" srcOrd="1" destOrd="0" presId="urn:microsoft.com/office/officeart/2018/5/layout/IconCircleLabelList"/>
    <dgm:cxn modelId="{2CC2E344-CDAD-4510-8DB2-9A9E51294991}" type="presParOf" srcId="{24A47862-0E1C-44DC-9C46-5673BD00C4BF}" destId="{852AE526-7293-456E-81B8-F9AE3A6C9074}" srcOrd="2" destOrd="0" presId="urn:microsoft.com/office/officeart/2018/5/layout/IconCircleLabelList"/>
    <dgm:cxn modelId="{860A75C1-5A7E-456A-A65A-7E5F596ECE86}" type="presParOf" srcId="{24A47862-0E1C-44DC-9C46-5673BD00C4BF}" destId="{3BFCBAC7-FC7A-4C11-BBCF-9D40BA6D3AE7}" srcOrd="3" destOrd="0" presId="urn:microsoft.com/office/officeart/2018/5/layout/IconCircleLabelList"/>
    <dgm:cxn modelId="{E47914EC-E808-4410-BBA9-8A4425D0F1D4}" type="presParOf" srcId="{D213A50C-B2B8-4D74-AF71-CCB4E7495BF5}" destId="{DD14C07D-05E1-454F-84CF-10C77EBF24B5}" srcOrd="7" destOrd="0" presId="urn:microsoft.com/office/officeart/2018/5/layout/IconCircleLabelList"/>
    <dgm:cxn modelId="{A074F1B2-167D-48B9-BFD1-CC8331FE4D3F}" type="presParOf" srcId="{D213A50C-B2B8-4D74-AF71-CCB4E7495BF5}" destId="{796813F7-51A3-4683-BF4D-0E15E518B8A6}" srcOrd="8" destOrd="0" presId="urn:microsoft.com/office/officeart/2018/5/layout/IconCircleLabelList"/>
    <dgm:cxn modelId="{EB3627E2-670D-44DE-A07A-ED85B522FC9C}" type="presParOf" srcId="{796813F7-51A3-4683-BF4D-0E15E518B8A6}" destId="{4D9A0B1F-2A69-486E-A071-CFEC648BBEDA}" srcOrd="0" destOrd="0" presId="urn:microsoft.com/office/officeart/2018/5/layout/IconCircleLabelList"/>
    <dgm:cxn modelId="{46843B5C-52B0-44F3-9C7D-E82C2952B168}" type="presParOf" srcId="{796813F7-51A3-4683-BF4D-0E15E518B8A6}" destId="{CF455B77-C7B6-4A5C-A04C-2CD2C8C3284A}" srcOrd="1" destOrd="0" presId="urn:microsoft.com/office/officeart/2018/5/layout/IconCircleLabelList"/>
    <dgm:cxn modelId="{4E6E8804-9B82-4C18-921C-F4BD868CC9A9}" type="presParOf" srcId="{796813F7-51A3-4683-BF4D-0E15E518B8A6}" destId="{9888B77B-CC19-4765-ACF1-0E99FA5633A5}" srcOrd="2" destOrd="0" presId="urn:microsoft.com/office/officeart/2018/5/layout/IconCircleLabelList"/>
    <dgm:cxn modelId="{F1C3B554-1D96-4762-BEEB-D38CA1D69026}" type="presParOf" srcId="{796813F7-51A3-4683-BF4D-0E15E518B8A6}" destId="{CE3457E7-FD08-475A-B909-784DE9D1A9B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35928D-C93B-4E48-AE7A-5339C7F6F341}"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49CA2AB-EAE5-4316-8447-35B6D29B6346}">
      <dgm:prSet/>
      <dgm:spPr/>
      <dgm:t>
        <a:bodyPr/>
        <a:lstStyle/>
        <a:p>
          <a:pPr>
            <a:defRPr b="1"/>
          </a:pPr>
          <a:r>
            <a:rPr lang="en-US"/>
            <a:t>Vital signs </a:t>
          </a:r>
        </a:p>
      </dgm:t>
    </dgm:pt>
    <dgm:pt modelId="{DAFC86B3-8123-4289-8643-DAAC2E159881}" type="parTrans" cxnId="{4A203F0B-CCB7-48C9-A044-DF10A2887499}">
      <dgm:prSet/>
      <dgm:spPr/>
      <dgm:t>
        <a:bodyPr/>
        <a:lstStyle/>
        <a:p>
          <a:endParaRPr lang="en-US"/>
        </a:p>
      </dgm:t>
    </dgm:pt>
    <dgm:pt modelId="{48CA7CD8-BDDC-49A3-A986-8A34B867E5D0}" type="sibTrans" cxnId="{4A203F0B-CCB7-48C9-A044-DF10A2887499}">
      <dgm:prSet/>
      <dgm:spPr/>
      <dgm:t>
        <a:bodyPr/>
        <a:lstStyle/>
        <a:p>
          <a:endParaRPr lang="en-US"/>
        </a:p>
      </dgm:t>
    </dgm:pt>
    <dgm:pt modelId="{C8A7C405-E953-42C3-9C43-63A2E888092B}">
      <dgm:prSet/>
      <dgm:spPr/>
      <dgm:t>
        <a:bodyPr/>
        <a:lstStyle/>
        <a:p>
          <a:pPr>
            <a:defRPr b="1"/>
          </a:pPr>
          <a:r>
            <a:rPr lang="en-US"/>
            <a:t>Sight and Hearing </a:t>
          </a:r>
        </a:p>
      </dgm:t>
    </dgm:pt>
    <dgm:pt modelId="{0BF0241F-C288-4E25-AD5C-8C59FCCD199B}" type="parTrans" cxnId="{8A2BCB68-96B8-4C20-B2D3-8E98A0872344}">
      <dgm:prSet/>
      <dgm:spPr/>
      <dgm:t>
        <a:bodyPr/>
        <a:lstStyle/>
        <a:p>
          <a:endParaRPr lang="en-US"/>
        </a:p>
      </dgm:t>
    </dgm:pt>
    <dgm:pt modelId="{36113BEC-B431-4383-9085-DDE33AB9ADA7}" type="sibTrans" cxnId="{8A2BCB68-96B8-4C20-B2D3-8E98A0872344}">
      <dgm:prSet/>
      <dgm:spPr/>
      <dgm:t>
        <a:bodyPr/>
        <a:lstStyle/>
        <a:p>
          <a:endParaRPr lang="en-US"/>
        </a:p>
      </dgm:t>
    </dgm:pt>
    <dgm:pt modelId="{3A87C78F-99E5-46CF-9C80-35A5CE5E5244}">
      <dgm:prSet/>
      <dgm:spPr/>
      <dgm:t>
        <a:bodyPr/>
        <a:lstStyle/>
        <a:p>
          <a:pPr>
            <a:defRPr b="1"/>
          </a:pPr>
          <a:r>
            <a:rPr lang="en-US"/>
            <a:t>Neurologic Exam</a:t>
          </a:r>
        </a:p>
      </dgm:t>
    </dgm:pt>
    <dgm:pt modelId="{B3ABE5DC-B852-466C-8080-0C41E7BA87F9}" type="parTrans" cxnId="{6EAC1F05-105E-4ED4-978D-DB13A112BE89}">
      <dgm:prSet/>
      <dgm:spPr/>
      <dgm:t>
        <a:bodyPr/>
        <a:lstStyle/>
        <a:p>
          <a:endParaRPr lang="en-US"/>
        </a:p>
      </dgm:t>
    </dgm:pt>
    <dgm:pt modelId="{51909727-2709-4129-BDAA-74BDCF520214}" type="sibTrans" cxnId="{6EAC1F05-105E-4ED4-978D-DB13A112BE89}">
      <dgm:prSet/>
      <dgm:spPr/>
      <dgm:t>
        <a:bodyPr/>
        <a:lstStyle/>
        <a:p>
          <a:endParaRPr lang="en-US"/>
        </a:p>
      </dgm:t>
    </dgm:pt>
    <dgm:pt modelId="{CC3E1A5B-7910-4327-8BC5-6F1F03F620E8}">
      <dgm:prSet/>
      <dgm:spPr/>
      <dgm:t>
        <a:bodyPr/>
        <a:lstStyle/>
        <a:p>
          <a:r>
            <a:rPr lang="en-US"/>
            <a:t>Hypomimia, rigidity, bradykinesia, postural instability, gait, other abnormal movements (chorea, hemiballismus etc.) </a:t>
          </a:r>
        </a:p>
      </dgm:t>
    </dgm:pt>
    <dgm:pt modelId="{918B38CF-A78B-4969-8DCA-FDA2F02C60CF}" type="parTrans" cxnId="{11F418EC-883E-43F6-826C-D2550EE4943E}">
      <dgm:prSet/>
      <dgm:spPr/>
      <dgm:t>
        <a:bodyPr/>
        <a:lstStyle/>
        <a:p>
          <a:endParaRPr lang="en-US"/>
        </a:p>
      </dgm:t>
    </dgm:pt>
    <dgm:pt modelId="{79AA68EE-975A-499A-AD13-AB4BE5D420BC}" type="sibTrans" cxnId="{11F418EC-883E-43F6-826C-D2550EE4943E}">
      <dgm:prSet/>
      <dgm:spPr/>
      <dgm:t>
        <a:bodyPr/>
        <a:lstStyle/>
        <a:p>
          <a:endParaRPr lang="en-US"/>
        </a:p>
      </dgm:t>
    </dgm:pt>
    <dgm:pt modelId="{12D697F2-732A-43A9-9456-B71E918D77BF}" type="pres">
      <dgm:prSet presAssocID="{EB35928D-C93B-4E48-AE7A-5339C7F6F341}" presName="root" presStyleCnt="0">
        <dgm:presLayoutVars>
          <dgm:dir/>
          <dgm:resizeHandles val="exact"/>
        </dgm:presLayoutVars>
      </dgm:prSet>
      <dgm:spPr/>
    </dgm:pt>
    <dgm:pt modelId="{8F6782D9-603D-47F3-9E99-DEB4804A762F}" type="pres">
      <dgm:prSet presAssocID="{B49CA2AB-EAE5-4316-8447-35B6D29B6346}" presName="compNode" presStyleCnt="0"/>
      <dgm:spPr/>
    </dgm:pt>
    <dgm:pt modelId="{D718535D-0619-4F26-80E0-F74B5B335F2E}" type="pres">
      <dgm:prSet presAssocID="{B49CA2AB-EAE5-4316-8447-35B6D29B634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beat"/>
        </a:ext>
      </dgm:extLst>
    </dgm:pt>
    <dgm:pt modelId="{01639FFA-1570-4DF5-A129-2F5910C91457}" type="pres">
      <dgm:prSet presAssocID="{B49CA2AB-EAE5-4316-8447-35B6D29B6346}" presName="iconSpace" presStyleCnt="0"/>
      <dgm:spPr/>
    </dgm:pt>
    <dgm:pt modelId="{DD2BC843-D5F6-4442-97EE-D0904E523903}" type="pres">
      <dgm:prSet presAssocID="{B49CA2AB-EAE5-4316-8447-35B6D29B6346}" presName="parTx" presStyleLbl="revTx" presStyleIdx="0" presStyleCnt="6">
        <dgm:presLayoutVars>
          <dgm:chMax val="0"/>
          <dgm:chPref val="0"/>
        </dgm:presLayoutVars>
      </dgm:prSet>
      <dgm:spPr/>
    </dgm:pt>
    <dgm:pt modelId="{2379FF18-26E4-4C8E-8AAE-59FD9E86A1A4}" type="pres">
      <dgm:prSet presAssocID="{B49CA2AB-EAE5-4316-8447-35B6D29B6346}" presName="txSpace" presStyleCnt="0"/>
      <dgm:spPr/>
    </dgm:pt>
    <dgm:pt modelId="{5F29CCA6-7408-49A0-8941-1D8CA2D4672F}" type="pres">
      <dgm:prSet presAssocID="{B49CA2AB-EAE5-4316-8447-35B6D29B6346}" presName="desTx" presStyleLbl="revTx" presStyleIdx="1" presStyleCnt="6">
        <dgm:presLayoutVars/>
      </dgm:prSet>
      <dgm:spPr/>
    </dgm:pt>
    <dgm:pt modelId="{86F01E81-6D06-42D7-8DC9-6B786BAD2D8B}" type="pres">
      <dgm:prSet presAssocID="{48CA7CD8-BDDC-49A3-A986-8A34B867E5D0}" presName="sibTrans" presStyleCnt="0"/>
      <dgm:spPr/>
    </dgm:pt>
    <dgm:pt modelId="{8ED8EBBA-4BB8-49B7-8F9F-1C30569EC6D1}" type="pres">
      <dgm:prSet presAssocID="{C8A7C405-E953-42C3-9C43-63A2E888092B}" presName="compNode" presStyleCnt="0"/>
      <dgm:spPr/>
    </dgm:pt>
    <dgm:pt modelId="{E797A4D6-8951-4CD9-B085-C5BD4124D9BB}" type="pres">
      <dgm:prSet presAssocID="{C8A7C405-E953-42C3-9C43-63A2E88809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lasses"/>
        </a:ext>
      </dgm:extLst>
    </dgm:pt>
    <dgm:pt modelId="{CC04104A-D2E1-4664-88A8-5224D8FC82C5}" type="pres">
      <dgm:prSet presAssocID="{C8A7C405-E953-42C3-9C43-63A2E888092B}" presName="iconSpace" presStyleCnt="0"/>
      <dgm:spPr/>
    </dgm:pt>
    <dgm:pt modelId="{67F5349E-84CB-4A25-9378-B95FE150EA3D}" type="pres">
      <dgm:prSet presAssocID="{C8A7C405-E953-42C3-9C43-63A2E888092B}" presName="parTx" presStyleLbl="revTx" presStyleIdx="2" presStyleCnt="6">
        <dgm:presLayoutVars>
          <dgm:chMax val="0"/>
          <dgm:chPref val="0"/>
        </dgm:presLayoutVars>
      </dgm:prSet>
      <dgm:spPr/>
    </dgm:pt>
    <dgm:pt modelId="{FF755908-EC94-4AAE-B59E-5FCF76ADB8FA}" type="pres">
      <dgm:prSet presAssocID="{C8A7C405-E953-42C3-9C43-63A2E888092B}" presName="txSpace" presStyleCnt="0"/>
      <dgm:spPr/>
    </dgm:pt>
    <dgm:pt modelId="{EA80D900-F05F-4B56-8936-6D6BA11C9BF4}" type="pres">
      <dgm:prSet presAssocID="{C8A7C405-E953-42C3-9C43-63A2E888092B}" presName="desTx" presStyleLbl="revTx" presStyleIdx="3" presStyleCnt="6">
        <dgm:presLayoutVars/>
      </dgm:prSet>
      <dgm:spPr/>
    </dgm:pt>
    <dgm:pt modelId="{C979E535-31B2-49FB-BE08-FDB830E52585}" type="pres">
      <dgm:prSet presAssocID="{36113BEC-B431-4383-9085-DDE33AB9ADA7}" presName="sibTrans" presStyleCnt="0"/>
      <dgm:spPr/>
    </dgm:pt>
    <dgm:pt modelId="{E3840A37-97FB-460B-B6CC-720A4E1D1D56}" type="pres">
      <dgm:prSet presAssocID="{3A87C78F-99E5-46CF-9C80-35A5CE5E5244}" presName="compNode" presStyleCnt="0"/>
      <dgm:spPr/>
    </dgm:pt>
    <dgm:pt modelId="{037FBF10-1C2A-4A5E-A235-C0F9D903AEBC}" type="pres">
      <dgm:prSet presAssocID="{3A87C78F-99E5-46CF-9C80-35A5CE5E52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965E78FE-BA9A-43D5-9C8A-A05195D5EBC3}" type="pres">
      <dgm:prSet presAssocID="{3A87C78F-99E5-46CF-9C80-35A5CE5E5244}" presName="iconSpace" presStyleCnt="0"/>
      <dgm:spPr/>
    </dgm:pt>
    <dgm:pt modelId="{A381ED11-C5B9-4491-AA3F-0DCF3AD952FA}" type="pres">
      <dgm:prSet presAssocID="{3A87C78F-99E5-46CF-9C80-35A5CE5E5244}" presName="parTx" presStyleLbl="revTx" presStyleIdx="4" presStyleCnt="6">
        <dgm:presLayoutVars>
          <dgm:chMax val="0"/>
          <dgm:chPref val="0"/>
        </dgm:presLayoutVars>
      </dgm:prSet>
      <dgm:spPr/>
    </dgm:pt>
    <dgm:pt modelId="{FE1263C5-53B4-435F-B241-305983F886C5}" type="pres">
      <dgm:prSet presAssocID="{3A87C78F-99E5-46CF-9C80-35A5CE5E5244}" presName="txSpace" presStyleCnt="0"/>
      <dgm:spPr/>
    </dgm:pt>
    <dgm:pt modelId="{FA8DC7C5-7DF0-4604-817E-C6D85D7B4F27}" type="pres">
      <dgm:prSet presAssocID="{3A87C78F-99E5-46CF-9C80-35A5CE5E5244}" presName="desTx" presStyleLbl="revTx" presStyleIdx="5" presStyleCnt="6">
        <dgm:presLayoutVars/>
      </dgm:prSet>
      <dgm:spPr/>
    </dgm:pt>
  </dgm:ptLst>
  <dgm:cxnLst>
    <dgm:cxn modelId="{6EAC1F05-105E-4ED4-978D-DB13A112BE89}" srcId="{EB35928D-C93B-4E48-AE7A-5339C7F6F341}" destId="{3A87C78F-99E5-46CF-9C80-35A5CE5E5244}" srcOrd="2" destOrd="0" parTransId="{B3ABE5DC-B852-466C-8080-0C41E7BA87F9}" sibTransId="{51909727-2709-4129-BDAA-74BDCF520214}"/>
    <dgm:cxn modelId="{3C3C330A-350A-4C58-84DA-A84DF6DB3B25}" type="presOf" srcId="{CC3E1A5B-7910-4327-8BC5-6F1F03F620E8}" destId="{FA8DC7C5-7DF0-4604-817E-C6D85D7B4F27}" srcOrd="0" destOrd="0" presId="urn:microsoft.com/office/officeart/2018/5/layout/CenteredIconLabelDescriptionList"/>
    <dgm:cxn modelId="{4A203F0B-CCB7-48C9-A044-DF10A2887499}" srcId="{EB35928D-C93B-4E48-AE7A-5339C7F6F341}" destId="{B49CA2AB-EAE5-4316-8447-35B6D29B6346}" srcOrd="0" destOrd="0" parTransId="{DAFC86B3-8123-4289-8643-DAAC2E159881}" sibTransId="{48CA7CD8-BDDC-49A3-A986-8A34B867E5D0}"/>
    <dgm:cxn modelId="{EAE9A520-33F1-498B-A55E-DCDC8A6EA422}" type="presOf" srcId="{C8A7C405-E953-42C3-9C43-63A2E888092B}" destId="{67F5349E-84CB-4A25-9378-B95FE150EA3D}" srcOrd="0" destOrd="0" presId="urn:microsoft.com/office/officeart/2018/5/layout/CenteredIconLabelDescriptionList"/>
    <dgm:cxn modelId="{8A2BCB68-96B8-4C20-B2D3-8E98A0872344}" srcId="{EB35928D-C93B-4E48-AE7A-5339C7F6F341}" destId="{C8A7C405-E953-42C3-9C43-63A2E888092B}" srcOrd="1" destOrd="0" parTransId="{0BF0241F-C288-4E25-AD5C-8C59FCCD199B}" sibTransId="{36113BEC-B431-4383-9085-DDE33AB9ADA7}"/>
    <dgm:cxn modelId="{686B9B4C-6BE8-4CE6-82C0-F9DFA3B0845D}" type="presOf" srcId="{3A87C78F-99E5-46CF-9C80-35A5CE5E5244}" destId="{A381ED11-C5B9-4491-AA3F-0DCF3AD952FA}" srcOrd="0" destOrd="0" presId="urn:microsoft.com/office/officeart/2018/5/layout/CenteredIconLabelDescriptionList"/>
    <dgm:cxn modelId="{2C578D84-0EF9-4629-AE8D-CCC0AE105300}" type="presOf" srcId="{B49CA2AB-EAE5-4316-8447-35B6D29B6346}" destId="{DD2BC843-D5F6-4442-97EE-D0904E523903}" srcOrd="0" destOrd="0" presId="urn:microsoft.com/office/officeart/2018/5/layout/CenteredIconLabelDescriptionList"/>
    <dgm:cxn modelId="{D9F4C39A-014A-4190-ADB5-10BBC17BDE23}" type="presOf" srcId="{EB35928D-C93B-4E48-AE7A-5339C7F6F341}" destId="{12D697F2-732A-43A9-9456-B71E918D77BF}" srcOrd="0" destOrd="0" presId="urn:microsoft.com/office/officeart/2018/5/layout/CenteredIconLabelDescriptionList"/>
    <dgm:cxn modelId="{11F418EC-883E-43F6-826C-D2550EE4943E}" srcId="{3A87C78F-99E5-46CF-9C80-35A5CE5E5244}" destId="{CC3E1A5B-7910-4327-8BC5-6F1F03F620E8}" srcOrd="0" destOrd="0" parTransId="{918B38CF-A78B-4969-8DCA-FDA2F02C60CF}" sibTransId="{79AA68EE-975A-499A-AD13-AB4BE5D420BC}"/>
    <dgm:cxn modelId="{ECA37674-4BE8-434A-B107-93BA708B0EC7}" type="presParOf" srcId="{12D697F2-732A-43A9-9456-B71E918D77BF}" destId="{8F6782D9-603D-47F3-9E99-DEB4804A762F}" srcOrd="0" destOrd="0" presId="urn:microsoft.com/office/officeart/2018/5/layout/CenteredIconLabelDescriptionList"/>
    <dgm:cxn modelId="{FE047A7A-CFC9-48EE-9B04-70F56BD804CA}" type="presParOf" srcId="{8F6782D9-603D-47F3-9E99-DEB4804A762F}" destId="{D718535D-0619-4F26-80E0-F74B5B335F2E}" srcOrd="0" destOrd="0" presId="urn:microsoft.com/office/officeart/2018/5/layout/CenteredIconLabelDescriptionList"/>
    <dgm:cxn modelId="{FF8EB2F6-2B35-46D7-AE70-7C2C898ED238}" type="presParOf" srcId="{8F6782D9-603D-47F3-9E99-DEB4804A762F}" destId="{01639FFA-1570-4DF5-A129-2F5910C91457}" srcOrd="1" destOrd="0" presId="urn:microsoft.com/office/officeart/2018/5/layout/CenteredIconLabelDescriptionList"/>
    <dgm:cxn modelId="{D85D1D2E-8A7A-4794-A491-642387A79697}" type="presParOf" srcId="{8F6782D9-603D-47F3-9E99-DEB4804A762F}" destId="{DD2BC843-D5F6-4442-97EE-D0904E523903}" srcOrd="2" destOrd="0" presId="urn:microsoft.com/office/officeart/2018/5/layout/CenteredIconLabelDescriptionList"/>
    <dgm:cxn modelId="{4E079756-5A05-4032-BDA2-F02725CA0AD0}" type="presParOf" srcId="{8F6782D9-603D-47F3-9E99-DEB4804A762F}" destId="{2379FF18-26E4-4C8E-8AAE-59FD9E86A1A4}" srcOrd="3" destOrd="0" presId="urn:microsoft.com/office/officeart/2018/5/layout/CenteredIconLabelDescriptionList"/>
    <dgm:cxn modelId="{6EBAF46A-51E9-4759-886D-ADC1A09E97A1}" type="presParOf" srcId="{8F6782D9-603D-47F3-9E99-DEB4804A762F}" destId="{5F29CCA6-7408-49A0-8941-1D8CA2D4672F}" srcOrd="4" destOrd="0" presId="urn:microsoft.com/office/officeart/2018/5/layout/CenteredIconLabelDescriptionList"/>
    <dgm:cxn modelId="{83446495-754A-478F-94A6-131E4052EBB0}" type="presParOf" srcId="{12D697F2-732A-43A9-9456-B71E918D77BF}" destId="{86F01E81-6D06-42D7-8DC9-6B786BAD2D8B}" srcOrd="1" destOrd="0" presId="urn:microsoft.com/office/officeart/2018/5/layout/CenteredIconLabelDescriptionList"/>
    <dgm:cxn modelId="{A3A748E4-331C-4EB2-B873-575FBA9611AD}" type="presParOf" srcId="{12D697F2-732A-43A9-9456-B71E918D77BF}" destId="{8ED8EBBA-4BB8-49B7-8F9F-1C30569EC6D1}" srcOrd="2" destOrd="0" presId="urn:microsoft.com/office/officeart/2018/5/layout/CenteredIconLabelDescriptionList"/>
    <dgm:cxn modelId="{7D80A069-4F82-41CE-B369-FF9FA0CAABE1}" type="presParOf" srcId="{8ED8EBBA-4BB8-49B7-8F9F-1C30569EC6D1}" destId="{E797A4D6-8951-4CD9-B085-C5BD4124D9BB}" srcOrd="0" destOrd="0" presId="urn:microsoft.com/office/officeart/2018/5/layout/CenteredIconLabelDescriptionList"/>
    <dgm:cxn modelId="{5B516A41-7F38-4E5F-8C58-F9E82856C04E}" type="presParOf" srcId="{8ED8EBBA-4BB8-49B7-8F9F-1C30569EC6D1}" destId="{CC04104A-D2E1-4664-88A8-5224D8FC82C5}" srcOrd="1" destOrd="0" presId="urn:microsoft.com/office/officeart/2018/5/layout/CenteredIconLabelDescriptionList"/>
    <dgm:cxn modelId="{28EBBF70-B8C2-4D3E-9F60-4866D5A459D1}" type="presParOf" srcId="{8ED8EBBA-4BB8-49B7-8F9F-1C30569EC6D1}" destId="{67F5349E-84CB-4A25-9378-B95FE150EA3D}" srcOrd="2" destOrd="0" presId="urn:microsoft.com/office/officeart/2018/5/layout/CenteredIconLabelDescriptionList"/>
    <dgm:cxn modelId="{06EC037E-0514-4291-A698-4D9D6ED8630B}" type="presParOf" srcId="{8ED8EBBA-4BB8-49B7-8F9F-1C30569EC6D1}" destId="{FF755908-EC94-4AAE-B59E-5FCF76ADB8FA}" srcOrd="3" destOrd="0" presId="urn:microsoft.com/office/officeart/2018/5/layout/CenteredIconLabelDescriptionList"/>
    <dgm:cxn modelId="{66372281-12D9-499C-96F5-27416C5757F8}" type="presParOf" srcId="{8ED8EBBA-4BB8-49B7-8F9F-1C30569EC6D1}" destId="{EA80D900-F05F-4B56-8936-6D6BA11C9BF4}" srcOrd="4" destOrd="0" presId="urn:microsoft.com/office/officeart/2018/5/layout/CenteredIconLabelDescriptionList"/>
    <dgm:cxn modelId="{A6E680F7-13AB-434E-B074-751E8A945329}" type="presParOf" srcId="{12D697F2-732A-43A9-9456-B71E918D77BF}" destId="{C979E535-31B2-49FB-BE08-FDB830E52585}" srcOrd="3" destOrd="0" presId="urn:microsoft.com/office/officeart/2018/5/layout/CenteredIconLabelDescriptionList"/>
    <dgm:cxn modelId="{781993CE-6541-41BC-B1D0-D54F7988717C}" type="presParOf" srcId="{12D697F2-732A-43A9-9456-B71E918D77BF}" destId="{E3840A37-97FB-460B-B6CC-720A4E1D1D56}" srcOrd="4" destOrd="0" presId="urn:microsoft.com/office/officeart/2018/5/layout/CenteredIconLabelDescriptionList"/>
    <dgm:cxn modelId="{FA404E2C-2DE6-46F7-A9F2-5A007DD66D70}" type="presParOf" srcId="{E3840A37-97FB-460B-B6CC-720A4E1D1D56}" destId="{037FBF10-1C2A-4A5E-A235-C0F9D903AEBC}" srcOrd="0" destOrd="0" presId="urn:microsoft.com/office/officeart/2018/5/layout/CenteredIconLabelDescriptionList"/>
    <dgm:cxn modelId="{50AC92E0-0718-45D1-93E6-686008D50A1A}" type="presParOf" srcId="{E3840A37-97FB-460B-B6CC-720A4E1D1D56}" destId="{965E78FE-BA9A-43D5-9C8A-A05195D5EBC3}" srcOrd="1" destOrd="0" presId="urn:microsoft.com/office/officeart/2018/5/layout/CenteredIconLabelDescriptionList"/>
    <dgm:cxn modelId="{236A4A23-C029-48A4-833F-D543D7C465D2}" type="presParOf" srcId="{E3840A37-97FB-460B-B6CC-720A4E1D1D56}" destId="{A381ED11-C5B9-4491-AA3F-0DCF3AD952FA}" srcOrd="2" destOrd="0" presId="urn:microsoft.com/office/officeart/2018/5/layout/CenteredIconLabelDescriptionList"/>
    <dgm:cxn modelId="{F31E9062-83F8-46B9-8BB5-9AAF8FB6C00D}" type="presParOf" srcId="{E3840A37-97FB-460B-B6CC-720A4E1D1D56}" destId="{FE1263C5-53B4-435F-B241-305983F886C5}" srcOrd="3" destOrd="0" presId="urn:microsoft.com/office/officeart/2018/5/layout/CenteredIconLabelDescriptionList"/>
    <dgm:cxn modelId="{5664D2E1-D513-48AC-8F1C-4B75E1B4F759}" type="presParOf" srcId="{E3840A37-97FB-460B-B6CC-720A4E1D1D56}" destId="{FA8DC7C5-7DF0-4604-817E-C6D85D7B4F2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0A9D5-DCFF-43A6-B4A3-3EF92E3C677B}">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AA74F3-FD4A-4AF2-BCA0-4038212D5B44}">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2A43F4-E2D0-4104-97C3-23ED8C90F355}">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a:t>Definitions and diagnostic criteria of MCI and Dementia </a:t>
          </a:r>
        </a:p>
      </dsp:txBody>
      <dsp:txXfrm>
        <a:off x="1816103" y="671"/>
        <a:ext cx="4447536" cy="1572384"/>
      </dsp:txXfrm>
    </dsp:sp>
    <dsp:sp modelId="{27F6E03F-7972-43AE-A7F3-9997F94C2955}">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1D8A21-1B14-45F2-ACD5-34FDEB65BB56}">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5B02DF-0AAC-4D06-AFBE-83E359D01505}">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a:t>Standard Evaluation including history, labs, cognitive testing, imaging </a:t>
          </a:r>
        </a:p>
      </dsp:txBody>
      <dsp:txXfrm>
        <a:off x="1816103" y="1966151"/>
        <a:ext cx="4447536" cy="1572384"/>
      </dsp:txXfrm>
    </dsp:sp>
    <dsp:sp modelId="{0B28FEA9-FDCB-4DAB-946F-DDFDE42B28BA}">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A1ECB0-2A75-4EAC-8176-391101614D61}">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ADABA7-4BE5-4C9E-AA9B-0D6BED999022}">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100000"/>
            </a:lnSpc>
            <a:spcBef>
              <a:spcPct val="0"/>
            </a:spcBef>
            <a:spcAft>
              <a:spcPct val="35000"/>
            </a:spcAft>
            <a:buNone/>
          </a:pPr>
          <a:r>
            <a:rPr lang="en-US" sz="2500" kern="1200"/>
            <a:t>Differential of Neurodegenerative diseases</a:t>
          </a:r>
        </a:p>
      </dsp:txBody>
      <dsp:txXfrm>
        <a:off x="1816103" y="3931632"/>
        <a:ext cx="4447536" cy="1572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62E22-BC49-48C2-A7E3-D42052C433DE}">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5AAF08-C10A-4D13-8B5C-36AFDF1B33B0}">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59DE7-676A-4208-8D92-C78551DCA7C4}">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Memory changes: decline in rate of learning information but not retention</a:t>
          </a:r>
        </a:p>
      </dsp:txBody>
      <dsp:txXfrm>
        <a:off x="1834517" y="469890"/>
        <a:ext cx="3148942" cy="1335915"/>
      </dsp:txXfrm>
    </dsp:sp>
    <dsp:sp modelId="{E1336855-B04C-4165-BFA6-25C92A7599AB}">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EB5F9-D669-41A2-9F85-F33855DD0471}">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37DF44-EF56-4009-833D-E56940FFA4BE}">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Difficulty with multitasking (difficulty with attention)</a:t>
          </a:r>
        </a:p>
      </dsp:txBody>
      <dsp:txXfrm>
        <a:off x="7154322" y="469890"/>
        <a:ext cx="3148942" cy="1335915"/>
      </dsp:txXfrm>
    </dsp:sp>
    <dsp:sp modelId="{E227010C-7DCC-4A3B-8657-63AD454E4AB1}">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A33EE0-267A-4451-B320-F1941ED881C9}">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09544-1C57-4347-93F7-DF3E84431F4A}">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Word finding (mild) </a:t>
          </a:r>
        </a:p>
      </dsp:txBody>
      <dsp:txXfrm>
        <a:off x="1834517" y="2545532"/>
        <a:ext cx="3148942" cy="1335915"/>
      </dsp:txXfrm>
    </dsp:sp>
    <dsp:sp modelId="{54095947-CB2B-47A9-AC5C-132C7E94982F}">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85B14-0655-44FF-90FB-CC8EDE66D9E4}">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17C8B-C97E-4409-ACA0-5976DDB01D72}">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Compensation strategies for ADD/depression becoming more difficult with age </a:t>
          </a:r>
        </a:p>
      </dsp:txBody>
      <dsp:txXfrm>
        <a:off x="7154322" y="254553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4D68A-7319-482A-8157-8CF7C5A10C77}">
      <dsp:nvSpPr>
        <dsp:cNvPr id="0" name=""/>
        <dsp:cNvSpPr/>
      </dsp:nvSpPr>
      <dsp:spPr>
        <a:xfrm>
          <a:off x="559800" y="40400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C2D917-237B-4402-8BD5-D8DB600E5268}">
      <dsp:nvSpPr>
        <dsp:cNvPr id="0" name=""/>
        <dsp:cNvSpPr/>
      </dsp:nvSpPr>
      <dsp:spPr>
        <a:xfrm>
          <a:off x="559800" y="206837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kern="1200"/>
            <a:t>Amnestic vs. Nonamnestic</a:t>
          </a:r>
        </a:p>
      </dsp:txBody>
      <dsp:txXfrm>
        <a:off x="559800" y="2068370"/>
        <a:ext cx="4320000" cy="648000"/>
      </dsp:txXfrm>
    </dsp:sp>
    <dsp:sp modelId="{96F8CDAB-0BBE-4666-AFB8-0533F803329E}">
      <dsp:nvSpPr>
        <dsp:cNvPr id="0" name=""/>
        <dsp:cNvSpPr/>
      </dsp:nvSpPr>
      <dsp:spPr>
        <a:xfrm>
          <a:off x="559800" y="2787236"/>
          <a:ext cx="4320000" cy="1160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Amnestic: Memory significantly impaired, other cognitive functions spared </a:t>
          </a:r>
        </a:p>
        <a:p>
          <a:pPr marL="0" lvl="0" indent="0" algn="l" defTabSz="755650">
            <a:lnSpc>
              <a:spcPct val="100000"/>
            </a:lnSpc>
            <a:spcBef>
              <a:spcPct val="0"/>
            </a:spcBef>
            <a:spcAft>
              <a:spcPct val="35000"/>
            </a:spcAft>
            <a:buNone/>
          </a:pPr>
          <a:r>
            <a:rPr lang="en-US" sz="1700" kern="1200"/>
            <a:t>Nonamnestic: Memory remains intact, one or more domains of cognitive abilities are impaired </a:t>
          </a:r>
        </a:p>
      </dsp:txBody>
      <dsp:txXfrm>
        <a:off x="559800" y="2787236"/>
        <a:ext cx="4320000" cy="1160094"/>
      </dsp:txXfrm>
    </dsp:sp>
    <dsp:sp modelId="{817EF5A7-39C0-4129-B0B5-D389010AF147}">
      <dsp:nvSpPr>
        <dsp:cNvPr id="0" name=""/>
        <dsp:cNvSpPr/>
      </dsp:nvSpPr>
      <dsp:spPr>
        <a:xfrm>
          <a:off x="5635800" y="40400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A38E03-C54F-49E9-84D2-5EF04153E7BB}">
      <dsp:nvSpPr>
        <dsp:cNvPr id="0" name=""/>
        <dsp:cNvSpPr/>
      </dsp:nvSpPr>
      <dsp:spPr>
        <a:xfrm>
          <a:off x="5635800" y="206837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kern="1200" dirty="0"/>
            <a:t>Single domain vs. multi-domain </a:t>
          </a:r>
        </a:p>
      </dsp:txBody>
      <dsp:txXfrm>
        <a:off x="5635800" y="2068370"/>
        <a:ext cx="4320000" cy="648000"/>
      </dsp:txXfrm>
    </dsp:sp>
    <dsp:sp modelId="{9DC13D3C-BA73-4F2C-832B-4A60ECC6220A}">
      <dsp:nvSpPr>
        <dsp:cNvPr id="0" name=""/>
        <dsp:cNvSpPr/>
      </dsp:nvSpPr>
      <dsp:spPr>
        <a:xfrm>
          <a:off x="5635800" y="2787236"/>
          <a:ext cx="4320000" cy="1160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Domains include language, visuospatial skills, executive functioning</a:t>
          </a:r>
        </a:p>
      </dsp:txBody>
      <dsp:txXfrm>
        <a:off x="5635800" y="2787236"/>
        <a:ext cx="4320000" cy="1160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1A8D5-1190-44BF-A39C-624257FFDCD9}">
      <dsp:nvSpPr>
        <dsp:cNvPr id="0" name=""/>
        <dsp:cNvSpPr/>
      </dsp:nvSpPr>
      <dsp:spPr>
        <a:xfrm>
          <a:off x="684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07336-53F2-41D2-A0D1-53EAB9349897}">
      <dsp:nvSpPr>
        <dsp:cNvPr id="0" name=""/>
        <dsp:cNvSpPr/>
      </dsp:nvSpPr>
      <dsp:spPr>
        <a:xfrm>
          <a:off x="918914"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86992B-4964-420F-A446-0CB774CAE2CF}">
      <dsp:nvSpPr>
        <dsp:cNvPr id="0" name=""/>
        <dsp:cNvSpPr/>
      </dsp:nvSpPr>
      <dsp:spPr>
        <a:xfrm>
          <a:off x="33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History</a:t>
          </a:r>
        </a:p>
      </dsp:txBody>
      <dsp:txXfrm>
        <a:off x="333914" y="2456402"/>
        <a:ext cx="1800000" cy="720000"/>
      </dsp:txXfrm>
    </dsp:sp>
    <dsp:sp modelId="{965B546D-1920-432C-BBE9-8BD15DE802E4}">
      <dsp:nvSpPr>
        <dsp:cNvPr id="0" name=""/>
        <dsp:cNvSpPr/>
      </dsp:nvSpPr>
      <dsp:spPr>
        <a:xfrm>
          <a:off x="2799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7D78C3-6E0B-4594-B97A-11B54C62BA50}">
      <dsp:nvSpPr>
        <dsp:cNvPr id="0" name=""/>
        <dsp:cNvSpPr/>
      </dsp:nvSpPr>
      <dsp:spPr>
        <a:xfrm>
          <a:off x="3033914"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74D543-8CAF-4724-BF58-D74EF0959CE5}">
      <dsp:nvSpPr>
        <dsp:cNvPr id="0" name=""/>
        <dsp:cNvSpPr/>
      </dsp:nvSpPr>
      <dsp:spPr>
        <a:xfrm>
          <a:off x="244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Examination</a:t>
          </a:r>
        </a:p>
      </dsp:txBody>
      <dsp:txXfrm>
        <a:off x="2448914" y="2456402"/>
        <a:ext cx="1800000" cy="720000"/>
      </dsp:txXfrm>
    </dsp:sp>
    <dsp:sp modelId="{FAF1D7E4-8C39-4576-80E2-1E9E766F2B45}">
      <dsp:nvSpPr>
        <dsp:cNvPr id="0" name=""/>
        <dsp:cNvSpPr/>
      </dsp:nvSpPr>
      <dsp:spPr>
        <a:xfrm>
          <a:off x="4914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8CAAFB-286B-4480-BD21-C2B60B12C7B4}">
      <dsp:nvSpPr>
        <dsp:cNvPr id="0" name=""/>
        <dsp:cNvSpPr/>
      </dsp:nvSpPr>
      <dsp:spPr>
        <a:xfrm>
          <a:off x="5148914"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8E8FB8-E386-4098-9523-E812CEAE63AC}">
      <dsp:nvSpPr>
        <dsp:cNvPr id="0" name=""/>
        <dsp:cNvSpPr/>
      </dsp:nvSpPr>
      <dsp:spPr>
        <a:xfrm>
          <a:off x="456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Laboratory Testing  </a:t>
          </a:r>
        </a:p>
      </dsp:txBody>
      <dsp:txXfrm>
        <a:off x="4563914" y="2456402"/>
        <a:ext cx="1800000" cy="720000"/>
      </dsp:txXfrm>
    </dsp:sp>
    <dsp:sp modelId="{D2FC354A-AFBC-4931-9497-D4C8CE63B167}">
      <dsp:nvSpPr>
        <dsp:cNvPr id="0" name=""/>
        <dsp:cNvSpPr/>
      </dsp:nvSpPr>
      <dsp:spPr>
        <a:xfrm>
          <a:off x="7029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E54C60-3066-4856-A2CA-26F185062333}">
      <dsp:nvSpPr>
        <dsp:cNvPr id="0" name=""/>
        <dsp:cNvSpPr/>
      </dsp:nvSpPr>
      <dsp:spPr>
        <a:xfrm>
          <a:off x="7263914"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FCBAC7-FC7A-4C11-BBCF-9D40BA6D3AE7}">
      <dsp:nvSpPr>
        <dsp:cNvPr id="0" name=""/>
        <dsp:cNvSpPr/>
      </dsp:nvSpPr>
      <dsp:spPr>
        <a:xfrm>
          <a:off x="667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Imaging</a:t>
          </a:r>
        </a:p>
      </dsp:txBody>
      <dsp:txXfrm>
        <a:off x="6678914" y="2456402"/>
        <a:ext cx="1800000" cy="720000"/>
      </dsp:txXfrm>
    </dsp:sp>
    <dsp:sp modelId="{4D9A0B1F-2A69-486E-A071-CFEC648BBEDA}">
      <dsp:nvSpPr>
        <dsp:cNvPr id="0" name=""/>
        <dsp:cNvSpPr/>
      </dsp:nvSpPr>
      <dsp:spPr>
        <a:xfrm>
          <a:off x="9144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55B77-C7B6-4A5C-A04C-2CD2C8C3284A}">
      <dsp:nvSpPr>
        <dsp:cNvPr id="0" name=""/>
        <dsp:cNvSpPr/>
      </dsp:nvSpPr>
      <dsp:spPr>
        <a:xfrm>
          <a:off x="9378914" y="125040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3457E7-FD08-475A-B909-784DE9D1A9B6}">
      <dsp:nvSpPr>
        <dsp:cNvPr id="0" name=""/>
        <dsp:cNvSpPr/>
      </dsp:nvSpPr>
      <dsp:spPr>
        <a:xfrm>
          <a:off x="879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Cognitive Testing </a:t>
          </a:r>
        </a:p>
      </dsp:txBody>
      <dsp:txXfrm>
        <a:off x="8793914" y="2456402"/>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8535D-0619-4F26-80E0-F74B5B335F2E}">
      <dsp:nvSpPr>
        <dsp:cNvPr id="0" name=""/>
        <dsp:cNvSpPr/>
      </dsp:nvSpPr>
      <dsp:spPr>
        <a:xfrm>
          <a:off x="1061437" y="712654"/>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2BC843-D5F6-4442-97EE-D0904E523903}">
      <dsp:nvSpPr>
        <dsp:cNvPr id="0" name=""/>
        <dsp:cNvSpPr/>
      </dsp:nvSpPr>
      <dsp:spPr>
        <a:xfrm>
          <a:off x="1582" y="1973039"/>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en-US" sz="3500" kern="1200"/>
            <a:t>Vital signs </a:t>
          </a:r>
        </a:p>
      </dsp:txBody>
      <dsp:txXfrm>
        <a:off x="1582" y="1973039"/>
        <a:ext cx="3261093" cy="489164"/>
      </dsp:txXfrm>
    </dsp:sp>
    <dsp:sp modelId="{5F29CCA6-7408-49A0-8941-1D8CA2D4672F}">
      <dsp:nvSpPr>
        <dsp:cNvPr id="0" name=""/>
        <dsp:cNvSpPr/>
      </dsp:nvSpPr>
      <dsp:spPr>
        <a:xfrm>
          <a:off x="1582" y="2517553"/>
          <a:ext cx="3261093" cy="962597"/>
        </a:xfrm>
        <a:prstGeom prst="rect">
          <a:avLst/>
        </a:prstGeom>
        <a:noFill/>
        <a:ln>
          <a:noFill/>
        </a:ln>
        <a:effectLst/>
      </dsp:spPr>
      <dsp:style>
        <a:lnRef idx="0">
          <a:scrgbClr r="0" g="0" b="0"/>
        </a:lnRef>
        <a:fillRef idx="0">
          <a:scrgbClr r="0" g="0" b="0"/>
        </a:fillRef>
        <a:effectRef idx="0">
          <a:scrgbClr r="0" g="0" b="0"/>
        </a:effectRef>
        <a:fontRef idx="minor"/>
      </dsp:style>
    </dsp:sp>
    <dsp:sp modelId="{E797A4D6-8951-4CD9-B085-C5BD4124D9BB}">
      <dsp:nvSpPr>
        <dsp:cNvPr id="0" name=""/>
        <dsp:cNvSpPr/>
      </dsp:nvSpPr>
      <dsp:spPr>
        <a:xfrm>
          <a:off x="4893223" y="712654"/>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F5349E-84CB-4A25-9378-B95FE150EA3D}">
      <dsp:nvSpPr>
        <dsp:cNvPr id="0" name=""/>
        <dsp:cNvSpPr/>
      </dsp:nvSpPr>
      <dsp:spPr>
        <a:xfrm>
          <a:off x="3833367" y="1973039"/>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en-US" sz="3500" kern="1200"/>
            <a:t>Sight and Hearing </a:t>
          </a:r>
        </a:p>
      </dsp:txBody>
      <dsp:txXfrm>
        <a:off x="3833367" y="1973039"/>
        <a:ext cx="3261093" cy="489164"/>
      </dsp:txXfrm>
    </dsp:sp>
    <dsp:sp modelId="{EA80D900-F05F-4B56-8936-6D6BA11C9BF4}">
      <dsp:nvSpPr>
        <dsp:cNvPr id="0" name=""/>
        <dsp:cNvSpPr/>
      </dsp:nvSpPr>
      <dsp:spPr>
        <a:xfrm>
          <a:off x="3833367" y="2517553"/>
          <a:ext cx="3261093" cy="962597"/>
        </a:xfrm>
        <a:prstGeom prst="rect">
          <a:avLst/>
        </a:prstGeom>
        <a:noFill/>
        <a:ln>
          <a:noFill/>
        </a:ln>
        <a:effectLst/>
      </dsp:spPr>
      <dsp:style>
        <a:lnRef idx="0">
          <a:scrgbClr r="0" g="0" b="0"/>
        </a:lnRef>
        <a:fillRef idx="0">
          <a:scrgbClr r="0" g="0" b="0"/>
        </a:fillRef>
        <a:effectRef idx="0">
          <a:scrgbClr r="0" g="0" b="0"/>
        </a:effectRef>
        <a:fontRef idx="minor"/>
      </dsp:style>
    </dsp:sp>
    <dsp:sp modelId="{037FBF10-1C2A-4A5E-A235-C0F9D903AEBC}">
      <dsp:nvSpPr>
        <dsp:cNvPr id="0" name=""/>
        <dsp:cNvSpPr/>
      </dsp:nvSpPr>
      <dsp:spPr>
        <a:xfrm>
          <a:off x="8725008" y="712654"/>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81ED11-C5B9-4491-AA3F-0DCF3AD952FA}">
      <dsp:nvSpPr>
        <dsp:cNvPr id="0" name=""/>
        <dsp:cNvSpPr/>
      </dsp:nvSpPr>
      <dsp:spPr>
        <a:xfrm>
          <a:off x="7665152" y="1973039"/>
          <a:ext cx="3261093" cy="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en-US" sz="3500" kern="1200"/>
            <a:t>Neurologic Exam</a:t>
          </a:r>
        </a:p>
      </dsp:txBody>
      <dsp:txXfrm>
        <a:off x="7665152" y="1973039"/>
        <a:ext cx="3261093" cy="489164"/>
      </dsp:txXfrm>
    </dsp:sp>
    <dsp:sp modelId="{FA8DC7C5-7DF0-4604-817E-C6D85D7B4F27}">
      <dsp:nvSpPr>
        <dsp:cNvPr id="0" name=""/>
        <dsp:cNvSpPr/>
      </dsp:nvSpPr>
      <dsp:spPr>
        <a:xfrm>
          <a:off x="7665152" y="2517553"/>
          <a:ext cx="3261093" cy="962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Hypomimia, rigidity, bradykinesia, postural instability, gait, other abnormal movements (chorea, hemiballismus etc.) </a:t>
          </a:r>
        </a:p>
      </dsp:txBody>
      <dsp:txXfrm>
        <a:off x="7665152" y="2517553"/>
        <a:ext cx="3261093" cy="9625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6BF9F-334A-ED45-85D7-B4EED31E3005}"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4CE5F-E9BC-AB48-BD40-C030D2C247B7}" type="slidenum">
              <a:rPr lang="en-US" smtClean="0"/>
              <a:t>‹#›</a:t>
            </a:fld>
            <a:endParaRPr lang="en-US"/>
          </a:p>
        </p:txBody>
      </p:sp>
    </p:spTree>
    <p:extLst>
      <p:ext uri="{BB962C8B-B14F-4D97-AF65-F5344CB8AC3E}">
        <p14:creationId xmlns:p14="http://schemas.microsoft.com/office/powerpoint/2010/main" val="13203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1</a:t>
            </a:fld>
            <a:endParaRPr lang="en-US"/>
          </a:p>
        </p:txBody>
      </p:sp>
    </p:spTree>
    <p:extLst>
      <p:ext uri="{BB962C8B-B14F-4D97-AF65-F5344CB8AC3E}">
        <p14:creationId xmlns:p14="http://schemas.microsoft.com/office/powerpoint/2010/main" val="4191702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2008 – meta-analysis of 15 studies total number of </a:t>
            </a:r>
            <a:r>
              <a:rPr lang="en-US" dirty="0" err="1"/>
              <a:t>pt</a:t>
            </a:r>
            <a:r>
              <a:rPr lang="en-US" dirty="0"/>
              <a:t> who had progressed to a dementia in studies lasting less than 5 years was 27.4%, while the total number of patients who progressed to dementia by the end of studies lasting up to 10 years was 31.4%</a:t>
            </a:r>
          </a:p>
          <a:p>
            <a:endParaRPr lang="en-US" dirty="0"/>
          </a:p>
          <a:p>
            <a:r>
              <a:rPr lang="en-US" dirty="0"/>
              <a:t>After 5 years, rate will drop </a:t>
            </a:r>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12</a:t>
            </a:fld>
            <a:endParaRPr lang="en-US"/>
          </a:p>
        </p:txBody>
      </p:sp>
    </p:spTree>
    <p:extLst>
      <p:ext uri="{BB962C8B-B14F-4D97-AF65-F5344CB8AC3E}">
        <p14:creationId xmlns:p14="http://schemas.microsoft.com/office/powerpoint/2010/main" val="184316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DSM V-Major Neurocognitive disorders </a:t>
            </a:r>
          </a:p>
        </p:txBody>
      </p:sp>
      <p:sp>
        <p:nvSpPr>
          <p:cNvPr id="4" name="Slide Number Placeholder 3"/>
          <p:cNvSpPr>
            <a:spLocks noGrp="1"/>
          </p:cNvSpPr>
          <p:nvPr>
            <p:ph type="sldNum" sz="quarter" idx="5"/>
          </p:nvPr>
        </p:nvSpPr>
        <p:spPr/>
        <p:txBody>
          <a:bodyPr/>
          <a:lstStyle/>
          <a:p>
            <a:fld id="{3474CE5F-E9BC-AB48-BD40-C030D2C247B7}" type="slidenum">
              <a:rPr lang="en-US" smtClean="0"/>
              <a:t>16</a:t>
            </a:fld>
            <a:endParaRPr lang="en-US"/>
          </a:p>
        </p:txBody>
      </p:sp>
    </p:spTree>
    <p:extLst>
      <p:ext uri="{BB962C8B-B14F-4D97-AF65-F5344CB8AC3E}">
        <p14:creationId xmlns:p14="http://schemas.microsoft.com/office/powerpoint/2010/main" val="197997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17</a:t>
            </a:fld>
            <a:endParaRPr lang="en-US"/>
          </a:p>
        </p:txBody>
      </p:sp>
    </p:spTree>
    <p:extLst>
      <p:ext uri="{BB962C8B-B14F-4D97-AF65-F5344CB8AC3E}">
        <p14:creationId xmlns:p14="http://schemas.microsoft.com/office/powerpoint/2010/main" val="4000245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Memory – types of memory</a:t>
            </a:r>
          </a:p>
          <a:p>
            <a:r>
              <a:rPr lang="en-US" dirty="0"/>
              <a:t>Language – word finding difficulty</a:t>
            </a:r>
          </a:p>
          <a:p>
            <a:r>
              <a:rPr lang="en-US" dirty="0"/>
              <a:t>Attention – multitasking, staying present in a conversation</a:t>
            </a:r>
          </a:p>
          <a:p>
            <a:r>
              <a:rPr lang="en-US" dirty="0"/>
              <a:t>Mood </a:t>
            </a:r>
            <a:r>
              <a:rPr lang="en-US" dirty="0" err="1"/>
              <a:t>sx</a:t>
            </a:r>
            <a:r>
              <a:rPr lang="en-US" dirty="0"/>
              <a:t> – depression, anxiety, hallucinations </a:t>
            </a:r>
          </a:p>
          <a:p>
            <a:r>
              <a:rPr lang="en-US" dirty="0"/>
              <a:t>ADLs/</a:t>
            </a:r>
            <a:r>
              <a:rPr lang="en-US" dirty="0" err="1"/>
              <a:t>iADLs</a:t>
            </a:r>
            <a:r>
              <a:rPr lang="en-US" dirty="0"/>
              <a:t> </a:t>
            </a:r>
          </a:p>
          <a:p>
            <a:endParaRPr lang="en-US" dirty="0"/>
          </a:p>
          <a:p>
            <a:r>
              <a:rPr lang="en-US" dirty="0"/>
              <a:t>Autonomic instability </a:t>
            </a:r>
          </a:p>
          <a:p>
            <a:r>
              <a:rPr lang="en-US" dirty="0"/>
              <a:t>Motors – falls, slower than normal </a:t>
            </a:r>
          </a:p>
        </p:txBody>
      </p:sp>
      <p:sp>
        <p:nvSpPr>
          <p:cNvPr id="4" name="Slide Number Placeholder 3"/>
          <p:cNvSpPr>
            <a:spLocks noGrp="1"/>
          </p:cNvSpPr>
          <p:nvPr>
            <p:ph type="sldNum" sz="quarter" idx="5"/>
          </p:nvPr>
        </p:nvSpPr>
        <p:spPr/>
        <p:txBody>
          <a:bodyPr/>
          <a:lstStyle/>
          <a:p>
            <a:fld id="{3474CE5F-E9BC-AB48-BD40-C030D2C247B7}" type="slidenum">
              <a:rPr lang="en-US" smtClean="0"/>
              <a:t>18</a:t>
            </a:fld>
            <a:endParaRPr lang="en-US"/>
          </a:p>
        </p:txBody>
      </p:sp>
    </p:spTree>
    <p:extLst>
      <p:ext uri="{BB962C8B-B14F-4D97-AF65-F5344CB8AC3E}">
        <p14:creationId xmlns:p14="http://schemas.microsoft.com/office/powerpoint/2010/main" val="2533948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Raleway" panose="020F0502020204030204" pitchFamily="34" charset="0"/>
              </a:rPr>
              <a:t>Procedural memory</a:t>
            </a:r>
          </a:p>
          <a:p>
            <a:pPr marL="742950" lvl="1" indent="-285750" algn="l">
              <a:buFont typeface="Arial" panose="020B0604020202020204" pitchFamily="34" charset="0"/>
              <a:buChar char="•"/>
            </a:pPr>
            <a:r>
              <a:rPr lang="en-US" b="0" i="0" dirty="0">
                <a:solidFill>
                  <a:srgbClr val="5E5E5E"/>
                </a:solidFill>
                <a:effectLst/>
                <a:latin typeface="Open Sans" panose="020F0502020204030204" pitchFamily="34" charset="0"/>
              </a:rPr>
              <a:t>Associated with implicit memory of how to perform certain tasks such as tying shoes or riding a bike.</a:t>
            </a:r>
          </a:p>
          <a:p>
            <a:pPr marL="742950" lvl="1" indent="-285750" algn="l">
              <a:buFont typeface="Arial" panose="020B0604020202020204" pitchFamily="34" charset="0"/>
              <a:buChar char="•"/>
            </a:pPr>
            <a:r>
              <a:rPr lang="en-US" b="0" i="0" dirty="0">
                <a:solidFill>
                  <a:srgbClr val="5E5E5E"/>
                </a:solidFill>
                <a:effectLst/>
                <a:latin typeface="Open Sans" panose="020F0502020204030204" pitchFamily="34" charset="0"/>
              </a:rPr>
              <a:t>Damage to the basal ganglia and cerebellum can lead to procedural memory problems.</a:t>
            </a:r>
          </a:p>
          <a:p>
            <a:pPr algn="l"/>
            <a:r>
              <a:rPr lang="en-US" b="1" i="0" dirty="0">
                <a:solidFill>
                  <a:srgbClr val="333333"/>
                </a:solidFill>
                <a:effectLst/>
                <a:latin typeface="Raleway" panose="020F0502020204030204" pitchFamily="34" charset="0"/>
              </a:rPr>
              <a:t>Episodic memory</a:t>
            </a:r>
          </a:p>
          <a:p>
            <a:pPr marL="742950" lvl="1" indent="-285750" algn="l">
              <a:buFont typeface="Arial" panose="020B0604020202020204" pitchFamily="34" charset="0"/>
              <a:buChar char="•"/>
            </a:pPr>
            <a:r>
              <a:rPr lang="en-US" b="0" i="0" dirty="0">
                <a:solidFill>
                  <a:srgbClr val="5E5E5E"/>
                </a:solidFill>
                <a:effectLst/>
                <a:latin typeface="Open Sans" panose="020B0606030504020204" pitchFamily="34" charset="0"/>
              </a:rPr>
              <a:t>Memory that is specific to autobiographical events (i.e. times, names, and places).</a:t>
            </a:r>
          </a:p>
          <a:p>
            <a:pPr marL="742950" lvl="1" indent="-285750" algn="l">
              <a:buFont typeface="Arial" panose="020B0604020202020204" pitchFamily="34" charset="0"/>
              <a:buChar char="•"/>
            </a:pPr>
            <a:r>
              <a:rPr lang="en-US" b="0" i="0" dirty="0">
                <a:solidFill>
                  <a:srgbClr val="5E5E5E"/>
                </a:solidFill>
                <a:effectLst/>
                <a:latin typeface="Open Sans" panose="020B0606030504020204" pitchFamily="34" charset="0"/>
              </a:rPr>
              <a:t>Deficits localize to the </a:t>
            </a:r>
            <a:r>
              <a:rPr lang="en-US" b="0" i="0" dirty="0" err="1">
                <a:solidFill>
                  <a:srgbClr val="5E5E5E"/>
                </a:solidFill>
                <a:effectLst/>
                <a:latin typeface="Open Sans" panose="020B0606030504020204" pitchFamily="34" charset="0"/>
              </a:rPr>
              <a:t>Papez</a:t>
            </a:r>
            <a:r>
              <a:rPr lang="en-US" b="0" i="0" dirty="0">
                <a:solidFill>
                  <a:srgbClr val="5E5E5E"/>
                </a:solidFill>
                <a:effectLst/>
                <a:latin typeface="Open Sans" panose="020B0606030504020204" pitchFamily="34" charset="0"/>
              </a:rPr>
              <a:t> circuit (hippocampus, fornix, mammillary bodies, anterior thalamus, cingulate, entorhinal cortex)</a:t>
            </a:r>
          </a:p>
          <a:p>
            <a:pPr marL="742950" lvl="1" indent="-285750" algn="l">
              <a:buFont typeface="Arial" panose="020B0604020202020204" pitchFamily="34" charset="0"/>
              <a:buChar char="•"/>
            </a:pPr>
            <a:r>
              <a:rPr lang="en-US" b="0" i="0" dirty="0">
                <a:solidFill>
                  <a:srgbClr val="5E5E5E"/>
                </a:solidFill>
                <a:effectLst/>
                <a:latin typeface="Open Sans" panose="020B0606030504020204" pitchFamily="34" charset="0"/>
              </a:rPr>
              <a:t>Deficits in episodic memory are typical of Alzheimer’s disease (AD).</a:t>
            </a:r>
          </a:p>
          <a:p>
            <a:pPr algn="l"/>
            <a:r>
              <a:rPr lang="en-US" b="1" i="0" dirty="0">
                <a:solidFill>
                  <a:srgbClr val="333333"/>
                </a:solidFill>
                <a:effectLst/>
                <a:latin typeface="Raleway" panose="020F0502020204030204" pitchFamily="34" charset="0"/>
              </a:rPr>
              <a:t>Working memory</a:t>
            </a:r>
          </a:p>
          <a:p>
            <a:pPr marL="742950" lvl="1" indent="-285750" algn="l">
              <a:buFont typeface="Arial" panose="020B0604020202020204" pitchFamily="34" charset="0"/>
              <a:buChar char="•"/>
            </a:pPr>
            <a:r>
              <a:rPr lang="en-US" b="0" i="0" dirty="0">
                <a:solidFill>
                  <a:srgbClr val="5E5E5E"/>
                </a:solidFill>
                <a:effectLst/>
                <a:latin typeface="Open Sans" panose="020B0606030504020204" pitchFamily="34" charset="0"/>
              </a:rPr>
              <a:t>Also considered “short term memory”, it is the cognitive system responsible for storing temporary pieces of information.</a:t>
            </a:r>
          </a:p>
          <a:p>
            <a:pPr marL="742950" lvl="1" indent="-285750" algn="l">
              <a:buFont typeface="Arial" panose="020B0604020202020204" pitchFamily="34" charset="0"/>
              <a:buChar char="•"/>
            </a:pPr>
            <a:r>
              <a:rPr lang="en-US" b="0" i="0" dirty="0">
                <a:solidFill>
                  <a:srgbClr val="5E5E5E"/>
                </a:solidFill>
                <a:effectLst/>
                <a:latin typeface="Open Sans" panose="020B0606030504020204" pitchFamily="34" charset="0"/>
              </a:rPr>
              <a:t>Phonologic working memory involves the prefrontal cortex, Broca’s, and Wernicke’s areas. An example is remembering a phone number “in your head” before dialing.</a:t>
            </a:r>
          </a:p>
          <a:p>
            <a:pPr marL="742950" lvl="1" indent="-285750" algn="l">
              <a:buFont typeface="Arial" panose="020B0604020202020204" pitchFamily="34" charset="0"/>
              <a:buChar char="•"/>
            </a:pPr>
            <a:r>
              <a:rPr lang="en-US" b="0" i="0" dirty="0">
                <a:solidFill>
                  <a:srgbClr val="5E5E5E"/>
                </a:solidFill>
                <a:effectLst/>
                <a:latin typeface="Open Sans" panose="020B0606030504020204" pitchFamily="34" charset="0"/>
              </a:rPr>
              <a:t>Spatial working memory Involves the prefrontal cortex and visual associated areas. An example is following a route to the end of a maze.</a:t>
            </a:r>
          </a:p>
          <a:p>
            <a:pPr algn="l"/>
            <a:r>
              <a:rPr lang="en-US" b="1" i="0" dirty="0">
                <a:solidFill>
                  <a:srgbClr val="333333"/>
                </a:solidFill>
                <a:effectLst/>
                <a:latin typeface="Raleway" panose="020F0502020204030204" pitchFamily="34" charset="0"/>
              </a:rPr>
              <a:t>Semantic memory</a:t>
            </a:r>
          </a:p>
          <a:p>
            <a:pPr marL="742950" lvl="1" indent="-285750" algn="l">
              <a:buFont typeface="Arial" panose="020B0604020202020204" pitchFamily="34" charset="0"/>
              <a:buChar char="•"/>
            </a:pPr>
            <a:r>
              <a:rPr lang="en-US" b="0" i="0" dirty="0">
                <a:solidFill>
                  <a:srgbClr val="5E5E5E"/>
                </a:solidFill>
                <a:effectLst/>
                <a:latin typeface="Open Sans" panose="020B0606030504020204" pitchFamily="34" charset="0"/>
              </a:rPr>
              <a:t>Semantic memories do not tend to come from personal experience.</a:t>
            </a:r>
          </a:p>
          <a:p>
            <a:pPr marL="742950" lvl="1" indent="-285750" algn="l">
              <a:buFont typeface="Arial" panose="020B0604020202020204" pitchFamily="34" charset="0"/>
              <a:buChar char="•"/>
            </a:pPr>
            <a:r>
              <a:rPr lang="en-US" b="0" i="0" dirty="0">
                <a:solidFill>
                  <a:srgbClr val="5E5E5E"/>
                </a:solidFill>
                <a:effectLst/>
                <a:latin typeface="Open Sans" panose="020B0606030504020204" pitchFamily="34" charset="0"/>
              </a:rPr>
              <a:t>Deficits of semantic memory lead to the loss of “common knowledge” things such as names of colors, and other basic life facts.</a:t>
            </a:r>
          </a:p>
          <a:p>
            <a:pPr marL="742950" lvl="1" indent="-285750" algn="l">
              <a:buFont typeface="Arial" panose="020B0604020202020204" pitchFamily="34" charset="0"/>
              <a:buChar char="•"/>
            </a:pPr>
            <a:r>
              <a:rPr lang="en-US" b="0" i="0" dirty="0">
                <a:solidFill>
                  <a:srgbClr val="5E5E5E"/>
                </a:solidFill>
                <a:effectLst/>
                <a:latin typeface="Open Sans" panose="020B0606030504020204" pitchFamily="34" charset="0"/>
              </a:rPr>
              <a:t>Semantic deficits may be related to the temporal lobe pathology, specifically the inferior temporal cortex.</a:t>
            </a:r>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19</a:t>
            </a:fld>
            <a:endParaRPr lang="en-US"/>
          </a:p>
        </p:txBody>
      </p:sp>
    </p:spTree>
    <p:extLst>
      <p:ext uri="{BB962C8B-B14F-4D97-AF65-F5344CB8AC3E}">
        <p14:creationId xmlns:p14="http://schemas.microsoft.com/office/powerpoint/2010/main" val="17196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orthostatic vitals, autonomic dysregulation </a:t>
            </a:r>
          </a:p>
          <a:p>
            <a:r>
              <a:rPr lang="en-US" dirty="0"/>
              <a:t>Sight and hearing can impact the testing results – can talk about hearing loss </a:t>
            </a:r>
          </a:p>
          <a:p>
            <a:r>
              <a:rPr lang="en-US" dirty="0"/>
              <a:t>MoCA – strand of letters</a:t>
            </a:r>
          </a:p>
          <a:p>
            <a:endParaRPr lang="en-US" dirty="0"/>
          </a:p>
          <a:p>
            <a:r>
              <a:rPr lang="en-US" dirty="0"/>
              <a:t>Exam – different diagnosis </a:t>
            </a:r>
          </a:p>
        </p:txBody>
      </p:sp>
      <p:sp>
        <p:nvSpPr>
          <p:cNvPr id="4" name="Slide Number Placeholder 3"/>
          <p:cNvSpPr>
            <a:spLocks noGrp="1"/>
          </p:cNvSpPr>
          <p:nvPr>
            <p:ph type="sldNum" sz="quarter" idx="5"/>
          </p:nvPr>
        </p:nvSpPr>
        <p:spPr/>
        <p:txBody>
          <a:bodyPr/>
          <a:lstStyle/>
          <a:p>
            <a:fld id="{3474CE5F-E9BC-AB48-BD40-C030D2C247B7}" type="slidenum">
              <a:rPr lang="en-US" smtClean="0"/>
              <a:t>20</a:t>
            </a:fld>
            <a:endParaRPr lang="en-US"/>
          </a:p>
        </p:txBody>
      </p:sp>
    </p:spTree>
    <p:extLst>
      <p:ext uri="{BB962C8B-B14F-4D97-AF65-F5344CB8AC3E}">
        <p14:creationId xmlns:p14="http://schemas.microsoft.com/office/powerpoint/2010/main" val="394422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22</a:t>
            </a:fld>
            <a:endParaRPr lang="en-US"/>
          </a:p>
        </p:txBody>
      </p:sp>
    </p:spTree>
    <p:extLst>
      <p:ext uri="{BB962C8B-B14F-4D97-AF65-F5344CB8AC3E}">
        <p14:creationId xmlns:p14="http://schemas.microsoft.com/office/powerpoint/2010/main" val="2310371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MCI – MoCA is 90% sensitive/specific for MCI, MMSE is 18%</a:t>
            </a:r>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23</a:t>
            </a:fld>
            <a:endParaRPr lang="en-US"/>
          </a:p>
        </p:txBody>
      </p:sp>
    </p:spTree>
    <p:extLst>
      <p:ext uri="{BB962C8B-B14F-4D97-AF65-F5344CB8AC3E}">
        <p14:creationId xmlns:p14="http://schemas.microsoft.com/office/powerpoint/2010/main" val="422006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vs. complex </a:t>
            </a:r>
          </a:p>
          <a:p>
            <a:r>
              <a:rPr lang="en-US" dirty="0"/>
              <a:t>Helps with understanding how to rehab the patient/compensate </a:t>
            </a:r>
          </a:p>
          <a:p>
            <a:endParaRPr lang="en-US" dirty="0"/>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24</a:t>
            </a:fld>
            <a:endParaRPr lang="en-US"/>
          </a:p>
        </p:txBody>
      </p:sp>
    </p:spTree>
    <p:extLst>
      <p:ext uri="{BB962C8B-B14F-4D97-AF65-F5344CB8AC3E}">
        <p14:creationId xmlns:p14="http://schemas.microsoft.com/office/powerpoint/2010/main" val="402264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sng" dirty="0">
                <a:solidFill>
                  <a:srgbClr val="777777"/>
                </a:solidFill>
                <a:effectLst/>
                <a:latin typeface="Open Sans" panose="020B0606030504020204" pitchFamily="34" charset="0"/>
              </a:rPr>
              <a:t>Stroop test</a:t>
            </a:r>
            <a:r>
              <a:rPr lang="en-US" b="0" i="0" dirty="0">
                <a:solidFill>
                  <a:srgbClr val="777777"/>
                </a:solidFill>
                <a:effectLst/>
                <a:latin typeface="Open Sans" panose="020B0606030504020204" pitchFamily="34" charset="0"/>
              </a:rPr>
              <a:t>: Subjects are presented with names of colors written in colors other than the one spelled out (i.e. the word “red” written in green ink) and are then asked to repeat the color of the word back to the examiner. This is a test used specifically to evaluate executive function, most specifically </a:t>
            </a:r>
            <a:r>
              <a:rPr lang="en-US" b="1" i="0" dirty="0">
                <a:solidFill>
                  <a:srgbClr val="777777"/>
                </a:solidFill>
                <a:effectLst/>
                <a:latin typeface="Open Sans" panose="020B0606030504020204" pitchFamily="34" charset="0"/>
              </a:rPr>
              <a:t>attention</a:t>
            </a:r>
            <a:r>
              <a:rPr lang="en-US" b="0" i="0" dirty="0">
                <a:solidFill>
                  <a:srgbClr val="777777"/>
                </a:solidFill>
                <a:effectLst/>
                <a:latin typeface="Open Sans" panose="020B0606030504020204" pitchFamily="34" charset="0"/>
              </a:rPr>
              <a:t>.</a:t>
            </a:r>
          </a:p>
          <a:p>
            <a:pPr algn="l">
              <a:buFont typeface="Arial" panose="020B0604020202020204" pitchFamily="34" charset="0"/>
              <a:buChar char="•"/>
            </a:pPr>
            <a:r>
              <a:rPr lang="en-US" b="0" i="0" u="sng" dirty="0">
                <a:solidFill>
                  <a:srgbClr val="777777"/>
                </a:solidFill>
                <a:effectLst/>
                <a:latin typeface="Open Sans" panose="020B0606030504020204" pitchFamily="34" charset="0"/>
              </a:rPr>
              <a:t>Digit span test</a:t>
            </a:r>
            <a:r>
              <a:rPr lang="en-US" b="0" i="0" dirty="0">
                <a:solidFill>
                  <a:srgbClr val="777777"/>
                </a:solidFill>
                <a:effectLst/>
                <a:latin typeface="Open Sans" panose="020B0606030504020204" pitchFamily="34" charset="0"/>
              </a:rPr>
              <a:t>: Subjects are read or asked to read a sequence of numbers and then recall them in the same order. This test is used to analyze </a:t>
            </a:r>
            <a:r>
              <a:rPr lang="en-US" b="1" i="0" dirty="0">
                <a:solidFill>
                  <a:srgbClr val="777777"/>
                </a:solidFill>
                <a:effectLst/>
                <a:latin typeface="Open Sans" panose="020B0606030504020204" pitchFamily="34" charset="0"/>
              </a:rPr>
              <a:t>working memory</a:t>
            </a:r>
            <a:r>
              <a:rPr lang="en-US" b="0" i="0" dirty="0">
                <a:solidFill>
                  <a:srgbClr val="777777"/>
                </a:solidFill>
                <a:effectLst/>
                <a:latin typeface="Open Sans" panose="020B0606030504020204" pitchFamily="34" charset="0"/>
              </a:rPr>
              <a:t>.</a:t>
            </a:r>
          </a:p>
          <a:p>
            <a:pPr algn="l">
              <a:buFont typeface="Arial" panose="020B0604020202020204" pitchFamily="34" charset="0"/>
              <a:buChar char="•"/>
            </a:pPr>
            <a:r>
              <a:rPr lang="en-US" b="0" i="0" u="sng" dirty="0">
                <a:solidFill>
                  <a:srgbClr val="777777"/>
                </a:solidFill>
                <a:effectLst/>
                <a:latin typeface="Open Sans" panose="020B0606030504020204" pitchFamily="34" charset="0"/>
              </a:rPr>
              <a:t>Wisconsin Card Sorting Test</a:t>
            </a:r>
            <a:r>
              <a:rPr lang="en-US" b="0" i="0" dirty="0">
                <a:solidFill>
                  <a:srgbClr val="777777"/>
                </a:solidFill>
                <a:effectLst/>
                <a:latin typeface="Open Sans" panose="020B0606030504020204" pitchFamily="34" charset="0"/>
              </a:rPr>
              <a:t>: Assesses visual conceptualization, problem solving, and abstract reasoning which may be deficient in prefrontal cortex lesions.</a:t>
            </a:r>
          </a:p>
          <a:p>
            <a:pPr algn="l">
              <a:buFont typeface="Arial" panose="020B0604020202020204" pitchFamily="34" charset="0"/>
              <a:buChar char="•"/>
            </a:pPr>
            <a:r>
              <a:rPr lang="en-US" b="0" i="0" u="sng" dirty="0">
                <a:solidFill>
                  <a:srgbClr val="777777"/>
                </a:solidFill>
                <a:effectLst/>
                <a:latin typeface="Open Sans" panose="020B0606030504020204" pitchFamily="34" charset="0"/>
              </a:rPr>
              <a:t>California Verbal Learning Test</a:t>
            </a:r>
            <a:r>
              <a:rPr lang="en-US" b="0" i="0" dirty="0">
                <a:solidFill>
                  <a:srgbClr val="777777"/>
                </a:solidFill>
                <a:effectLst/>
                <a:latin typeface="Open Sans" panose="020B0606030504020204" pitchFamily="34" charset="0"/>
              </a:rPr>
              <a:t>: In this test of </a:t>
            </a:r>
            <a:r>
              <a:rPr lang="en-US" b="1" i="0" dirty="0">
                <a:solidFill>
                  <a:srgbClr val="777777"/>
                </a:solidFill>
                <a:effectLst/>
                <a:latin typeface="Open Sans" panose="020B0606030504020204" pitchFamily="34" charset="0"/>
              </a:rPr>
              <a:t>episodic memory</a:t>
            </a:r>
            <a:r>
              <a:rPr lang="en-US" b="0" i="0" dirty="0">
                <a:solidFill>
                  <a:srgbClr val="777777"/>
                </a:solidFill>
                <a:effectLst/>
                <a:latin typeface="Open Sans" panose="020B0606030504020204" pitchFamily="34" charset="0"/>
              </a:rPr>
              <a:t>, subjects are read a list of 16 nouns out loud five times and after each trial, the subject is asked to recall as many as they can in order.</a:t>
            </a:r>
          </a:p>
          <a:p>
            <a:pPr algn="l">
              <a:buFont typeface="Arial" panose="020B0604020202020204" pitchFamily="34" charset="0"/>
              <a:buChar char="•"/>
            </a:pPr>
            <a:r>
              <a:rPr lang="en-US" b="0" i="0" u="sng" dirty="0">
                <a:solidFill>
                  <a:srgbClr val="777777"/>
                </a:solidFill>
                <a:effectLst/>
                <a:latin typeface="Open Sans" panose="020B0606030504020204" pitchFamily="34" charset="0"/>
              </a:rPr>
              <a:t>The Trail Making Test</a:t>
            </a:r>
            <a:r>
              <a:rPr lang="en-US" b="0" i="0" dirty="0">
                <a:solidFill>
                  <a:srgbClr val="777777"/>
                </a:solidFill>
                <a:effectLst/>
                <a:latin typeface="Open Sans" panose="020B0606030504020204" pitchFamily="34" charset="0"/>
              </a:rPr>
              <a:t>: Used to evaluate </a:t>
            </a:r>
            <a:r>
              <a:rPr lang="en-US" b="1" i="0" dirty="0">
                <a:solidFill>
                  <a:srgbClr val="777777"/>
                </a:solidFill>
                <a:effectLst/>
                <a:latin typeface="Open Sans" panose="020B0606030504020204" pitchFamily="34" charset="0"/>
              </a:rPr>
              <a:t>executive functioning</a:t>
            </a:r>
            <a:r>
              <a:rPr lang="en-US" b="0" i="0" dirty="0">
                <a:solidFill>
                  <a:srgbClr val="777777"/>
                </a:solidFill>
                <a:effectLst/>
                <a:latin typeface="Open Sans" panose="020B0606030504020204" pitchFamily="34" charset="0"/>
              </a:rPr>
              <a:t>, speed of processing, and mental flexibility.</a:t>
            </a:r>
          </a:p>
          <a:p>
            <a:pPr algn="l">
              <a:buFont typeface="Arial" panose="020B0604020202020204" pitchFamily="34" charset="0"/>
              <a:buChar char="•"/>
            </a:pPr>
            <a:r>
              <a:rPr lang="en-US" b="0" i="0" u="sng" dirty="0">
                <a:solidFill>
                  <a:srgbClr val="777777"/>
                </a:solidFill>
                <a:effectLst/>
                <a:latin typeface="Open Sans" panose="020B0606030504020204" pitchFamily="34" charset="0"/>
              </a:rPr>
              <a:t>The Wechsler Adult Memory Scale (WAIS-IV)</a:t>
            </a:r>
            <a:r>
              <a:rPr lang="en-US" b="0" i="0" dirty="0">
                <a:solidFill>
                  <a:srgbClr val="777777"/>
                </a:solidFill>
                <a:effectLst/>
                <a:latin typeface="Open Sans" panose="020B0606030504020204" pitchFamily="34" charset="0"/>
              </a:rPr>
              <a:t>: A comprehensive cognitive test that evaluates a subject’s verbal comprehension, perceptual reasoning, working memory, and processing speed.</a:t>
            </a:r>
          </a:p>
          <a:p>
            <a:pPr algn="l">
              <a:buFont typeface="Arial" panose="020B0604020202020204" pitchFamily="34" charset="0"/>
              <a:buChar char="•"/>
            </a:pPr>
            <a:r>
              <a:rPr lang="en-US" b="0" i="0" u="sng" dirty="0">
                <a:solidFill>
                  <a:srgbClr val="777777"/>
                </a:solidFill>
                <a:effectLst/>
                <a:latin typeface="Open Sans" panose="020B0606030504020204" pitchFamily="34" charset="0"/>
              </a:rPr>
              <a:t>The Boston Naming Test</a:t>
            </a:r>
            <a:r>
              <a:rPr lang="en-US" b="0" i="0" dirty="0">
                <a:solidFill>
                  <a:srgbClr val="777777"/>
                </a:solidFill>
                <a:effectLst/>
                <a:latin typeface="Open Sans" panose="020B0606030504020204" pitchFamily="34" charset="0"/>
              </a:rPr>
              <a:t>: Examiners go through several images individually and ask the subject to identify the word. Those with aphasia or other language disturbances will struggle with this test as it evaluates confrontational word retrieval.</a:t>
            </a:r>
          </a:p>
          <a:p>
            <a:pPr algn="l">
              <a:buFont typeface="Arial" panose="020B0604020202020204" pitchFamily="34" charset="0"/>
              <a:buChar char="•"/>
            </a:pPr>
            <a:r>
              <a:rPr lang="en-US" b="0" i="0" u="sng" dirty="0">
                <a:solidFill>
                  <a:srgbClr val="777777"/>
                </a:solidFill>
                <a:effectLst/>
                <a:latin typeface="Open Sans" panose="020B0606030504020204" pitchFamily="34" charset="0"/>
              </a:rPr>
              <a:t>Clock-Drawing Test</a:t>
            </a:r>
            <a:r>
              <a:rPr lang="en-US" b="0" i="0" dirty="0">
                <a:solidFill>
                  <a:srgbClr val="777777"/>
                </a:solidFill>
                <a:effectLst/>
                <a:latin typeface="Open Sans" panose="020B0606030504020204" pitchFamily="34" charset="0"/>
              </a:rPr>
              <a:t>: Evaluates visuospatial function, attention, and executive function.</a:t>
            </a:r>
          </a:p>
          <a:p>
            <a:pPr algn="l">
              <a:buFont typeface="Arial" panose="020B0604020202020204" pitchFamily="34" charset="0"/>
              <a:buChar char="•"/>
            </a:pPr>
            <a:r>
              <a:rPr lang="en-US" b="0" i="0" u="sng" dirty="0">
                <a:solidFill>
                  <a:srgbClr val="777777"/>
                </a:solidFill>
                <a:effectLst/>
                <a:latin typeface="Open Sans" panose="020B0606030504020204" pitchFamily="34" charset="0"/>
              </a:rPr>
              <a:t>Go/no-go Test:</a:t>
            </a:r>
            <a:r>
              <a:rPr lang="en-US" b="0" i="0" dirty="0">
                <a:solidFill>
                  <a:srgbClr val="777777"/>
                </a:solidFill>
                <a:effectLst/>
                <a:latin typeface="Open Sans" panose="020B0606030504020204" pitchFamily="34" charset="0"/>
              </a:rPr>
              <a:t> Patients are instructed to tap once in response to a single tap by the examiner and to withhold a response for two taps. Assesses for disinhibition and </a:t>
            </a:r>
            <a:r>
              <a:rPr lang="en-US" b="1" i="0" dirty="0">
                <a:solidFill>
                  <a:srgbClr val="777777"/>
                </a:solidFill>
                <a:effectLst/>
                <a:latin typeface="Open Sans" panose="020B0606030504020204" pitchFamily="34" charset="0"/>
              </a:rPr>
              <a:t>frontal lobe dysfunction</a:t>
            </a:r>
            <a:r>
              <a:rPr lang="en-US" b="0" i="0" dirty="0">
                <a:solidFill>
                  <a:srgbClr val="777777"/>
                </a:solidFill>
                <a:effectLst/>
                <a:latin typeface="Open Sans" panose="020B0606030504020204" pitchFamily="34" charset="0"/>
              </a:rPr>
              <a:t>. </a:t>
            </a:r>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25</a:t>
            </a:fld>
            <a:endParaRPr lang="en-US"/>
          </a:p>
        </p:txBody>
      </p:sp>
    </p:spTree>
    <p:extLst>
      <p:ext uri="{BB962C8B-B14F-4D97-AF65-F5344CB8AC3E}">
        <p14:creationId xmlns:p14="http://schemas.microsoft.com/office/powerpoint/2010/main" val="307639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2</a:t>
            </a:fld>
            <a:endParaRPr lang="en-US"/>
          </a:p>
        </p:txBody>
      </p:sp>
    </p:spTree>
    <p:extLst>
      <p:ext uri="{BB962C8B-B14F-4D97-AF65-F5344CB8AC3E}">
        <p14:creationId xmlns:p14="http://schemas.microsoft.com/office/powerpoint/2010/main" val="2461465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Tauopathy vs. </a:t>
            </a:r>
            <a:r>
              <a:rPr lang="en-US" dirty="0" err="1"/>
              <a:t>synucleinopathy</a:t>
            </a:r>
            <a:r>
              <a:rPr lang="en-US" dirty="0"/>
              <a:t> – pathology </a:t>
            </a:r>
          </a:p>
        </p:txBody>
      </p:sp>
      <p:sp>
        <p:nvSpPr>
          <p:cNvPr id="4" name="Slide Number Placeholder 3"/>
          <p:cNvSpPr>
            <a:spLocks noGrp="1"/>
          </p:cNvSpPr>
          <p:nvPr>
            <p:ph type="sldNum" sz="quarter" idx="5"/>
          </p:nvPr>
        </p:nvSpPr>
        <p:spPr/>
        <p:txBody>
          <a:bodyPr/>
          <a:lstStyle/>
          <a:p>
            <a:fld id="{3474CE5F-E9BC-AB48-BD40-C030D2C247B7}" type="slidenum">
              <a:rPr lang="en-US" smtClean="0"/>
              <a:t>26</a:t>
            </a:fld>
            <a:endParaRPr lang="en-US"/>
          </a:p>
        </p:txBody>
      </p:sp>
    </p:spTree>
    <p:extLst>
      <p:ext uri="{BB962C8B-B14F-4D97-AF65-F5344CB8AC3E}">
        <p14:creationId xmlns:p14="http://schemas.microsoft.com/office/powerpoint/2010/main" val="2670240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777777"/>
                </a:solidFill>
                <a:effectLst/>
                <a:latin typeface="Open Sans" panose="020B0606030504020204" pitchFamily="34" charset="0"/>
              </a:rPr>
              <a:t>Tauopathy</a:t>
            </a:r>
          </a:p>
          <a:p>
            <a:pPr algn="l">
              <a:buFont typeface="Arial" panose="020B0604020202020204" pitchFamily="34" charset="0"/>
              <a:buChar char="•"/>
            </a:pPr>
            <a:r>
              <a:rPr lang="en-US" b="0" i="0" dirty="0">
                <a:solidFill>
                  <a:srgbClr val="777777"/>
                </a:solidFill>
                <a:effectLst/>
                <a:latin typeface="Open Sans" panose="020B0606030504020204" pitchFamily="34" charset="0"/>
              </a:rPr>
              <a:t>The degree of memory loss usually correlates with the severity of the loss of </a:t>
            </a:r>
            <a:r>
              <a:rPr lang="en-US" b="1" i="0" dirty="0">
                <a:solidFill>
                  <a:srgbClr val="777777"/>
                </a:solidFill>
                <a:effectLst/>
                <a:latin typeface="Open Sans" panose="020B0606030504020204" pitchFamily="34" charset="0"/>
              </a:rPr>
              <a:t>cholinergic neurons</a:t>
            </a:r>
            <a:r>
              <a:rPr lang="en-US" b="0" i="0" dirty="0">
                <a:solidFill>
                  <a:srgbClr val="777777"/>
                </a:solidFill>
                <a:effectLst/>
                <a:latin typeface="Open Sans" panose="020B0606030504020204" pitchFamily="34" charset="0"/>
              </a:rPr>
              <a:t> in the </a:t>
            </a:r>
            <a:r>
              <a:rPr lang="en-US" b="1" i="0" dirty="0">
                <a:solidFill>
                  <a:srgbClr val="777777"/>
                </a:solidFill>
                <a:effectLst/>
                <a:latin typeface="Open Sans" panose="020B0606030504020204" pitchFamily="34" charset="0"/>
              </a:rPr>
              <a:t>nucleus basalis of </a:t>
            </a:r>
            <a:r>
              <a:rPr lang="en-US" b="1" i="0" dirty="0" err="1">
                <a:solidFill>
                  <a:srgbClr val="777777"/>
                </a:solidFill>
                <a:effectLst/>
                <a:latin typeface="Open Sans" panose="020B0606030504020204" pitchFamily="34" charset="0"/>
              </a:rPr>
              <a:t>Meynert</a:t>
            </a:r>
            <a:r>
              <a:rPr lang="en-US" b="0" i="0" dirty="0">
                <a:solidFill>
                  <a:srgbClr val="777777"/>
                </a:solidFill>
                <a:effectLst/>
                <a:latin typeface="Open Sans" panose="020B0606030504020204" pitchFamily="34" charset="0"/>
              </a:rPr>
              <a:t>, which has cholinergic projections to the cerebral cortex.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NT affected include glutamate, NE, 5-HT, and others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77777"/>
                </a:solidFill>
                <a:effectLst/>
                <a:latin typeface="Open Sans" panose="020B0606030504020204" pitchFamily="34" charset="0"/>
              </a:rPr>
              <a:t>People with Down syndrome (trisomy 21) have a higher risk of Alzheimer’s disease due to the overproduction of 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Apo-E2 (also chromosome 19) </a:t>
            </a:r>
            <a:r>
              <a:rPr lang="en-US" dirty="0" err="1"/>
              <a:t>decreasis</a:t>
            </a:r>
            <a:r>
              <a:rPr lang="en-US" dirty="0"/>
              <a:t> risk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buFont typeface="Arial" panose="020B0604020202020204" pitchFamily="34" charset="0"/>
              <a:buChar char="•"/>
            </a:pPr>
            <a:r>
              <a:rPr lang="en-US" b="0" i="0" dirty="0">
                <a:solidFill>
                  <a:srgbClr val="777777"/>
                </a:solidFill>
                <a:effectLst/>
                <a:latin typeface="Open Sans" panose="020B0606030504020204" pitchFamily="34" charset="0"/>
              </a:rPr>
              <a:t>CSF studies: Can be more sensitive than cognitive testing to predict conversion to AD from MCI.</a:t>
            </a:r>
          </a:p>
          <a:p>
            <a:pPr marL="742950" lvl="1" indent="-285750" algn="l">
              <a:buFont typeface="Arial" panose="020B0604020202020204" pitchFamily="34" charset="0"/>
              <a:buChar char="•"/>
            </a:pPr>
            <a:r>
              <a:rPr lang="en-US" b="1" i="0" dirty="0">
                <a:solidFill>
                  <a:srgbClr val="777777"/>
                </a:solidFill>
                <a:effectLst/>
                <a:latin typeface="Open Sans" panose="020B0606030504020204" pitchFamily="34" charset="0"/>
              </a:rPr>
              <a:t>Elevated</a:t>
            </a:r>
            <a:r>
              <a:rPr lang="en-US" b="0" i="0" dirty="0">
                <a:solidFill>
                  <a:srgbClr val="777777"/>
                </a:solidFill>
                <a:effectLst/>
                <a:latin typeface="Open Sans" panose="020B0606030504020204" pitchFamily="34" charset="0"/>
              </a:rPr>
              <a:t> total and phosphorylated tau levels due to dying and damaged neurons</a:t>
            </a:r>
          </a:p>
          <a:p>
            <a:pPr marL="742950" lvl="1" indent="-285750" algn="l">
              <a:buFont typeface="Arial" panose="020B0604020202020204" pitchFamily="34" charset="0"/>
              <a:buChar char="•"/>
            </a:pPr>
            <a:r>
              <a:rPr lang="en-US" b="1" i="0" dirty="0">
                <a:solidFill>
                  <a:srgbClr val="777777"/>
                </a:solidFill>
                <a:effectLst/>
                <a:latin typeface="Open Sans" panose="020B0606030504020204" pitchFamily="34" charset="0"/>
              </a:rPr>
              <a:t>Decreased</a:t>
            </a:r>
            <a:r>
              <a:rPr lang="en-US" b="0" i="0" dirty="0">
                <a:solidFill>
                  <a:srgbClr val="777777"/>
                </a:solidFill>
                <a:effectLst/>
                <a:latin typeface="Open Sans" panose="020B0606030504020204" pitchFamily="34" charset="0"/>
              </a:rPr>
              <a:t> beta-amyloid 1-42 due to an accumulation of amyloid in plaques.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r>
              <a:rPr lang="en-US" dirty="0"/>
              <a:t>Progressive neurodegenerative disorder, eventually destroys brain cells </a:t>
            </a:r>
          </a:p>
          <a:p>
            <a:r>
              <a:rPr lang="en-US" dirty="0"/>
              <a:t>5% of people with disease are &lt; 65 years </a:t>
            </a:r>
          </a:p>
          <a:p>
            <a:r>
              <a:rPr lang="en-US" dirty="0"/>
              <a:t>Microscopic changes begin long term before first signs of memory loss (preclinical phase)</a:t>
            </a:r>
          </a:p>
        </p:txBody>
      </p:sp>
      <p:sp>
        <p:nvSpPr>
          <p:cNvPr id="4" name="Slide Number Placeholder 3"/>
          <p:cNvSpPr>
            <a:spLocks noGrp="1"/>
          </p:cNvSpPr>
          <p:nvPr>
            <p:ph type="sldNum" sz="quarter" idx="5"/>
          </p:nvPr>
        </p:nvSpPr>
        <p:spPr/>
        <p:txBody>
          <a:bodyPr/>
          <a:lstStyle/>
          <a:p>
            <a:fld id="{3474CE5F-E9BC-AB48-BD40-C030D2C247B7}" type="slidenum">
              <a:rPr lang="en-US" smtClean="0"/>
              <a:t>27</a:t>
            </a:fld>
            <a:endParaRPr lang="en-US"/>
          </a:p>
        </p:txBody>
      </p:sp>
    </p:spTree>
    <p:extLst>
      <p:ext uri="{BB962C8B-B14F-4D97-AF65-F5344CB8AC3E}">
        <p14:creationId xmlns:p14="http://schemas.microsoft.com/office/powerpoint/2010/main" val="2432981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777777"/>
                </a:solidFill>
                <a:effectLst/>
                <a:latin typeface="Open Sans" panose="020B0606030504020204" pitchFamily="34" charset="0"/>
              </a:rPr>
              <a:t>Intracellular </a:t>
            </a:r>
            <a:r>
              <a:rPr lang="en-US" b="1" i="0" dirty="0">
                <a:solidFill>
                  <a:srgbClr val="777777"/>
                </a:solidFill>
                <a:effectLst/>
                <a:latin typeface="Open Sans" panose="020B0606030504020204" pitchFamily="34" charset="0"/>
              </a:rPr>
              <a:t>neurofibrillary tangles</a:t>
            </a:r>
            <a:r>
              <a:rPr lang="en-US" b="0" i="0" dirty="0">
                <a:solidFill>
                  <a:srgbClr val="777777"/>
                </a:solidFill>
                <a:effectLst/>
                <a:latin typeface="Open Sans" panose="020B0606030504020204" pitchFamily="34" charset="0"/>
              </a:rPr>
              <a:t>, </a:t>
            </a:r>
            <a:r>
              <a:rPr lang="en-US" b="1" i="0" dirty="0">
                <a:solidFill>
                  <a:srgbClr val="777777"/>
                </a:solidFill>
                <a:effectLst/>
                <a:latin typeface="Open Sans" panose="020B0606030504020204" pitchFamily="34" charset="0"/>
              </a:rPr>
              <a:t>Hirano bodies</a:t>
            </a:r>
            <a:r>
              <a:rPr lang="en-US" b="0" i="0" dirty="0">
                <a:solidFill>
                  <a:srgbClr val="777777"/>
                </a:solidFill>
                <a:effectLst/>
                <a:latin typeface="Open Sans" panose="020B0606030504020204" pitchFamily="34" charset="0"/>
              </a:rPr>
              <a:t>, neuronal granulovacuolar degeneration, and </a:t>
            </a:r>
            <a:r>
              <a:rPr lang="en-US" b="1" i="0" dirty="0">
                <a:solidFill>
                  <a:srgbClr val="777777"/>
                </a:solidFill>
                <a:effectLst/>
                <a:latin typeface="Open Sans" panose="020B0606030504020204" pitchFamily="34" charset="0"/>
              </a:rPr>
              <a:t>the deposition of amyloid in the walls</a:t>
            </a:r>
            <a:r>
              <a:rPr lang="en-US" b="0" i="0" dirty="0">
                <a:solidFill>
                  <a:srgbClr val="777777"/>
                </a:solidFill>
                <a:effectLst/>
                <a:latin typeface="Open Sans" panose="020B0606030504020204" pitchFamily="34" charset="0"/>
              </a:rPr>
              <a:t> of blood vessels can also be seen.</a:t>
            </a:r>
          </a:p>
          <a:p>
            <a:pPr marL="742950" lvl="1" indent="-285750" algn="l">
              <a:buFont typeface="Arial" panose="020B0604020202020204" pitchFamily="34" charset="0"/>
              <a:buChar char="•"/>
            </a:pPr>
            <a:r>
              <a:rPr lang="en-US" b="0" i="0" u="sng" dirty="0">
                <a:solidFill>
                  <a:srgbClr val="777777"/>
                </a:solidFill>
                <a:effectLst/>
                <a:latin typeface="Open Sans" panose="020B0606030504020204" pitchFamily="34" charset="0"/>
              </a:rPr>
              <a:t>Neurofibrillary tangles</a:t>
            </a:r>
            <a:r>
              <a:rPr lang="en-US" b="0" i="0" dirty="0">
                <a:solidFill>
                  <a:srgbClr val="777777"/>
                </a:solidFill>
                <a:effectLst/>
                <a:latin typeface="Open Sans" panose="020B0606030504020204" pitchFamily="34" charset="0"/>
              </a:rPr>
              <a:t>: Flame-shaped intracellular inclusion bodies of phosphorylated tau protein.</a:t>
            </a:r>
          </a:p>
          <a:p>
            <a:pPr marL="742950" lvl="1" indent="-285750" algn="l">
              <a:buFont typeface="Arial" panose="020B0604020202020204" pitchFamily="34" charset="0"/>
              <a:buChar char="•"/>
            </a:pPr>
            <a:r>
              <a:rPr lang="en-US" b="0" i="0" u="sng" dirty="0">
                <a:solidFill>
                  <a:srgbClr val="777777"/>
                </a:solidFill>
                <a:effectLst/>
                <a:latin typeface="Open Sans" panose="020B0606030504020204" pitchFamily="34" charset="0"/>
              </a:rPr>
              <a:t>Hirano bodies</a:t>
            </a:r>
            <a:r>
              <a:rPr lang="en-US" b="0" i="0" dirty="0">
                <a:solidFill>
                  <a:srgbClr val="777777"/>
                </a:solidFill>
                <a:effectLst/>
                <a:latin typeface="Open Sans" panose="020B0606030504020204" pitchFamily="34" charset="0"/>
              </a:rPr>
              <a:t>: Intracellular aggregates of actin and actin-associated proteins, which are not specific to Alzheimer’s disease.</a:t>
            </a:r>
          </a:p>
          <a:p>
            <a:pPr marL="742950" lvl="1" indent="-285750" algn="l">
              <a:buFont typeface="Arial" panose="020B0604020202020204" pitchFamily="34" charset="0"/>
              <a:buChar char="•"/>
            </a:pPr>
            <a:r>
              <a:rPr lang="en-US" b="0" i="0" u="sng" dirty="0">
                <a:solidFill>
                  <a:srgbClr val="777777"/>
                </a:solidFill>
                <a:effectLst/>
                <a:latin typeface="Open Sans" panose="020B0606030504020204" pitchFamily="34" charset="0"/>
              </a:rPr>
              <a:t>Granulovacuolar degeneration</a:t>
            </a:r>
            <a:r>
              <a:rPr lang="en-US" b="0" i="0" dirty="0">
                <a:solidFill>
                  <a:srgbClr val="777777"/>
                </a:solidFill>
                <a:effectLst/>
                <a:latin typeface="Open Sans" panose="020B0606030504020204" pitchFamily="34" charset="0"/>
              </a:rPr>
              <a:t>: Intraneuronal accumulation of large (up to 5 µm diameter) double membrane-bound vacuoles harboring a central granule.</a:t>
            </a:r>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28</a:t>
            </a:fld>
            <a:endParaRPr lang="en-US"/>
          </a:p>
        </p:txBody>
      </p:sp>
    </p:spTree>
    <p:extLst>
      <p:ext uri="{BB962C8B-B14F-4D97-AF65-F5344CB8AC3E}">
        <p14:creationId xmlns:p14="http://schemas.microsoft.com/office/powerpoint/2010/main" val="892287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Beta-amyloid PET</a:t>
            </a:r>
          </a:p>
          <a:p>
            <a:pPr lvl="1"/>
            <a:r>
              <a:rPr lang="en-US" dirty="0"/>
              <a:t>Binding to amyloid-beta protein</a:t>
            </a:r>
          </a:p>
          <a:p>
            <a:endParaRPr lang="en-US" dirty="0"/>
          </a:p>
          <a:p>
            <a:r>
              <a:rPr lang="en-US" dirty="0"/>
              <a:t>Temporal/parietal lobes, then move frontally for atrophy </a:t>
            </a:r>
          </a:p>
          <a:p>
            <a:endParaRPr lang="en-US" dirty="0"/>
          </a:p>
          <a:p>
            <a:r>
              <a:rPr lang="en-US" dirty="0">
                <a:solidFill>
                  <a:srgbClr val="000000"/>
                </a:solidFill>
                <a:effectLst/>
                <a:latin typeface="Helvetica" pitchFamily="2" charset="0"/>
              </a:rPr>
              <a:t>CT/MRI - widening of cortical sulk + enlargement of the lateral ventricles </a:t>
            </a:r>
          </a:p>
          <a:p>
            <a:r>
              <a:rPr lang="en-US" dirty="0">
                <a:solidFill>
                  <a:srgbClr val="000000"/>
                </a:solidFill>
                <a:effectLst/>
                <a:latin typeface="Helvetica" pitchFamily="2" charset="0"/>
              </a:rPr>
              <a:t>Micro hemorrhages - 2/2 amyloid antipathy </a:t>
            </a:r>
          </a:p>
          <a:p>
            <a:r>
              <a:rPr lang="en-US" dirty="0">
                <a:solidFill>
                  <a:srgbClr val="000000"/>
                </a:solidFill>
                <a:effectLst/>
                <a:latin typeface="Helvetica" pitchFamily="2" charset="0"/>
              </a:rPr>
              <a:t>Hippocampal and high parietal atrophy </a:t>
            </a:r>
          </a:p>
          <a:p>
            <a:endParaRPr lang="en-US" dirty="0">
              <a:solidFill>
                <a:srgbClr val="000000"/>
              </a:solidFill>
              <a:effectLst/>
              <a:latin typeface="Helvetica" pitchFamily="2" charset="0"/>
            </a:endParaRPr>
          </a:p>
          <a:p>
            <a:r>
              <a:rPr lang="en-US" dirty="0">
                <a:solidFill>
                  <a:srgbClr val="000000"/>
                </a:solidFill>
                <a:effectLst/>
                <a:latin typeface="Helvetica" pitchFamily="2" charset="0"/>
              </a:rPr>
              <a:t>FDG PET - hypo metabolism </a:t>
            </a:r>
          </a:p>
          <a:p>
            <a:r>
              <a:rPr lang="en-US" dirty="0">
                <a:solidFill>
                  <a:srgbClr val="000000"/>
                </a:solidFill>
                <a:effectLst/>
                <a:latin typeface="Helvetica" pitchFamily="2" charset="0"/>
              </a:rPr>
              <a:t>MCI - parietal cortex and posterior cingulate gyrus; AD has this + temporal/parietal cortices </a:t>
            </a:r>
          </a:p>
          <a:p>
            <a:r>
              <a:rPr lang="en-US" dirty="0">
                <a:solidFill>
                  <a:srgbClr val="000000"/>
                </a:solidFill>
                <a:effectLst/>
                <a:latin typeface="Helvetica" pitchFamily="2" charset="0"/>
              </a:rPr>
              <a:t>B- amyloid - binds to beta amyloid </a:t>
            </a:r>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29</a:t>
            </a:fld>
            <a:endParaRPr lang="en-US"/>
          </a:p>
        </p:txBody>
      </p:sp>
    </p:spTree>
    <p:extLst>
      <p:ext uri="{BB962C8B-B14F-4D97-AF65-F5344CB8AC3E}">
        <p14:creationId xmlns:p14="http://schemas.microsoft.com/office/powerpoint/2010/main" val="2224905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Memory – repeating, loss of recent events, information, conversations, misplacing items </a:t>
            </a:r>
          </a:p>
          <a:p>
            <a:r>
              <a:rPr lang="en-US" dirty="0"/>
              <a:t>Behavior – depression, anxiety, withdrawal </a:t>
            </a:r>
          </a:p>
        </p:txBody>
      </p:sp>
      <p:sp>
        <p:nvSpPr>
          <p:cNvPr id="4" name="Slide Number Placeholder 3"/>
          <p:cNvSpPr>
            <a:spLocks noGrp="1"/>
          </p:cNvSpPr>
          <p:nvPr>
            <p:ph type="sldNum" sz="quarter" idx="5"/>
          </p:nvPr>
        </p:nvSpPr>
        <p:spPr/>
        <p:txBody>
          <a:bodyPr/>
          <a:lstStyle/>
          <a:p>
            <a:fld id="{3474CE5F-E9BC-AB48-BD40-C030D2C247B7}" type="slidenum">
              <a:rPr lang="en-US" smtClean="0"/>
              <a:t>30</a:t>
            </a:fld>
            <a:endParaRPr lang="en-US"/>
          </a:p>
        </p:txBody>
      </p:sp>
    </p:spTree>
    <p:extLst>
      <p:ext uri="{BB962C8B-B14F-4D97-AF65-F5344CB8AC3E}">
        <p14:creationId xmlns:p14="http://schemas.microsoft.com/office/powerpoint/2010/main" val="3952239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Ach inhibitors – mild to moderate </a:t>
            </a:r>
            <a:r>
              <a:rPr lang="en-US" dirty="0" err="1"/>
              <a:t>Alzheimers</a:t>
            </a:r>
            <a:r>
              <a:rPr lang="en-US" dirty="0"/>
              <a:t> disease and off label use for LBD </a:t>
            </a:r>
          </a:p>
          <a:p>
            <a:r>
              <a:rPr lang="en-US" dirty="0"/>
              <a:t>Rivastigmine also approved for PDD </a:t>
            </a:r>
          </a:p>
          <a:p>
            <a:pPr algn="l">
              <a:buFont typeface="Arial" panose="020B0604020202020204" pitchFamily="34" charset="0"/>
              <a:buChar char="•"/>
            </a:pPr>
            <a:r>
              <a:rPr lang="en-US" b="0" i="0" u="sng" dirty="0">
                <a:solidFill>
                  <a:srgbClr val="777777"/>
                </a:solidFill>
                <a:effectLst/>
                <a:latin typeface="Open Sans" panose="020B0606030504020204" pitchFamily="34" charset="0"/>
              </a:rPr>
              <a:t>Mechanisms of action:</a:t>
            </a:r>
            <a:r>
              <a:rPr lang="en-US" b="0" i="0" dirty="0">
                <a:solidFill>
                  <a:srgbClr val="777777"/>
                </a:solidFill>
                <a:effectLst/>
                <a:latin typeface="Open Sans" panose="020B0606030504020204" pitchFamily="34" charset="0"/>
              </a:rPr>
              <a:t> </a:t>
            </a:r>
          </a:p>
          <a:p>
            <a:pPr marL="742950" lvl="1" indent="-285750" algn="l">
              <a:buFont typeface="Arial" panose="020B0604020202020204" pitchFamily="34" charset="0"/>
              <a:buChar char="•"/>
            </a:pPr>
            <a:r>
              <a:rPr lang="en-US" b="1" i="0" dirty="0">
                <a:solidFill>
                  <a:srgbClr val="777777"/>
                </a:solidFill>
                <a:effectLst/>
                <a:latin typeface="Open Sans" panose="020B0606030504020204" pitchFamily="34" charset="0"/>
              </a:rPr>
              <a:t>Rivastigmine</a:t>
            </a:r>
            <a:r>
              <a:rPr lang="en-US" b="0" i="0" dirty="0">
                <a:solidFill>
                  <a:srgbClr val="777777"/>
                </a:solidFill>
                <a:effectLst/>
                <a:latin typeface="Open Sans" panose="020B0606030504020204" pitchFamily="34" charset="0"/>
              </a:rPr>
              <a:t>: Acetylcholinesterase and butyrylcholinesterase antagonist</a:t>
            </a:r>
          </a:p>
          <a:p>
            <a:pPr marL="742950" lvl="1" indent="-285750" algn="l">
              <a:buFont typeface="Arial" panose="020B0604020202020204" pitchFamily="34" charset="0"/>
              <a:buChar char="•"/>
            </a:pPr>
            <a:r>
              <a:rPr lang="en-US" b="1" i="0" dirty="0">
                <a:solidFill>
                  <a:srgbClr val="777777"/>
                </a:solidFill>
                <a:effectLst/>
                <a:latin typeface="Open Sans" panose="020B0606030504020204" pitchFamily="34" charset="0"/>
              </a:rPr>
              <a:t>Donepezil</a:t>
            </a:r>
            <a:r>
              <a:rPr lang="en-US" b="0" i="0" dirty="0">
                <a:solidFill>
                  <a:srgbClr val="777777"/>
                </a:solidFill>
                <a:effectLst/>
                <a:latin typeface="Open Sans" panose="020B0606030504020204" pitchFamily="34" charset="0"/>
              </a:rPr>
              <a:t>: Acetylcholinesterase inhibitor</a:t>
            </a:r>
          </a:p>
          <a:p>
            <a:pPr marL="742950" lvl="1" indent="-285750" algn="l">
              <a:buFont typeface="Arial" panose="020B0604020202020204" pitchFamily="34" charset="0"/>
              <a:buChar char="•"/>
            </a:pPr>
            <a:r>
              <a:rPr lang="en-US" b="1" i="0" dirty="0">
                <a:solidFill>
                  <a:srgbClr val="777777"/>
                </a:solidFill>
                <a:effectLst/>
                <a:latin typeface="Open Sans" panose="020B0606030504020204" pitchFamily="34" charset="0"/>
              </a:rPr>
              <a:t>Galantamine</a:t>
            </a:r>
            <a:r>
              <a:rPr lang="en-US" b="0" i="0" dirty="0">
                <a:solidFill>
                  <a:srgbClr val="777777"/>
                </a:solidFill>
                <a:effectLst/>
                <a:latin typeface="Open Sans" panose="020B0606030504020204" pitchFamily="34" charset="0"/>
              </a:rPr>
              <a:t>: Acetylcholinesterase inhibitor and nicotinic modulator</a:t>
            </a:r>
          </a:p>
          <a:p>
            <a:pPr algn="l">
              <a:buFont typeface="Arial" panose="020B0604020202020204" pitchFamily="34" charset="0"/>
              <a:buChar char="•"/>
            </a:pPr>
            <a:r>
              <a:rPr lang="en-US" b="0" i="0" u="sng" dirty="0">
                <a:solidFill>
                  <a:srgbClr val="777777"/>
                </a:solidFill>
                <a:effectLst/>
                <a:latin typeface="Open Sans" panose="020B0606030504020204" pitchFamily="34" charset="0"/>
              </a:rPr>
              <a:t>Side effects</a:t>
            </a:r>
            <a:r>
              <a:rPr lang="en-US" b="0" i="0" dirty="0">
                <a:solidFill>
                  <a:srgbClr val="777777"/>
                </a:solidFill>
                <a:effectLst/>
                <a:latin typeface="Open Sans" panose="020B0606030504020204" pitchFamily="34" charset="0"/>
              </a:rPr>
              <a:t>: Nausea. vomiting, diarrhea, symptomatic bradycardia, and syncope,</a:t>
            </a:r>
          </a:p>
          <a:p>
            <a:pPr marL="742950" lvl="1" indent="-285750" algn="l">
              <a:buFont typeface="Arial" panose="020B0604020202020204" pitchFamily="34" charset="0"/>
              <a:buChar char="•"/>
            </a:pPr>
            <a:r>
              <a:rPr lang="en-US" b="0" i="0" dirty="0">
                <a:solidFill>
                  <a:srgbClr val="777777"/>
                </a:solidFill>
                <a:effectLst/>
                <a:latin typeface="Open Sans" panose="020B0606030504020204" pitchFamily="34" charset="0"/>
              </a:rPr>
              <a:t>It can also possibly worsen depression symptoms.</a:t>
            </a:r>
          </a:p>
          <a:p>
            <a:pPr marL="742950" lvl="1" indent="-285750" algn="l">
              <a:buFont typeface="Arial" panose="020B0604020202020204" pitchFamily="34" charset="0"/>
              <a:buChar char="•"/>
            </a:pPr>
            <a:r>
              <a:rPr lang="en-US" b="0" i="0" dirty="0">
                <a:solidFill>
                  <a:srgbClr val="777777"/>
                </a:solidFill>
                <a:effectLst/>
                <a:latin typeface="Open Sans" panose="020B0606030504020204" pitchFamily="34" charset="0"/>
              </a:rPr>
              <a:t>Avoid use in patients with AV block and sick sinus syndrome.</a:t>
            </a:r>
          </a:p>
          <a:p>
            <a:pPr algn="l">
              <a:buFont typeface="Arial" panose="020B0604020202020204" pitchFamily="34" charset="0"/>
              <a:buChar char="•"/>
            </a:pPr>
            <a:r>
              <a:rPr lang="en-US" b="0" i="0" u="sng" dirty="0">
                <a:solidFill>
                  <a:srgbClr val="777777"/>
                </a:solidFill>
                <a:effectLst/>
                <a:latin typeface="Open Sans" panose="020B0606030504020204" pitchFamily="34" charset="0"/>
              </a:rPr>
              <a:t>Relative contraindications</a:t>
            </a:r>
            <a:r>
              <a:rPr lang="en-US" b="0" i="0" dirty="0">
                <a:solidFill>
                  <a:srgbClr val="777777"/>
                </a:solidFill>
                <a:effectLst/>
                <a:latin typeface="Open Sans" panose="020B0606030504020204" pitchFamily="34" charset="0"/>
              </a:rPr>
              <a:t>: bleeding ulcers, seizures, asthma, or COPD.</a:t>
            </a:r>
          </a:p>
          <a:p>
            <a:pPr algn="l">
              <a:buFont typeface="Arial" panose="020B0604020202020204" pitchFamily="34" charset="0"/>
              <a:buChar char="•"/>
            </a:pPr>
            <a:r>
              <a:rPr lang="en-US" b="0" i="0" dirty="0">
                <a:solidFill>
                  <a:srgbClr val="777777"/>
                </a:solidFill>
                <a:effectLst/>
                <a:latin typeface="Open Sans" panose="020B0606030504020204" pitchFamily="34" charset="0"/>
              </a:rPr>
              <a:t>m</a:t>
            </a:r>
          </a:p>
          <a:p>
            <a:pPr algn="l">
              <a:buFont typeface="Arial" panose="020B0604020202020204" pitchFamily="34" charset="0"/>
              <a:buChar char="•"/>
            </a:pPr>
            <a:r>
              <a:rPr lang="en-US" b="0" i="0" dirty="0">
                <a:solidFill>
                  <a:srgbClr val="777777"/>
                </a:solidFill>
                <a:effectLst/>
                <a:latin typeface="Open Sans" panose="020B0606030504020204" pitchFamily="34" charset="0"/>
              </a:rPr>
              <a:t>NMDA – memantine – moderate to severe AD </a:t>
            </a:r>
          </a:p>
          <a:p>
            <a:pPr algn="l">
              <a:buFont typeface="Arial" panose="020B0604020202020204" pitchFamily="34" charset="0"/>
              <a:buChar char="•"/>
            </a:pPr>
            <a:endParaRPr lang="en-US" b="0" i="0" dirty="0">
              <a:solidFill>
                <a:srgbClr val="777777"/>
              </a:solidFill>
              <a:effectLst/>
              <a:latin typeface="Open Sans" panose="020B0606030504020204" pitchFamily="34" charset="0"/>
            </a:endParaRPr>
          </a:p>
          <a:p>
            <a:pPr algn="l">
              <a:buFont typeface="Arial" panose="020B0604020202020204" pitchFamily="34" charset="0"/>
              <a:buChar char="•"/>
            </a:pPr>
            <a:r>
              <a:rPr lang="en-US" b="0" i="0" dirty="0">
                <a:solidFill>
                  <a:srgbClr val="777777"/>
                </a:solidFill>
                <a:effectLst/>
                <a:latin typeface="Open Sans" panose="020B0606030504020204" pitchFamily="34" charset="0"/>
              </a:rPr>
              <a:t>Antipsychotics – can induce NMS; quetiapine/clozapine preferred</a:t>
            </a:r>
          </a:p>
          <a:p>
            <a:pPr algn="l">
              <a:buFont typeface="Arial" panose="020B0604020202020204" pitchFamily="34" charset="0"/>
              <a:buChar char="•"/>
            </a:pPr>
            <a:r>
              <a:rPr lang="en-US" b="0" i="0" dirty="0">
                <a:solidFill>
                  <a:srgbClr val="777777"/>
                </a:solidFill>
                <a:effectLst/>
                <a:latin typeface="Open Sans" panose="020B0606030504020204" pitchFamily="34" charset="0"/>
              </a:rPr>
              <a:t>PD-related psychosis – </a:t>
            </a:r>
            <a:r>
              <a:rPr lang="en-US" b="0" i="0" dirty="0" err="1">
                <a:solidFill>
                  <a:srgbClr val="777777"/>
                </a:solidFill>
                <a:effectLst/>
                <a:latin typeface="Open Sans" panose="020B0606030504020204" pitchFamily="34" charset="0"/>
              </a:rPr>
              <a:t>pimavanserin</a:t>
            </a:r>
            <a:r>
              <a:rPr lang="en-US" b="0" i="0" dirty="0">
                <a:solidFill>
                  <a:srgbClr val="777777"/>
                </a:solidFill>
                <a:effectLst/>
                <a:latin typeface="Open Sans" panose="020B0606030504020204" pitchFamily="34" charset="0"/>
              </a:rPr>
              <a:t> (Inverse agonist and antagonist of serotonin 5-HT receptors.)</a:t>
            </a:r>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31</a:t>
            </a:fld>
            <a:endParaRPr lang="en-US"/>
          </a:p>
        </p:txBody>
      </p:sp>
    </p:spTree>
    <p:extLst>
      <p:ext uri="{BB962C8B-B14F-4D97-AF65-F5344CB8AC3E}">
        <p14:creationId xmlns:p14="http://schemas.microsoft.com/office/powerpoint/2010/main" val="735229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review this data </a:t>
            </a:r>
          </a:p>
          <a:p>
            <a:endParaRPr lang="en-US" dirty="0"/>
          </a:p>
          <a:p>
            <a:r>
              <a:rPr lang="en-US" dirty="0"/>
              <a:t>- Approved in 2023 after a phase 3 trial</a:t>
            </a:r>
          </a:p>
          <a:p>
            <a:r>
              <a:rPr lang="en-US" dirty="0"/>
              <a:t>- to use this, need a confirmed dx of AD </a:t>
            </a:r>
          </a:p>
          <a:p>
            <a:r>
              <a:rPr lang="en-US" dirty="0"/>
              <a:t>- reduces amount of plaque build up </a:t>
            </a:r>
          </a:p>
          <a:p>
            <a:r>
              <a:rPr lang="en-US" dirty="0"/>
              <a:t>- MRI for ARIA – amyloid related imaging abnormality – amyloid causing inflammation, hemorrhage; ApoE4 association</a:t>
            </a:r>
          </a:p>
          <a:p>
            <a:r>
              <a:rPr lang="en-US" dirty="0" err="1"/>
              <a:t>Sx</a:t>
            </a:r>
            <a:r>
              <a:rPr lang="en-US" dirty="0"/>
              <a:t> or </a:t>
            </a:r>
            <a:r>
              <a:rPr lang="en-US" dirty="0" err="1"/>
              <a:t>asx</a:t>
            </a:r>
            <a:r>
              <a:rPr lang="en-US" dirty="0"/>
              <a:t> - </a:t>
            </a:r>
            <a:r>
              <a:rPr lang="en-US" dirty="0" err="1"/>
              <a:t>sx</a:t>
            </a:r>
            <a:r>
              <a:rPr lang="en-US" dirty="0"/>
              <a:t> = seizures hemorrhage </a:t>
            </a:r>
            <a:r>
              <a:rPr lang="en-US" dirty="0" err="1"/>
              <a:t>etc</a:t>
            </a:r>
            <a:r>
              <a:rPr lang="en-US" dirty="0"/>
              <a:t> </a:t>
            </a:r>
          </a:p>
          <a:p>
            <a:endParaRPr lang="en-US" dirty="0"/>
          </a:p>
          <a:p>
            <a:r>
              <a:rPr lang="en-US" dirty="0"/>
              <a:t>Cannot use AC or thrombolytic </a:t>
            </a:r>
          </a:p>
        </p:txBody>
      </p:sp>
      <p:sp>
        <p:nvSpPr>
          <p:cNvPr id="4" name="Slide Number Placeholder 3"/>
          <p:cNvSpPr>
            <a:spLocks noGrp="1"/>
          </p:cNvSpPr>
          <p:nvPr>
            <p:ph type="sldNum" sz="quarter" idx="5"/>
          </p:nvPr>
        </p:nvSpPr>
        <p:spPr/>
        <p:txBody>
          <a:bodyPr/>
          <a:lstStyle/>
          <a:p>
            <a:fld id="{3474CE5F-E9BC-AB48-BD40-C030D2C247B7}" type="slidenum">
              <a:rPr lang="en-US" smtClean="0"/>
              <a:t>32</a:t>
            </a:fld>
            <a:endParaRPr lang="en-US"/>
          </a:p>
        </p:txBody>
      </p:sp>
    </p:spTree>
    <p:extLst>
      <p:ext uri="{BB962C8B-B14F-4D97-AF65-F5344CB8AC3E}">
        <p14:creationId xmlns:p14="http://schemas.microsoft.com/office/powerpoint/2010/main" val="3737877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777777"/>
                </a:solidFill>
                <a:effectLst/>
                <a:latin typeface="Open Sans" panose="020B0606030504020204" pitchFamily="34" charset="0"/>
              </a:rPr>
              <a:t>C9ORF72</a:t>
            </a:r>
            <a:r>
              <a:rPr lang="en-US" b="0" i="0" dirty="0">
                <a:solidFill>
                  <a:srgbClr val="777777"/>
                </a:solidFill>
                <a:effectLst/>
                <a:latin typeface="Open Sans" panose="020B0606030504020204" pitchFamily="34" charset="0"/>
              </a:rPr>
              <a:t> gene: Pathology related to this noncoding hexanucleotide repeat is the most common cause of familial FTD and familial ALS.</a:t>
            </a:r>
          </a:p>
          <a:p>
            <a:pPr algn="l">
              <a:buFont typeface="Arial" panose="020B0604020202020204" pitchFamily="34" charset="0"/>
              <a:buChar char="•"/>
            </a:pPr>
            <a:r>
              <a:rPr lang="en-US" b="0" i="0" dirty="0">
                <a:solidFill>
                  <a:srgbClr val="777777"/>
                </a:solidFill>
                <a:effectLst/>
                <a:latin typeface="Open Sans" panose="020B0606030504020204" pitchFamily="34" charset="0"/>
              </a:rPr>
              <a:t>Microtubule-associated protein tau gene (</a:t>
            </a:r>
            <a:r>
              <a:rPr lang="en-US" b="1" i="0" dirty="0">
                <a:solidFill>
                  <a:srgbClr val="777777"/>
                </a:solidFill>
                <a:effectLst/>
                <a:latin typeface="Open Sans" panose="020B0606030504020204" pitchFamily="34" charset="0"/>
              </a:rPr>
              <a:t>MAPT</a:t>
            </a:r>
            <a:r>
              <a:rPr lang="en-US" b="0" i="0" dirty="0">
                <a:solidFill>
                  <a:srgbClr val="777777"/>
                </a:solidFill>
                <a:effectLst/>
                <a:latin typeface="Open Sans" panose="020B0606030504020204" pitchFamily="34" charset="0"/>
              </a:rPr>
              <a:t>) gene: Located on chromosome 17, pathology to this gene leads to FTD with parkinsonian symptoms.</a:t>
            </a:r>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33</a:t>
            </a:fld>
            <a:endParaRPr lang="en-US"/>
          </a:p>
        </p:txBody>
      </p:sp>
    </p:spTree>
    <p:extLst>
      <p:ext uri="{BB962C8B-B14F-4D97-AF65-F5344CB8AC3E}">
        <p14:creationId xmlns:p14="http://schemas.microsoft.com/office/powerpoint/2010/main" val="1699065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777777"/>
                </a:solidFill>
                <a:effectLst/>
                <a:latin typeface="Open Sans" panose="020B0606030504020204" pitchFamily="34" charset="0"/>
              </a:rPr>
              <a:t>Due to involvement of the bilateral anterior temporal lobes, FTD is often associated with </a:t>
            </a:r>
            <a:r>
              <a:rPr lang="en-US" b="1" i="0" dirty="0" err="1">
                <a:solidFill>
                  <a:srgbClr val="777777"/>
                </a:solidFill>
                <a:effectLst/>
                <a:latin typeface="Open Sans" panose="020B0606030504020204" pitchFamily="34" charset="0"/>
              </a:rPr>
              <a:t>Kluver-Bucy</a:t>
            </a:r>
            <a:r>
              <a:rPr lang="en-US" b="1" i="0" dirty="0">
                <a:solidFill>
                  <a:srgbClr val="777777"/>
                </a:solidFill>
                <a:effectLst/>
                <a:latin typeface="Open Sans" panose="020B0606030504020204" pitchFamily="34" charset="0"/>
              </a:rPr>
              <a:t> syndrome</a:t>
            </a:r>
            <a:r>
              <a:rPr lang="en-US" b="0" i="0" dirty="0">
                <a:solidFill>
                  <a:srgbClr val="777777"/>
                </a:solidFill>
                <a:effectLst/>
                <a:latin typeface="Open Sans" panose="020B0606030504020204" pitchFamily="34" charset="0"/>
              </a:rPr>
              <a:t>: hyperorality, hypersexuality, and a blunted affect.</a:t>
            </a:r>
          </a:p>
          <a:p>
            <a:pPr algn="l">
              <a:buFont typeface="Arial" panose="020B0604020202020204" pitchFamily="34" charset="0"/>
              <a:buChar char="•"/>
            </a:pPr>
            <a:r>
              <a:rPr lang="en-US" b="0" i="0" dirty="0">
                <a:solidFill>
                  <a:srgbClr val="777777"/>
                </a:solidFill>
                <a:effectLst/>
                <a:latin typeface="Open Sans" panose="020B0606030504020204" pitchFamily="34" charset="0"/>
              </a:rPr>
              <a:t>Approximately 15-20% develop concurrent amyotrophic lateral sclerosis (ALS).</a:t>
            </a:r>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34</a:t>
            </a:fld>
            <a:endParaRPr lang="en-US"/>
          </a:p>
        </p:txBody>
      </p:sp>
    </p:spTree>
    <p:extLst>
      <p:ext uri="{BB962C8B-B14F-4D97-AF65-F5344CB8AC3E}">
        <p14:creationId xmlns:p14="http://schemas.microsoft.com/office/powerpoint/2010/main" val="3333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anomia in semantic dementia </a:t>
            </a:r>
          </a:p>
          <a:p>
            <a:endParaRPr lang="en-US" dirty="0"/>
          </a:p>
          <a:p>
            <a:r>
              <a:rPr lang="en-US" dirty="0"/>
              <a:t>Sounds like </a:t>
            </a:r>
            <a:r>
              <a:rPr lang="en-US" dirty="0" err="1"/>
              <a:t>broca</a:t>
            </a:r>
            <a:r>
              <a:rPr lang="en-US" dirty="0"/>
              <a:t> and </a:t>
            </a:r>
            <a:r>
              <a:rPr lang="en-US" dirty="0" err="1"/>
              <a:t>wernickes</a:t>
            </a:r>
            <a:r>
              <a:rPr lang="en-US" dirty="0"/>
              <a:t> but these worsen over time as opposed to stroke </a:t>
            </a:r>
          </a:p>
        </p:txBody>
      </p:sp>
      <p:sp>
        <p:nvSpPr>
          <p:cNvPr id="4" name="Slide Number Placeholder 3"/>
          <p:cNvSpPr>
            <a:spLocks noGrp="1"/>
          </p:cNvSpPr>
          <p:nvPr>
            <p:ph type="sldNum" sz="quarter" idx="5"/>
          </p:nvPr>
        </p:nvSpPr>
        <p:spPr/>
        <p:txBody>
          <a:bodyPr/>
          <a:lstStyle/>
          <a:p>
            <a:fld id="{3474CE5F-E9BC-AB48-BD40-C030D2C247B7}" type="slidenum">
              <a:rPr lang="en-US" smtClean="0"/>
              <a:t>35</a:t>
            </a:fld>
            <a:endParaRPr lang="en-US"/>
          </a:p>
        </p:txBody>
      </p:sp>
    </p:spTree>
    <p:extLst>
      <p:ext uri="{BB962C8B-B14F-4D97-AF65-F5344CB8AC3E}">
        <p14:creationId xmlns:p14="http://schemas.microsoft.com/office/powerpoint/2010/main" val="187289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4</a:t>
            </a:fld>
            <a:endParaRPr lang="en-US"/>
          </a:p>
        </p:txBody>
      </p:sp>
    </p:spTree>
    <p:extLst>
      <p:ext uri="{BB962C8B-B14F-4D97-AF65-F5344CB8AC3E}">
        <p14:creationId xmlns:p14="http://schemas.microsoft.com/office/powerpoint/2010/main" val="1563952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36</a:t>
            </a:fld>
            <a:endParaRPr lang="en-US"/>
          </a:p>
        </p:txBody>
      </p:sp>
    </p:spTree>
    <p:extLst>
      <p:ext uri="{BB962C8B-B14F-4D97-AF65-F5344CB8AC3E}">
        <p14:creationId xmlns:p14="http://schemas.microsoft.com/office/powerpoint/2010/main" val="2983491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39</a:t>
            </a:fld>
            <a:endParaRPr lang="en-US"/>
          </a:p>
        </p:txBody>
      </p:sp>
    </p:spTree>
    <p:extLst>
      <p:ext uri="{BB962C8B-B14F-4D97-AF65-F5344CB8AC3E}">
        <p14:creationId xmlns:p14="http://schemas.microsoft.com/office/powerpoint/2010/main" val="3171559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1 year rule </a:t>
            </a:r>
          </a:p>
          <a:p>
            <a:endParaRPr lang="en-US" dirty="0"/>
          </a:p>
          <a:p>
            <a:r>
              <a:rPr lang="en-US" dirty="0"/>
              <a:t>Parkinsonism is bradykinesia + rigidity or rest tremor </a:t>
            </a:r>
          </a:p>
        </p:txBody>
      </p:sp>
      <p:sp>
        <p:nvSpPr>
          <p:cNvPr id="4" name="Slide Number Placeholder 3"/>
          <p:cNvSpPr>
            <a:spLocks noGrp="1"/>
          </p:cNvSpPr>
          <p:nvPr>
            <p:ph type="sldNum" sz="quarter" idx="5"/>
          </p:nvPr>
        </p:nvSpPr>
        <p:spPr/>
        <p:txBody>
          <a:bodyPr/>
          <a:lstStyle/>
          <a:p>
            <a:fld id="{3474CE5F-E9BC-AB48-BD40-C030D2C247B7}" type="slidenum">
              <a:rPr lang="en-US" smtClean="0"/>
              <a:t>40</a:t>
            </a:fld>
            <a:endParaRPr lang="en-US"/>
          </a:p>
        </p:txBody>
      </p:sp>
    </p:spTree>
    <p:extLst>
      <p:ext uri="{BB962C8B-B14F-4D97-AF65-F5344CB8AC3E}">
        <p14:creationId xmlns:p14="http://schemas.microsoft.com/office/powerpoint/2010/main" val="469085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sng" dirty="0">
                <a:solidFill>
                  <a:srgbClr val="777777"/>
                </a:solidFill>
                <a:effectLst/>
                <a:latin typeface="Open Sans" panose="020B0606030504020204" pitchFamily="34" charset="0"/>
              </a:rPr>
              <a:t>Pathology</a:t>
            </a:r>
            <a:r>
              <a:rPr lang="en-US" b="0" i="0" dirty="0">
                <a:solidFill>
                  <a:srgbClr val="777777"/>
                </a:solidFill>
                <a:effectLst/>
                <a:latin typeface="Open Sans" panose="020B0606030504020204" pitchFamily="34" charset="0"/>
              </a:rPr>
              <a:t>: Eosinophilic cytoplasmic inclusions composed of alpha-synuclein/Lewy bodies. Spongiform changes in the temporal lobes may also be present</a:t>
            </a:r>
          </a:p>
          <a:p>
            <a:pPr algn="l">
              <a:buFont typeface="Arial" panose="020B0604020202020204" pitchFamily="34" charset="0"/>
              <a:buChar char="•"/>
            </a:pPr>
            <a:r>
              <a:rPr lang="en-US" b="0" i="0" dirty="0">
                <a:solidFill>
                  <a:srgbClr val="777777"/>
                </a:solidFill>
                <a:effectLst/>
                <a:latin typeface="Open Sans" panose="020B0606030504020204" pitchFamily="34" charset="0"/>
              </a:rPr>
              <a:t>Visual hallucinations are associated with high densities of Lewy bodies in the temporal lobes.</a:t>
            </a:r>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41</a:t>
            </a:fld>
            <a:endParaRPr lang="en-US"/>
          </a:p>
        </p:txBody>
      </p:sp>
    </p:spTree>
    <p:extLst>
      <p:ext uri="{BB962C8B-B14F-4D97-AF65-F5344CB8AC3E}">
        <p14:creationId xmlns:p14="http://schemas.microsoft.com/office/powerpoint/2010/main" val="1399850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77777"/>
                </a:solidFill>
                <a:effectLst/>
                <a:latin typeface="Open Sans" panose="020B0606030504020204" pitchFamily="34" charset="0"/>
              </a:rPr>
              <a:t>Usually, patients with parkinsonian symptoms will partially respond to levodopa but dosing is limited to psychiatric side effects.</a:t>
            </a:r>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42</a:t>
            </a:fld>
            <a:endParaRPr lang="en-US"/>
          </a:p>
        </p:txBody>
      </p:sp>
    </p:spTree>
    <p:extLst>
      <p:ext uri="{BB962C8B-B14F-4D97-AF65-F5344CB8AC3E}">
        <p14:creationId xmlns:p14="http://schemas.microsoft.com/office/powerpoint/2010/main" val="2478415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very responsive to L-dopa </a:t>
            </a:r>
          </a:p>
          <a:p>
            <a:r>
              <a:rPr lang="en-US" dirty="0"/>
              <a:t>They have parkinsonism (bradykinesia + rigidity or tremor), Symmetric parkinsonism</a:t>
            </a:r>
          </a:p>
          <a:p>
            <a:r>
              <a:rPr lang="en-US" dirty="0"/>
              <a:t>PSP – midbrain atrophy, hummingbird sign</a:t>
            </a:r>
          </a:p>
          <a:p>
            <a:r>
              <a:rPr lang="en-US" dirty="0"/>
              <a:t>MSA- parkinsonism, cerebellar dysfunction, pyramidal tract signs, and autonomic dysfunction (typically begins with bladder and erectile dysfunction, with prominent orthostasis </a:t>
            </a:r>
          </a:p>
          <a:p>
            <a:r>
              <a:rPr lang="en-US" dirty="0"/>
              <a:t>CBD – focal/parietal lobe dysfunction, rigidity, </a:t>
            </a:r>
            <a:r>
              <a:rPr lang="en-US" dirty="0" err="1"/>
              <a:t>agraphesthesia</a:t>
            </a:r>
            <a:r>
              <a:rPr lang="en-US" dirty="0"/>
              <a:t>, aphasia</a:t>
            </a:r>
          </a:p>
          <a:p>
            <a:r>
              <a:rPr lang="en-US" dirty="0"/>
              <a:t>FTD – MAPT gene – chromosome 17 , AD </a:t>
            </a:r>
          </a:p>
          <a:p>
            <a:r>
              <a:rPr lang="en-US" dirty="0"/>
              <a:t>Tauopathies </a:t>
            </a:r>
          </a:p>
        </p:txBody>
      </p:sp>
      <p:sp>
        <p:nvSpPr>
          <p:cNvPr id="4" name="Slide Number Placeholder 3"/>
          <p:cNvSpPr>
            <a:spLocks noGrp="1"/>
          </p:cNvSpPr>
          <p:nvPr>
            <p:ph type="sldNum" sz="quarter" idx="5"/>
          </p:nvPr>
        </p:nvSpPr>
        <p:spPr/>
        <p:txBody>
          <a:bodyPr/>
          <a:lstStyle/>
          <a:p>
            <a:fld id="{3474CE5F-E9BC-AB48-BD40-C030D2C247B7}" type="slidenum">
              <a:rPr lang="en-US" smtClean="0"/>
              <a:t>43</a:t>
            </a:fld>
            <a:endParaRPr lang="en-US"/>
          </a:p>
        </p:txBody>
      </p:sp>
    </p:spTree>
    <p:extLst>
      <p:ext uri="{BB962C8B-B14F-4D97-AF65-F5344CB8AC3E}">
        <p14:creationId xmlns:p14="http://schemas.microsoft.com/office/powerpoint/2010/main" val="942076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Binswanger’s disease </a:t>
            </a:r>
          </a:p>
        </p:txBody>
      </p:sp>
      <p:sp>
        <p:nvSpPr>
          <p:cNvPr id="4" name="Slide Number Placeholder 3"/>
          <p:cNvSpPr>
            <a:spLocks noGrp="1"/>
          </p:cNvSpPr>
          <p:nvPr>
            <p:ph type="sldNum" sz="quarter" idx="5"/>
          </p:nvPr>
        </p:nvSpPr>
        <p:spPr/>
        <p:txBody>
          <a:bodyPr/>
          <a:lstStyle/>
          <a:p>
            <a:fld id="{3474CE5F-E9BC-AB48-BD40-C030D2C247B7}" type="slidenum">
              <a:rPr lang="en-US" smtClean="0"/>
              <a:t>44</a:t>
            </a:fld>
            <a:endParaRPr lang="en-US"/>
          </a:p>
        </p:txBody>
      </p:sp>
    </p:spTree>
    <p:extLst>
      <p:ext uri="{BB962C8B-B14F-4D97-AF65-F5344CB8AC3E}">
        <p14:creationId xmlns:p14="http://schemas.microsoft.com/office/powerpoint/2010/main" val="996697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DESH – disproportionately enlarged SAH hydrocephalus </a:t>
            </a:r>
          </a:p>
        </p:txBody>
      </p:sp>
      <p:sp>
        <p:nvSpPr>
          <p:cNvPr id="4" name="Slide Number Placeholder 3"/>
          <p:cNvSpPr>
            <a:spLocks noGrp="1"/>
          </p:cNvSpPr>
          <p:nvPr>
            <p:ph type="sldNum" sz="quarter" idx="5"/>
          </p:nvPr>
        </p:nvSpPr>
        <p:spPr/>
        <p:txBody>
          <a:bodyPr/>
          <a:lstStyle/>
          <a:p>
            <a:fld id="{3474CE5F-E9BC-AB48-BD40-C030D2C247B7}" type="slidenum">
              <a:rPr lang="en-US" smtClean="0"/>
              <a:t>45</a:t>
            </a:fld>
            <a:endParaRPr lang="en-US"/>
          </a:p>
        </p:txBody>
      </p:sp>
    </p:spTree>
    <p:extLst>
      <p:ext uri="{BB962C8B-B14F-4D97-AF65-F5344CB8AC3E}">
        <p14:creationId xmlns:p14="http://schemas.microsoft.com/office/powerpoint/2010/main" val="4133996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err="1">
                <a:solidFill>
                  <a:srgbClr val="333333"/>
                </a:solidFill>
                <a:effectLst/>
                <a:latin typeface="Raleway" pitchFamily="2" charset="77"/>
              </a:rPr>
              <a:t>Gerstmann-Sträussler-Scheinker</a:t>
            </a:r>
            <a:r>
              <a:rPr lang="en-US" b="1" i="0" dirty="0">
                <a:solidFill>
                  <a:srgbClr val="333333"/>
                </a:solidFill>
                <a:effectLst/>
                <a:latin typeface="Raleway" pitchFamily="2" charset="77"/>
              </a:rPr>
              <a:t>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Raleway" pitchFamily="2" charset="77"/>
              </a:rPr>
              <a:t>Fatal insomnia</a:t>
            </a:r>
          </a:p>
          <a:p>
            <a:endParaRPr lang="en-US" dirty="0"/>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46</a:t>
            </a:fld>
            <a:endParaRPr lang="en-US"/>
          </a:p>
        </p:txBody>
      </p:sp>
    </p:spTree>
    <p:extLst>
      <p:ext uri="{BB962C8B-B14F-4D97-AF65-F5344CB8AC3E}">
        <p14:creationId xmlns:p14="http://schemas.microsoft.com/office/powerpoint/2010/main" val="3812988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see AD and </a:t>
            </a:r>
            <a:r>
              <a:rPr lang="en-US" dirty="0" err="1"/>
              <a:t>VaD</a:t>
            </a:r>
            <a:r>
              <a:rPr lang="en-US" dirty="0"/>
              <a:t>; many with DLB have mixed pathology with AD </a:t>
            </a:r>
          </a:p>
        </p:txBody>
      </p:sp>
      <p:sp>
        <p:nvSpPr>
          <p:cNvPr id="4" name="Slide Number Placeholder 3"/>
          <p:cNvSpPr>
            <a:spLocks noGrp="1"/>
          </p:cNvSpPr>
          <p:nvPr>
            <p:ph type="sldNum" sz="quarter" idx="5"/>
          </p:nvPr>
        </p:nvSpPr>
        <p:spPr/>
        <p:txBody>
          <a:bodyPr/>
          <a:lstStyle/>
          <a:p>
            <a:fld id="{3474CE5F-E9BC-AB48-BD40-C030D2C247B7}" type="slidenum">
              <a:rPr lang="en-US" smtClean="0"/>
              <a:t>48</a:t>
            </a:fld>
            <a:endParaRPr lang="en-US"/>
          </a:p>
        </p:txBody>
      </p:sp>
    </p:spTree>
    <p:extLst>
      <p:ext uri="{BB962C8B-B14F-4D97-AF65-F5344CB8AC3E}">
        <p14:creationId xmlns:p14="http://schemas.microsoft.com/office/powerpoint/2010/main" val="385549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declines in cognitive function do not represent normal aging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Decline in rate of learning new information but not in memory retention (rate of information processing slows, occasional “information overload”)</a:t>
            </a:r>
          </a:p>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6</a:t>
            </a:fld>
            <a:endParaRPr lang="en-US"/>
          </a:p>
        </p:txBody>
      </p:sp>
    </p:spTree>
    <p:extLst>
      <p:ext uri="{BB962C8B-B14F-4D97-AF65-F5344CB8AC3E}">
        <p14:creationId xmlns:p14="http://schemas.microsoft.com/office/powerpoint/2010/main" val="290413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Occupational – can they do their job?</a:t>
            </a:r>
          </a:p>
          <a:p>
            <a:r>
              <a:rPr lang="en-US" dirty="0"/>
              <a:t>Social – do they remember people?, how do they </a:t>
            </a:r>
          </a:p>
          <a:p>
            <a:r>
              <a:rPr lang="en-US" dirty="0"/>
              <a:t>What we mean for decline </a:t>
            </a:r>
          </a:p>
          <a:p>
            <a:r>
              <a:rPr lang="en-US" dirty="0" err="1"/>
              <a:t>iADLs</a:t>
            </a:r>
            <a:r>
              <a:rPr lang="en-US" dirty="0"/>
              <a:t> – usually affected earlier in dementias </a:t>
            </a:r>
          </a:p>
          <a:p>
            <a:r>
              <a:rPr lang="en-US" dirty="0"/>
              <a:t>Basic ADLS – usually later </a:t>
            </a:r>
          </a:p>
        </p:txBody>
      </p:sp>
      <p:sp>
        <p:nvSpPr>
          <p:cNvPr id="4" name="Slide Number Placeholder 3"/>
          <p:cNvSpPr>
            <a:spLocks noGrp="1"/>
          </p:cNvSpPr>
          <p:nvPr>
            <p:ph type="sldNum" sz="quarter" idx="5"/>
          </p:nvPr>
        </p:nvSpPr>
        <p:spPr/>
        <p:txBody>
          <a:bodyPr/>
          <a:lstStyle/>
          <a:p>
            <a:fld id="{3474CE5F-E9BC-AB48-BD40-C030D2C247B7}" type="slidenum">
              <a:rPr lang="en-US" smtClean="0"/>
              <a:t>7</a:t>
            </a:fld>
            <a:endParaRPr lang="en-US"/>
          </a:p>
        </p:txBody>
      </p:sp>
    </p:spTree>
    <p:extLst>
      <p:ext uri="{BB962C8B-B14F-4D97-AF65-F5344CB8AC3E}">
        <p14:creationId xmlns:p14="http://schemas.microsoft.com/office/powerpoint/2010/main" val="351609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DSM V- Minor neurocognitive disorder </a:t>
            </a:r>
          </a:p>
        </p:txBody>
      </p:sp>
      <p:sp>
        <p:nvSpPr>
          <p:cNvPr id="4" name="Slide Number Placeholder 3"/>
          <p:cNvSpPr>
            <a:spLocks noGrp="1"/>
          </p:cNvSpPr>
          <p:nvPr>
            <p:ph type="sldNum" sz="quarter" idx="5"/>
          </p:nvPr>
        </p:nvSpPr>
        <p:spPr/>
        <p:txBody>
          <a:bodyPr/>
          <a:lstStyle/>
          <a:p>
            <a:fld id="{3474CE5F-E9BC-AB48-BD40-C030D2C247B7}" type="slidenum">
              <a:rPr lang="en-US" smtClean="0"/>
              <a:t>8</a:t>
            </a:fld>
            <a:endParaRPr lang="en-US"/>
          </a:p>
        </p:txBody>
      </p:sp>
    </p:spTree>
    <p:extLst>
      <p:ext uri="{BB962C8B-B14F-4D97-AF65-F5344CB8AC3E}">
        <p14:creationId xmlns:p14="http://schemas.microsoft.com/office/powerpoint/2010/main" val="3349590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Amnestic – </a:t>
            </a:r>
            <a:r>
              <a:rPr lang="en-US" dirty="0" err="1"/>
              <a:t>Alzheimers</a:t>
            </a:r>
            <a:r>
              <a:rPr lang="en-US" dirty="0"/>
              <a:t> thought to be a cause of amnestic MCI</a:t>
            </a:r>
          </a:p>
          <a:p>
            <a:r>
              <a:rPr lang="en-US" dirty="0" err="1"/>
              <a:t>Nonamnestic</a:t>
            </a:r>
            <a:r>
              <a:rPr lang="en-US" dirty="0"/>
              <a:t> MCI – other types of dementias </a:t>
            </a:r>
          </a:p>
          <a:p>
            <a:r>
              <a:rPr lang="en-US" dirty="0"/>
              <a:t>More domains affected – 20-30%, vs. 10% in single domain </a:t>
            </a:r>
          </a:p>
          <a:p>
            <a:endParaRPr lang="en-US" dirty="0"/>
          </a:p>
          <a:p>
            <a:r>
              <a:rPr lang="en-US" dirty="0"/>
              <a:t>Other cognitive functions = visuospatial, language, calculations </a:t>
            </a:r>
          </a:p>
        </p:txBody>
      </p:sp>
      <p:sp>
        <p:nvSpPr>
          <p:cNvPr id="4" name="Slide Number Placeholder 3"/>
          <p:cNvSpPr>
            <a:spLocks noGrp="1"/>
          </p:cNvSpPr>
          <p:nvPr>
            <p:ph type="sldNum" sz="quarter" idx="5"/>
          </p:nvPr>
        </p:nvSpPr>
        <p:spPr/>
        <p:txBody>
          <a:bodyPr/>
          <a:lstStyle/>
          <a:p>
            <a:fld id="{3474CE5F-E9BC-AB48-BD40-C030D2C247B7}" type="slidenum">
              <a:rPr lang="en-US" smtClean="0"/>
              <a:t>9</a:t>
            </a:fld>
            <a:endParaRPr lang="en-US"/>
          </a:p>
        </p:txBody>
      </p:sp>
    </p:spTree>
    <p:extLst>
      <p:ext uri="{BB962C8B-B14F-4D97-AF65-F5344CB8AC3E}">
        <p14:creationId xmlns:p14="http://schemas.microsoft.com/office/powerpoint/2010/main" val="252863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Hippocampus = area of memory ?</a:t>
            </a:r>
          </a:p>
        </p:txBody>
      </p:sp>
      <p:sp>
        <p:nvSpPr>
          <p:cNvPr id="4" name="Slide Number Placeholder 3"/>
          <p:cNvSpPr>
            <a:spLocks noGrp="1"/>
          </p:cNvSpPr>
          <p:nvPr>
            <p:ph type="sldNum" sz="quarter" idx="5"/>
          </p:nvPr>
        </p:nvSpPr>
        <p:spPr/>
        <p:txBody>
          <a:bodyPr/>
          <a:lstStyle/>
          <a:p>
            <a:fld id="{3474CE5F-E9BC-AB48-BD40-C030D2C247B7}" type="slidenum">
              <a:rPr lang="en-US" smtClean="0"/>
              <a:t>10</a:t>
            </a:fld>
            <a:endParaRPr lang="en-US"/>
          </a:p>
        </p:txBody>
      </p:sp>
    </p:spTree>
    <p:extLst>
      <p:ext uri="{BB962C8B-B14F-4D97-AF65-F5344CB8AC3E}">
        <p14:creationId xmlns:p14="http://schemas.microsoft.com/office/powerpoint/2010/main" val="363171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74CE5F-E9BC-AB48-BD40-C030D2C247B7}" type="slidenum">
              <a:rPr lang="en-US" smtClean="0"/>
              <a:t>11</a:t>
            </a:fld>
            <a:endParaRPr lang="en-US"/>
          </a:p>
        </p:txBody>
      </p:sp>
    </p:spTree>
    <p:extLst>
      <p:ext uri="{BB962C8B-B14F-4D97-AF65-F5344CB8AC3E}">
        <p14:creationId xmlns:p14="http://schemas.microsoft.com/office/powerpoint/2010/main" val="161106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067E27-EF7D-E644-BD05-9126439EDB3B}"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40BFD-02D1-AD4C-939A-F896BC65F74F}" type="slidenum">
              <a:rPr lang="en-US" smtClean="0"/>
              <a:t>‹#›</a:t>
            </a:fld>
            <a:endParaRPr lang="en-US"/>
          </a:p>
        </p:txBody>
      </p:sp>
    </p:spTree>
    <p:extLst>
      <p:ext uri="{BB962C8B-B14F-4D97-AF65-F5344CB8AC3E}">
        <p14:creationId xmlns:p14="http://schemas.microsoft.com/office/powerpoint/2010/main" val="82491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067E27-EF7D-E644-BD05-9126439EDB3B}"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40BFD-02D1-AD4C-939A-F896BC65F74F}" type="slidenum">
              <a:rPr lang="en-US" smtClean="0"/>
              <a:t>‹#›</a:t>
            </a:fld>
            <a:endParaRPr lang="en-US"/>
          </a:p>
        </p:txBody>
      </p:sp>
    </p:spTree>
    <p:extLst>
      <p:ext uri="{BB962C8B-B14F-4D97-AF65-F5344CB8AC3E}">
        <p14:creationId xmlns:p14="http://schemas.microsoft.com/office/powerpoint/2010/main" val="67936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067E27-EF7D-E644-BD05-9126439EDB3B}"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40BFD-02D1-AD4C-939A-F896BC65F74F}" type="slidenum">
              <a:rPr lang="en-US" smtClean="0"/>
              <a:t>‹#›</a:t>
            </a:fld>
            <a:endParaRPr lang="en-US"/>
          </a:p>
        </p:txBody>
      </p:sp>
    </p:spTree>
    <p:extLst>
      <p:ext uri="{BB962C8B-B14F-4D97-AF65-F5344CB8AC3E}">
        <p14:creationId xmlns:p14="http://schemas.microsoft.com/office/powerpoint/2010/main" val="202439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067E27-EF7D-E644-BD05-9126439EDB3B}"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40BFD-02D1-AD4C-939A-F896BC65F74F}" type="slidenum">
              <a:rPr lang="en-US" smtClean="0"/>
              <a:t>‹#›</a:t>
            </a:fld>
            <a:endParaRPr lang="en-US"/>
          </a:p>
        </p:txBody>
      </p:sp>
    </p:spTree>
    <p:extLst>
      <p:ext uri="{BB962C8B-B14F-4D97-AF65-F5344CB8AC3E}">
        <p14:creationId xmlns:p14="http://schemas.microsoft.com/office/powerpoint/2010/main" val="230696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067E27-EF7D-E644-BD05-9126439EDB3B}"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40BFD-02D1-AD4C-939A-F896BC65F74F}" type="slidenum">
              <a:rPr lang="en-US" smtClean="0"/>
              <a:t>‹#›</a:t>
            </a:fld>
            <a:endParaRPr lang="en-US"/>
          </a:p>
        </p:txBody>
      </p:sp>
    </p:spTree>
    <p:extLst>
      <p:ext uri="{BB962C8B-B14F-4D97-AF65-F5344CB8AC3E}">
        <p14:creationId xmlns:p14="http://schemas.microsoft.com/office/powerpoint/2010/main" val="112412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067E27-EF7D-E644-BD05-9126439EDB3B}"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40BFD-02D1-AD4C-939A-F896BC65F74F}" type="slidenum">
              <a:rPr lang="en-US" smtClean="0"/>
              <a:t>‹#›</a:t>
            </a:fld>
            <a:endParaRPr lang="en-US"/>
          </a:p>
        </p:txBody>
      </p:sp>
    </p:spTree>
    <p:extLst>
      <p:ext uri="{BB962C8B-B14F-4D97-AF65-F5344CB8AC3E}">
        <p14:creationId xmlns:p14="http://schemas.microsoft.com/office/powerpoint/2010/main" val="238965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067E27-EF7D-E644-BD05-9126439EDB3B}"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140BFD-02D1-AD4C-939A-F896BC65F74F}" type="slidenum">
              <a:rPr lang="en-US" smtClean="0"/>
              <a:t>‹#›</a:t>
            </a:fld>
            <a:endParaRPr lang="en-US"/>
          </a:p>
        </p:txBody>
      </p:sp>
    </p:spTree>
    <p:extLst>
      <p:ext uri="{BB962C8B-B14F-4D97-AF65-F5344CB8AC3E}">
        <p14:creationId xmlns:p14="http://schemas.microsoft.com/office/powerpoint/2010/main" val="346537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067E27-EF7D-E644-BD05-9126439EDB3B}"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140BFD-02D1-AD4C-939A-F896BC65F74F}" type="slidenum">
              <a:rPr lang="en-US" smtClean="0"/>
              <a:t>‹#›</a:t>
            </a:fld>
            <a:endParaRPr lang="en-US"/>
          </a:p>
        </p:txBody>
      </p:sp>
    </p:spTree>
    <p:extLst>
      <p:ext uri="{BB962C8B-B14F-4D97-AF65-F5344CB8AC3E}">
        <p14:creationId xmlns:p14="http://schemas.microsoft.com/office/powerpoint/2010/main" val="439812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67E27-EF7D-E644-BD05-9126439EDB3B}"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140BFD-02D1-AD4C-939A-F896BC65F74F}" type="slidenum">
              <a:rPr lang="en-US" smtClean="0"/>
              <a:t>‹#›</a:t>
            </a:fld>
            <a:endParaRPr lang="en-US"/>
          </a:p>
        </p:txBody>
      </p:sp>
    </p:spTree>
    <p:extLst>
      <p:ext uri="{BB962C8B-B14F-4D97-AF65-F5344CB8AC3E}">
        <p14:creationId xmlns:p14="http://schemas.microsoft.com/office/powerpoint/2010/main" val="221911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67E27-EF7D-E644-BD05-9126439EDB3B}"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40BFD-02D1-AD4C-939A-F896BC65F74F}" type="slidenum">
              <a:rPr lang="en-US" smtClean="0"/>
              <a:t>‹#›</a:t>
            </a:fld>
            <a:endParaRPr lang="en-US"/>
          </a:p>
        </p:txBody>
      </p:sp>
    </p:spTree>
    <p:extLst>
      <p:ext uri="{BB962C8B-B14F-4D97-AF65-F5344CB8AC3E}">
        <p14:creationId xmlns:p14="http://schemas.microsoft.com/office/powerpoint/2010/main" val="215553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67E27-EF7D-E644-BD05-9126439EDB3B}"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140BFD-02D1-AD4C-939A-F896BC65F74F}" type="slidenum">
              <a:rPr lang="en-US" smtClean="0"/>
              <a:t>‹#›</a:t>
            </a:fld>
            <a:endParaRPr lang="en-US"/>
          </a:p>
        </p:txBody>
      </p:sp>
    </p:spTree>
    <p:extLst>
      <p:ext uri="{BB962C8B-B14F-4D97-AF65-F5344CB8AC3E}">
        <p14:creationId xmlns:p14="http://schemas.microsoft.com/office/powerpoint/2010/main" val="409467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67E27-EF7D-E644-BD05-9126439EDB3B}" type="datetimeFigureOut">
              <a:rPr lang="en-US" smtClean="0"/>
              <a:t>12/11/2024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40BFD-02D1-AD4C-939A-F896BC65F74F}" type="slidenum">
              <a:rPr lang="en-US" smtClean="0"/>
              <a:t>‹#›</a:t>
            </a:fld>
            <a:endParaRPr lang="en-US"/>
          </a:p>
        </p:txBody>
      </p:sp>
    </p:spTree>
    <p:extLst>
      <p:ext uri="{BB962C8B-B14F-4D97-AF65-F5344CB8AC3E}">
        <p14:creationId xmlns:p14="http://schemas.microsoft.com/office/powerpoint/2010/main" val="4086042520"/>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B1A54D-BFB5-02DF-61A4-38F92CD131B9}"/>
              </a:ext>
            </a:extLst>
          </p:cNvPr>
          <p:cNvSpPr>
            <a:spLocks noGrp="1"/>
          </p:cNvSpPr>
          <p:nvPr>
            <p:ph type="ctrTitle"/>
          </p:nvPr>
        </p:nvSpPr>
        <p:spPr>
          <a:xfrm>
            <a:off x="4162567" y="818984"/>
            <a:ext cx="6714699" cy="3178689"/>
          </a:xfrm>
        </p:spPr>
        <p:txBody>
          <a:bodyPr>
            <a:normAutofit/>
          </a:bodyPr>
          <a:lstStyle/>
          <a:p>
            <a:pPr algn="l"/>
            <a:r>
              <a:rPr lang="en-US" sz="4800" dirty="0">
                <a:solidFill>
                  <a:srgbClr val="FFFFFF"/>
                </a:solidFill>
              </a:rPr>
              <a:t>Cognitive Impairment Evaluation and Neurodegenerative Diseases</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77D9B5A-E656-4702-751E-31B0763151B6}"/>
              </a:ext>
            </a:extLst>
          </p:cNvPr>
          <p:cNvSpPr>
            <a:spLocks noGrp="1"/>
          </p:cNvSpPr>
          <p:nvPr>
            <p:ph type="subTitle" idx="1"/>
          </p:nvPr>
        </p:nvSpPr>
        <p:spPr>
          <a:xfrm>
            <a:off x="4285397" y="4960961"/>
            <a:ext cx="7055893" cy="1078054"/>
          </a:xfrm>
        </p:spPr>
        <p:txBody>
          <a:bodyPr>
            <a:normAutofit/>
          </a:bodyPr>
          <a:lstStyle/>
          <a:p>
            <a:pPr algn="l"/>
            <a:r>
              <a:rPr lang="en-US" dirty="0">
                <a:solidFill>
                  <a:srgbClr val="FFFFFF"/>
                </a:solidFill>
              </a:rPr>
              <a:t>Maya </a:t>
            </a:r>
            <a:r>
              <a:rPr lang="en-US" dirty="0" err="1">
                <a:solidFill>
                  <a:srgbClr val="FFFFFF"/>
                </a:solidFill>
              </a:rPr>
              <a:t>Gattupalli</a:t>
            </a:r>
            <a:r>
              <a:rPr lang="en-US" dirty="0">
                <a:solidFill>
                  <a:srgbClr val="FFFFFF"/>
                </a:solidFill>
              </a:rPr>
              <a:t>, PGY-4</a:t>
            </a:r>
          </a:p>
        </p:txBody>
      </p:sp>
    </p:spTree>
    <p:extLst>
      <p:ext uri="{BB962C8B-B14F-4D97-AF65-F5344CB8AC3E}">
        <p14:creationId xmlns:p14="http://schemas.microsoft.com/office/powerpoint/2010/main" val="10308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95B23F-44BE-8942-337D-96A6C418059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Etiologies</a:t>
            </a:r>
          </a:p>
        </p:txBody>
      </p:sp>
      <p:sp>
        <p:nvSpPr>
          <p:cNvPr id="3" name="Content Placeholder 2">
            <a:extLst>
              <a:ext uri="{FF2B5EF4-FFF2-40B4-BE49-F238E27FC236}">
                <a16:creationId xmlns:a16="http://schemas.microsoft.com/office/drawing/2014/main" id="{A2D08594-9DDE-0375-AE97-7724EDE7E561}"/>
              </a:ext>
            </a:extLst>
          </p:cNvPr>
          <p:cNvSpPr>
            <a:spLocks noGrp="1"/>
          </p:cNvSpPr>
          <p:nvPr>
            <p:ph idx="1"/>
          </p:nvPr>
        </p:nvSpPr>
        <p:spPr>
          <a:xfrm>
            <a:off x="636131" y="1130120"/>
            <a:ext cx="10184270" cy="4319703"/>
          </a:xfrm>
        </p:spPr>
        <p:txBody>
          <a:bodyPr anchor="ctr">
            <a:normAutofit/>
          </a:bodyPr>
          <a:lstStyle/>
          <a:p>
            <a:r>
              <a:rPr lang="en-US" sz="2000" dirty="0"/>
              <a:t>No single cause of MCI </a:t>
            </a:r>
          </a:p>
          <a:p>
            <a:r>
              <a:rPr lang="en-US" sz="2000" dirty="0"/>
              <a:t>Symptoms may remain stable for years, improve over time, or progress to dementia </a:t>
            </a:r>
          </a:p>
          <a:p>
            <a:r>
              <a:rPr lang="en-US" sz="2000" dirty="0"/>
              <a:t>Imaging can show early mesial temporal/hippocampal volume loss on MRI </a:t>
            </a:r>
          </a:p>
        </p:txBody>
      </p:sp>
    </p:spTree>
    <p:extLst>
      <p:ext uri="{BB962C8B-B14F-4D97-AF65-F5344CB8AC3E}">
        <p14:creationId xmlns:p14="http://schemas.microsoft.com/office/powerpoint/2010/main" val="141072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A3C1-8A66-1D20-23BD-F35AFFB7A661}"/>
              </a:ext>
            </a:extLst>
          </p:cNvPr>
          <p:cNvSpPr>
            <a:spLocks noGrp="1"/>
          </p:cNvSpPr>
          <p:nvPr>
            <p:ph type="title"/>
          </p:nvPr>
        </p:nvSpPr>
        <p:spPr/>
        <p:txBody>
          <a:bodyPr/>
          <a:lstStyle/>
          <a:p>
            <a:r>
              <a:rPr lang="en-US" dirty="0"/>
              <a:t>Etiologies </a:t>
            </a:r>
          </a:p>
        </p:txBody>
      </p:sp>
      <p:sp>
        <p:nvSpPr>
          <p:cNvPr id="3" name="Content Placeholder 2">
            <a:extLst>
              <a:ext uri="{FF2B5EF4-FFF2-40B4-BE49-F238E27FC236}">
                <a16:creationId xmlns:a16="http://schemas.microsoft.com/office/drawing/2014/main" id="{6A065040-44A1-F4D4-CF22-094E39511ED0}"/>
              </a:ext>
            </a:extLst>
          </p:cNvPr>
          <p:cNvSpPr>
            <a:spLocks noGrp="1"/>
          </p:cNvSpPr>
          <p:nvPr>
            <p:ph idx="1"/>
          </p:nvPr>
        </p:nvSpPr>
        <p:spPr>
          <a:xfrm>
            <a:off x="838201" y="1825625"/>
            <a:ext cx="5257800" cy="4351338"/>
          </a:xfrm>
        </p:spPr>
        <p:txBody>
          <a:bodyPr>
            <a:normAutofit/>
          </a:bodyPr>
          <a:lstStyle/>
          <a:p>
            <a:r>
              <a:rPr lang="en-US" dirty="0"/>
              <a:t>Reversible: </a:t>
            </a:r>
          </a:p>
          <a:p>
            <a:pPr lvl="1"/>
            <a:r>
              <a:rPr lang="en-US" dirty="0"/>
              <a:t>Depression</a:t>
            </a:r>
          </a:p>
          <a:p>
            <a:pPr lvl="1"/>
            <a:r>
              <a:rPr lang="en-US" dirty="0"/>
              <a:t>Severe Stress (anxiety, occupational burnout)</a:t>
            </a:r>
          </a:p>
          <a:p>
            <a:pPr lvl="1"/>
            <a:r>
              <a:rPr lang="en-US" dirty="0"/>
              <a:t>OSA </a:t>
            </a:r>
          </a:p>
          <a:p>
            <a:pPr lvl="1"/>
            <a:r>
              <a:rPr lang="en-US" dirty="0"/>
              <a:t>Metabolic disturbance: low B12, hypothyroid</a:t>
            </a:r>
          </a:p>
          <a:p>
            <a:pPr lvl="1"/>
            <a:r>
              <a:rPr lang="en-US" dirty="0"/>
              <a:t>Alcohol</a:t>
            </a:r>
          </a:p>
          <a:p>
            <a:pPr lvl="1"/>
            <a:r>
              <a:rPr lang="en-US" dirty="0"/>
              <a:t>Other toxins</a:t>
            </a:r>
          </a:p>
          <a:p>
            <a:pPr lvl="1"/>
            <a:r>
              <a:rPr lang="en-US" dirty="0"/>
              <a:t>Infection</a:t>
            </a:r>
          </a:p>
        </p:txBody>
      </p:sp>
      <p:sp>
        <p:nvSpPr>
          <p:cNvPr id="4" name="Content Placeholder 2">
            <a:extLst>
              <a:ext uri="{FF2B5EF4-FFF2-40B4-BE49-F238E27FC236}">
                <a16:creationId xmlns:a16="http://schemas.microsoft.com/office/drawing/2014/main" id="{D0D78005-83B1-61F7-C9AE-5933B8EBCA0F}"/>
              </a:ext>
            </a:extLst>
          </p:cNvPr>
          <p:cNvSpPr txBox="1">
            <a:spLocks/>
          </p:cNvSpPr>
          <p:nvPr/>
        </p:nvSpPr>
        <p:spPr>
          <a:xfrm>
            <a:off x="5711457" y="1847259"/>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Irreversible </a:t>
            </a:r>
          </a:p>
          <a:p>
            <a:pPr lvl="1"/>
            <a:r>
              <a:rPr lang="en-US" dirty="0"/>
              <a:t>Alzheimer’s Disease </a:t>
            </a:r>
          </a:p>
          <a:p>
            <a:pPr lvl="1"/>
            <a:r>
              <a:rPr lang="en-US" dirty="0"/>
              <a:t>Vascular Dementia </a:t>
            </a:r>
          </a:p>
          <a:p>
            <a:pPr lvl="1"/>
            <a:r>
              <a:rPr lang="en-US" dirty="0"/>
              <a:t>Lewy Body Dementia </a:t>
            </a:r>
          </a:p>
          <a:p>
            <a:pPr lvl="1"/>
            <a:r>
              <a:rPr lang="en-US" dirty="0"/>
              <a:t>Parkinson’s Dementia </a:t>
            </a:r>
          </a:p>
          <a:p>
            <a:pPr lvl="1"/>
            <a:r>
              <a:rPr lang="en-US" dirty="0"/>
              <a:t>Frontotemporal Dementias </a:t>
            </a:r>
          </a:p>
          <a:p>
            <a:pPr lvl="1"/>
            <a:r>
              <a:rPr lang="en-US" dirty="0"/>
              <a:t>PSP/CBD/MSA, CJD, NPH, Amyloid angiopathy</a:t>
            </a:r>
          </a:p>
        </p:txBody>
      </p:sp>
    </p:spTree>
    <p:extLst>
      <p:ext uri="{BB962C8B-B14F-4D97-AF65-F5344CB8AC3E}">
        <p14:creationId xmlns:p14="http://schemas.microsoft.com/office/powerpoint/2010/main" val="349716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CCF4A-D397-F470-E2B9-7F520384EAC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Prognosis</a:t>
            </a:r>
          </a:p>
        </p:txBody>
      </p:sp>
      <p:sp>
        <p:nvSpPr>
          <p:cNvPr id="3" name="Content Placeholder 2">
            <a:extLst>
              <a:ext uri="{FF2B5EF4-FFF2-40B4-BE49-F238E27FC236}">
                <a16:creationId xmlns:a16="http://schemas.microsoft.com/office/drawing/2014/main" id="{79A317AD-1420-7288-5923-6C76EF457CC4}"/>
              </a:ext>
            </a:extLst>
          </p:cNvPr>
          <p:cNvSpPr>
            <a:spLocks noGrp="1"/>
          </p:cNvSpPr>
          <p:nvPr>
            <p:ph idx="1"/>
          </p:nvPr>
        </p:nvSpPr>
        <p:spPr>
          <a:xfrm>
            <a:off x="1060703" y="1751269"/>
            <a:ext cx="9724031" cy="3683358"/>
          </a:xfrm>
        </p:spPr>
        <p:txBody>
          <a:bodyPr anchor="ctr">
            <a:normAutofit/>
          </a:bodyPr>
          <a:lstStyle/>
          <a:p>
            <a:r>
              <a:rPr lang="en-US" sz="2000" dirty="0"/>
              <a:t>Progresses to dementia at a rate of 10-15% per year</a:t>
            </a:r>
          </a:p>
          <a:p>
            <a:r>
              <a:rPr lang="en-US" sz="2000" dirty="0"/>
              <a:t>Amnestic MCI, single domain has a less chance of progressing annually, compared to multi-domain </a:t>
            </a:r>
          </a:p>
          <a:p>
            <a:r>
              <a:rPr lang="en-US" sz="2000" dirty="0"/>
              <a:t>Progression to dementia will likely occur within first 5 years</a:t>
            </a:r>
          </a:p>
        </p:txBody>
      </p:sp>
    </p:spTree>
    <p:extLst>
      <p:ext uri="{BB962C8B-B14F-4D97-AF65-F5344CB8AC3E}">
        <p14:creationId xmlns:p14="http://schemas.microsoft.com/office/powerpoint/2010/main" val="2666790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722625-4400-4950-C374-D92EAF9B95A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Case #2</a:t>
            </a:r>
          </a:p>
        </p:txBody>
      </p:sp>
      <p:sp>
        <p:nvSpPr>
          <p:cNvPr id="3" name="Content Placeholder 2">
            <a:extLst>
              <a:ext uri="{FF2B5EF4-FFF2-40B4-BE49-F238E27FC236}">
                <a16:creationId xmlns:a16="http://schemas.microsoft.com/office/drawing/2014/main" id="{6972469E-BAD8-575A-3E9C-53B9F92A4C12}"/>
              </a:ext>
            </a:extLst>
          </p:cNvPr>
          <p:cNvSpPr>
            <a:spLocks noGrp="1"/>
          </p:cNvSpPr>
          <p:nvPr>
            <p:ph idx="1"/>
          </p:nvPr>
        </p:nvSpPr>
        <p:spPr>
          <a:xfrm>
            <a:off x="1233982" y="1885279"/>
            <a:ext cx="9724031" cy="3683358"/>
          </a:xfrm>
        </p:spPr>
        <p:txBody>
          <a:bodyPr anchor="ctr">
            <a:normAutofit/>
          </a:bodyPr>
          <a:lstStyle/>
          <a:p>
            <a:r>
              <a:rPr lang="en-US" sz="2000" dirty="0"/>
              <a:t>An 87-year-old woman with a history of hypertension and hyperlipidemia presents to your clinic. </a:t>
            </a:r>
          </a:p>
          <a:p>
            <a:r>
              <a:rPr lang="en-US" sz="2000" dirty="0"/>
              <a:t>Reports gradually progressive symptoms over the past 3 years of difficulty recalling recent information/events, and a tendency to repeat herself is increasing in frequency.</a:t>
            </a:r>
          </a:p>
          <a:p>
            <a:r>
              <a:rPr lang="en-US" sz="2000" dirty="0"/>
              <a:t>Her son is helping her more with finances. He has also set up a pill organizer for her 3 medications – one needs to be taken in the morning. </a:t>
            </a:r>
          </a:p>
          <a:p>
            <a:r>
              <a:rPr lang="en-US" sz="2000" dirty="0"/>
              <a:t>She has lost her ability to play cards as well as she used to. She also stopped driving one year ago after getting lost several times </a:t>
            </a:r>
          </a:p>
        </p:txBody>
      </p:sp>
    </p:spTree>
    <p:extLst>
      <p:ext uri="{BB962C8B-B14F-4D97-AF65-F5344CB8AC3E}">
        <p14:creationId xmlns:p14="http://schemas.microsoft.com/office/powerpoint/2010/main" val="940989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F09C8-15B8-29A4-9B8F-D328DA1B35DA}"/>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What is the most likely Diagnosis?</a:t>
            </a:r>
          </a:p>
        </p:txBody>
      </p:sp>
      <p:sp>
        <p:nvSpPr>
          <p:cNvPr id="3" name="Content Placeholder 2">
            <a:extLst>
              <a:ext uri="{FF2B5EF4-FFF2-40B4-BE49-F238E27FC236}">
                <a16:creationId xmlns:a16="http://schemas.microsoft.com/office/drawing/2014/main" id="{3F9DEAD8-B51C-D589-4CB5-23AA8B2223D4}"/>
              </a:ext>
            </a:extLst>
          </p:cNvPr>
          <p:cNvSpPr>
            <a:spLocks noGrp="1"/>
          </p:cNvSpPr>
          <p:nvPr>
            <p:ph idx="1"/>
          </p:nvPr>
        </p:nvSpPr>
        <p:spPr>
          <a:xfrm>
            <a:off x="1371599" y="1885279"/>
            <a:ext cx="9724031" cy="3683358"/>
          </a:xfrm>
        </p:spPr>
        <p:txBody>
          <a:bodyPr anchor="ctr">
            <a:normAutofit/>
          </a:bodyPr>
          <a:lstStyle/>
          <a:p>
            <a:r>
              <a:rPr lang="en-US" sz="2000" dirty="0"/>
              <a:t>A. Frontotemporal Dementia</a:t>
            </a:r>
          </a:p>
          <a:p>
            <a:r>
              <a:rPr lang="en-US" sz="2000" dirty="0"/>
              <a:t>B. Alzheimer’s Disease </a:t>
            </a:r>
          </a:p>
          <a:p>
            <a:r>
              <a:rPr lang="en-US" sz="2000" dirty="0"/>
              <a:t>C. Lewy Body Dementia </a:t>
            </a:r>
          </a:p>
          <a:p>
            <a:r>
              <a:rPr lang="en-US" sz="2000" dirty="0"/>
              <a:t>D. Parkinson’s Dementia </a:t>
            </a:r>
          </a:p>
        </p:txBody>
      </p:sp>
    </p:spTree>
    <p:extLst>
      <p:ext uri="{BB962C8B-B14F-4D97-AF65-F5344CB8AC3E}">
        <p14:creationId xmlns:p14="http://schemas.microsoft.com/office/powerpoint/2010/main" val="510470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D52CC8-001A-02F0-8C94-9D3B6AFCA1F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Answer: B</a:t>
            </a:r>
          </a:p>
        </p:txBody>
      </p:sp>
      <p:sp>
        <p:nvSpPr>
          <p:cNvPr id="3" name="Content Placeholder 2">
            <a:extLst>
              <a:ext uri="{FF2B5EF4-FFF2-40B4-BE49-F238E27FC236}">
                <a16:creationId xmlns:a16="http://schemas.microsoft.com/office/drawing/2014/main" id="{AD6EAC3C-9C23-766E-3F8F-BE5CAD819215}"/>
              </a:ext>
            </a:extLst>
          </p:cNvPr>
          <p:cNvSpPr>
            <a:spLocks noGrp="1"/>
          </p:cNvSpPr>
          <p:nvPr>
            <p:ph idx="1"/>
          </p:nvPr>
        </p:nvSpPr>
        <p:spPr>
          <a:xfrm>
            <a:off x="1233982" y="1587321"/>
            <a:ext cx="9724031" cy="3683358"/>
          </a:xfrm>
        </p:spPr>
        <p:txBody>
          <a:bodyPr anchor="ctr">
            <a:normAutofit/>
          </a:bodyPr>
          <a:lstStyle/>
          <a:p>
            <a:r>
              <a:rPr lang="en-US" sz="2400" dirty="0"/>
              <a:t>Alzheimer’s Dementia </a:t>
            </a:r>
          </a:p>
        </p:txBody>
      </p:sp>
    </p:spTree>
    <p:extLst>
      <p:ext uri="{BB962C8B-B14F-4D97-AF65-F5344CB8AC3E}">
        <p14:creationId xmlns:p14="http://schemas.microsoft.com/office/powerpoint/2010/main" val="235609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AC00D-DF03-FFE6-D9C8-33D539BC12C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Dementia </a:t>
            </a:r>
          </a:p>
        </p:txBody>
      </p:sp>
      <p:sp>
        <p:nvSpPr>
          <p:cNvPr id="3" name="Content Placeholder 2">
            <a:extLst>
              <a:ext uri="{FF2B5EF4-FFF2-40B4-BE49-F238E27FC236}">
                <a16:creationId xmlns:a16="http://schemas.microsoft.com/office/drawing/2014/main" id="{73274F35-E2A5-6EBB-BE87-9680D1DB4625}"/>
              </a:ext>
            </a:extLst>
          </p:cNvPr>
          <p:cNvSpPr>
            <a:spLocks noGrp="1"/>
          </p:cNvSpPr>
          <p:nvPr>
            <p:ph idx="1"/>
          </p:nvPr>
        </p:nvSpPr>
        <p:spPr>
          <a:xfrm>
            <a:off x="1233982" y="1622745"/>
            <a:ext cx="9724031" cy="3683358"/>
          </a:xfrm>
        </p:spPr>
        <p:txBody>
          <a:bodyPr anchor="ctr">
            <a:normAutofit/>
          </a:bodyPr>
          <a:lstStyle/>
          <a:p>
            <a:r>
              <a:rPr lang="en-US" sz="2000" dirty="0"/>
              <a:t>Cognitive decline from previous level of performance</a:t>
            </a:r>
          </a:p>
          <a:p>
            <a:r>
              <a:rPr lang="en-US" sz="2000" dirty="0"/>
              <a:t>Cognitive impairment </a:t>
            </a:r>
            <a:r>
              <a:rPr lang="en-US" sz="2000" b="1" dirty="0"/>
              <a:t>will</a:t>
            </a:r>
            <a:r>
              <a:rPr lang="en-US" sz="2000" dirty="0"/>
              <a:t> impair everyday activities (work, </a:t>
            </a:r>
            <a:r>
              <a:rPr lang="en-US" sz="2000" dirty="0" err="1"/>
              <a:t>iADLs</a:t>
            </a:r>
            <a:r>
              <a:rPr lang="en-US" sz="2000" dirty="0"/>
              <a:t>, ADLs)</a:t>
            </a:r>
          </a:p>
          <a:p>
            <a:r>
              <a:rPr lang="en-US" sz="2000" dirty="0"/>
              <a:t>Does not occur exclusively during course of delirium</a:t>
            </a:r>
          </a:p>
          <a:p>
            <a:r>
              <a:rPr lang="en-US" sz="2000" dirty="0"/>
              <a:t>Not accounted for by another mental disorder (depression, schizophrenia, </a:t>
            </a:r>
            <a:r>
              <a:rPr lang="en-US" sz="2000" dirty="0" err="1"/>
              <a:t>etc</a:t>
            </a:r>
            <a:r>
              <a:rPr lang="en-US" sz="2000" dirty="0"/>
              <a:t>)</a:t>
            </a:r>
          </a:p>
        </p:txBody>
      </p:sp>
    </p:spTree>
    <p:extLst>
      <p:ext uri="{BB962C8B-B14F-4D97-AF65-F5344CB8AC3E}">
        <p14:creationId xmlns:p14="http://schemas.microsoft.com/office/powerpoint/2010/main" val="260283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36DC28-B863-9555-1276-D7D216AAF9D9}"/>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Evaluation of Cognitive Impairment </a:t>
            </a:r>
          </a:p>
        </p:txBody>
      </p:sp>
      <p:graphicFrame>
        <p:nvGraphicFramePr>
          <p:cNvPr id="5" name="Content Placeholder 2">
            <a:extLst>
              <a:ext uri="{FF2B5EF4-FFF2-40B4-BE49-F238E27FC236}">
                <a16:creationId xmlns:a16="http://schemas.microsoft.com/office/drawing/2014/main" id="{144B8667-A94F-52BB-DBC0-77056959B1AE}"/>
              </a:ext>
            </a:extLst>
          </p:cNvPr>
          <p:cNvGraphicFramePr>
            <a:graphicFrameLocks noGrp="1"/>
          </p:cNvGraphicFramePr>
          <p:nvPr>
            <p:ph idx="1"/>
            <p:extLst>
              <p:ext uri="{D42A27DB-BD31-4B8C-83A1-F6EECF244321}">
                <p14:modId xmlns:p14="http://schemas.microsoft.com/office/powerpoint/2010/main" val="20115205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61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2CF37-A056-7709-B8AC-FA12514E84D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History </a:t>
            </a:r>
          </a:p>
        </p:txBody>
      </p:sp>
      <p:sp>
        <p:nvSpPr>
          <p:cNvPr id="3" name="Content Placeholder 2">
            <a:extLst>
              <a:ext uri="{FF2B5EF4-FFF2-40B4-BE49-F238E27FC236}">
                <a16:creationId xmlns:a16="http://schemas.microsoft.com/office/drawing/2014/main" id="{B9DBA5A4-8891-43DB-A4D3-C95854E894BA}"/>
              </a:ext>
            </a:extLst>
          </p:cNvPr>
          <p:cNvSpPr>
            <a:spLocks noGrp="1"/>
          </p:cNvSpPr>
          <p:nvPr>
            <p:ph idx="1"/>
          </p:nvPr>
        </p:nvSpPr>
        <p:spPr>
          <a:xfrm>
            <a:off x="1371599" y="2318197"/>
            <a:ext cx="9724031" cy="3683358"/>
          </a:xfrm>
        </p:spPr>
        <p:txBody>
          <a:bodyPr anchor="ctr">
            <a:normAutofit/>
          </a:bodyPr>
          <a:lstStyle/>
          <a:p>
            <a:r>
              <a:rPr lang="en-US" sz="2000"/>
              <a:t>Ideally patient brings a companion to the appointment to corroborate history </a:t>
            </a:r>
          </a:p>
          <a:p>
            <a:r>
              <a:rPr lang="en-US" sz="2000"/>
              <a:t>Onset, symptoms, and progression </a:t>
            </a:r>
          </a:p>
          <a:p>
            <a:r>
              <a:rPr lang="en-US" sz="2000"/>
              <a:t>Specific Cognitive Symptoms</a:t>
            </a:r>
          </a:p>
          <a:p>
            <a:pPr lvl="1"/>
            <a:r>
              <a:rPr lang="en-US" sz="2000"/>
              <a:t>Memory, Language, Attention, Mood symptoms </a:t>
            </a:r>
          </a:p>
          <a:p>
            <a:r>
              <a:rPr lang="en-US" sz="2000"/>
              <a:t>ADLs/iADLs </a:t>
            </a:r>
          </a:p>
          <a:p>
            <a:r>
              <a:rPr lang="en-US" sz="2000"/>
              <a:t>Associated Symptoms: </a:t>
            </a:r>
          </a:p>
          <a:p>
            <a:pPr lvl="1"/>
            <a:r>
              <a:rPr lang="en-US" sz="2000"/>
              <a:t>Sleep, Autonomic Symptoms, Motor </a:t>
            </a:r>
          </a:p>
          <a:p>
            <a:r>
              <a:rPr lang="en-US" sz="2000"/>
              <a:t>Social History and Family History </a:t>
            </a:r>
          </a:p>
          <a:p>
            <a:endParaRPr lang="en-US" sz="2000"/>
          </a:p>
        </p:txBody>
      </p:sp>
    </p:spTree>
    <p:extLst>
      <p:ext uri="{BB962C8B-B14F-4D97-AF65-F5344CB8AC3E}">
        <p14:creationId xmlns:p14="http://schemas.microsoft.com/office/powerpoint/2010/main" val="1159426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8E1EB-4B85-2413-08DC-C890010350D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Types of Memory and localization</a:t>
            </a:r>
          </a:p>
        </p:txBody>
      </p:sp>
      <p:sp>
        <p:nvSpPr>
          <p:cNvPr id="3" name="Content Placeholder 2">
            <a:extLst>
              <a:ext uri="{FF2B5EF4-FFF2-40B4-BE49-F238E27FC236}">
                <a16:creationId xmlns:a16="http://schemas.microsoft.com/office/drawing/2014/main" id="{24EB59AF-AC3C-C7E8-F8B6-4057B5973F96}"/>
              </a:ext>
            </a:extLst>
          </p:cNvPr>
          <p:cNvSpPr>
            <a:spLocks noGrp="1"/>
          </p:cNvSpPr>
          <p:nvPr>
            <p:ph idx="1"/>
          </p:nvPr>
        </p:nvSpPr>
        <p:spPr>
          <a:xfrm>
            <a:off x="1060703" y="1622744"/>
            <a:ext cx="10206847" cy="4211127"/>
          </a:xfrm>
        </p:spPr>
        <p:txBody>
          <a:bodyPr anchor="ctr">
            <a:normAutofit/>
          </a:bodyPr>
          <a:lstStyle/>
          <a:p>
            <a:r>
              <a:rPr lang="en-US" sz="2000" dirty="0"/>
              <a:t>Procedural Memory – Basal Ganglia, Cerebellum </a:t>
            </a:r>
          </a:p>
          <a:p>
            <a:pPr lvl="1"/>
            <a:r>
              <a:rPr lang="en-US" sz="1600" dirty="0"/>
              <a:t>Performing tasks (tying shoes, riding a bike)</a:t>
            </a:r>
          </a:p>
          <a:p>
            <a:r>
              <a:rPr lang="en-US" sz="2000" dirty="0"/>
              <a:t>Episodic Memory – </a:t>
            </a:r>
            <a:r>
              <a:rPr lang="en-US" sz="2000" dirty="0" err="1"/>
              <a:t>Papez</a:t>
            </a:r>
            <a:r>
              <a:rPr lang="en-US" sz="2000" dirty="0"/>
              <a:t> circuit </a:t>
            </a:r>
          </a:p>
          <a:p>
            <a:pPr lvl="1"/>
            <a:r>
              <a:rPr lang="en-US" sz="1600" dirty="0"/>
              <a:t>Autobiographical events</a:t>
            </a:r>
          </a:p>
          <a:p>
            <a:r>
              <a:rPr lang="en-US" sz="2000" dirty="0"/>
              <a:t>Working Memory – Prefrontal cortex and visual association areas</a:t>
            </a:r>
          </a:p>
          <a:p>
            <a:pPr lvl="1"/>
            <a:r>
              <a:rPr lang="en-US" sz="1600" dirty="0"/>
              <a:t>“short term memory” </a:t>
            </a:r>
          </a:p>
          <a:p>
            <a:r>
              <a:rPr lang="en-US" sz="2000" dirty="0"/>
              <a:t>Semantic Memory – Inferior Temporal Cortex </a:t>
            </a:r>
          </a:p>
          <a:p>
            <a:pPr lvl="1"/>
            <a:r>
              <a:rPr lang="en-US" sz="1600" dirty="0"/>
              <a:t>Common knowledge / non personal information</a:t>
            </a:r>
          </a:p>
        </p:txBody>
      </p:sp>
    </p:spTree>
    <p:extLst>
      <p:ext uri="{BB962C8B-B14F-4D97-AF65-F5344CB8AC3E}">
        <p14:creationId xmlns:p14="http://schemas.microsoft.com/office/powerpoint/2010/main" val="2425229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6911-A417-5503-53F5-91FA3427384B}"/>
              </a:ext>
            </a:extLst>
          </p:cNvPr>
          <p:cNvSpPr>
            <a:spLocks noGrp="1"/>
          </p:cNvSpPr>
          <p:nvPr>
            <p:ph type="title"/>
          </p:nvPr>
        </p:nvSpPr>
        <p:spPr>
          <a:xfrm>
            <a:off x="838200" y="557189"/>
            <a:ext cx="3374136" cy="5567891"/>
          </a:xfrm>
        </p:spPr>
        <p:txBody>
          <a:bodyPr>
            <a:normAutofit/>
          </a:bodyPr>
          <a:lstStyle/>
          <a:p>
            <a:r>
              <a:rPr lang="en-US" sz="5200"/>
              <a:t>Objectives </a:t>
            </a:r>
          </a:p>
        </p:txBody>
      </p:sp>
      <p:graphicFrame>
        <p:nvGraphicFramePr>
          <p:cNvPr id="50" name="Content Placeholder 2">
            <a:extLst>
              <a:ext uri="{FF2B5EF4-FFF2-40B4-BE49-F238E27FC236}">
                <a16:creationId xmlns:a16="http://schemas.microsoft.com/office/drawing/2014/main" id="{598CD08E-03C6-1B2E-0D87-D9F4F3F806A2}"/>
              </a:ext>
            </a:extLst>
          </p:cNvPr>
          <p:cNvGraphicFramePr>
            <a:graphicFrameLocks noGrp="1"/>
          </p:cNvGraphicFramePr>
          <p:nvPr>
            <p:ph idx="1"/>
            <p:extLst>
              <p:ext uri="{D42A27DB-BD31-4B8C-83A1-F6EECF244321}">
                <p14:modId xmlns:p14="http://schemas.microsoft.com/office/powerpoint/2010/main" val="128235294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37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48103F-98D5-9BBD-81CA-3065B8FA2B9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Examination</a:t>
            </a:r>
          </a:p>
        </p:txBody>
      </p:sp>
      <p:graphicFrame>
        <p:nvGraphicFramePr>
          <p:cNvPr id="5" name="Content Placeholder 2">
            <a:extLst>
              <a:ext uri="{FF2B5EF4-FFF2-40B4-BE49-F238E27FC236}">
                <a16:creationId xmlns:a16="http://schemas.microsoft.com/office/drawing/2014/main" id="{FD3F3C25-38B9-E82A-5D48-6F0663AA89F7}"/>
              </a:ext>
            </a:extLst>
          </p:cNvPr>
          <p:cNvGraphicFramePr>
            <a:graphicFrameLocks noGrp="1"/>
          </p:cNvGraphicFramePr>
          <p:nvPr>
            <p:ph idx="1"/>
            <p:extLst>
              <p:ext uri="{D42A27DB-BD31-4B8C-83A1-F6EECF244321}">
                <p14:modId xmlns:p14="http://schemas.microsoft.com/office/powerpoint/2010/main" val="363390534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684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4A7B8-A644-8C43-57E4-53B4885F0CE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Laboratory Testing </a:t>
            </a:r>
          </a:p>
        </p:txBody>
      </p:sp>
      <p:sp>
        <p:nvSpPr>
          <p:cNvPr id="3" name="Content Placeholder 2">
            <a:extLst>
              <a:ext uri="{FF2B5EF4-FFF2-40B4-BE49-F238E27FC236}">
                <a16:creationId xmlns:a16="http://schemas.microsoft.com/office/drawing/2014/main" id="{0E3DE015-3507-58C9-ADC7-521108CABBB2}"/>
              </a:ext>
            </a:extLst>
          </p:cNvPr>
          <p:cNvSpPr>
            <a:spLocks noGrp="1"/>
          </p:cNvSpPr>
          <p:nvPr>
            <p:ph idx="1"/>
          </p:nvPr>
        </p:nvSpPr>
        <p:spPr>
          <a:xfrm>
            <a:off x="1371599" y="2318197"/>
            <a:ext cx="9724031" cy="3683358"/>
          </a:xfrm>
        </p:spPr>
        <p:txBody>
          <a:bodyPr anchor="ctr">
            <a:normAutofit/>
          </a:bodyPr>
          <a:lstStyle/>
          <a:p>
            <a:r>
              <a:rPr lang="en-US" sz="2000" dirty="0"/>
              <a:t>Basic Labs – CBC, CMP </a:t>
            </a:r>
          </a:p>
          <a:p>
            <a:r>
              <a:rPr lang="en-US" sz="2000" dirty="0"/>
              <a:t>TSH level, reflex to T4/T3</a:t>
            </a:r>
          </a:p>
          <a:p>
            <a:r>
              <a:rPr lang="en-US" sz="2000" dirty="0"/>
              <a:t>Vitamin B12 level</a:t>
            </a:r>
          </a:p>
          <a:p>
            <a:r>
              <a:rPr lang="en-US" sz="2000" dirty="0"/>
              <a:t>RPR, not routinely done (only increased risk)</a:t>
            </a:r>
          </a:p>
          <a:p>
            <a:r>
              <a:rPr lang="en-US" sz="2000" dirty="0"/>
              <a:t>Selectively: HIV, MMA (if B12 level is intermediate, FTA&amp;CSF CDRL/cell count if suspected neurosyphilis)</a:t>
            </a:r>
          </a:p>
        </p:txBody>
      </p:sp>
    </p:spTree>
    <p:extLst>
      <p:ext uri="{BB962C8B-B14F-4D97-AF65-F5344CB8AC3E}">
        <p14:creationId xmlns:p14="http://schemas.microsoft.com/office/powerpoint/2010/main" val="2301920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05B5F-7A3A-6D60-C1F7-0D8E5744ACEC}"/>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Imaging</a:t>
            </a:r>
          </a:p>
        </p:txBody>
      </p:sp>
      <p:sp>
        <p:nvSpPr>
          <p:cNvPr id="3" name="Content Placeholder 2">
            <a:extLst>
              <a:ext uri="{FF2B5EF4-FFF2-40B4-BE49-F238E27FC236}">
                <a16:creationId xmlns:a16="http://schemas.microsoft.com/office/drawing/2014/main" id="{FF047656-88A6-922A-CFB1-121D82555CD9}"/>
              </a:ext>
            </a:extLst>
          </p:cNvPr>
          <p:cNvSpPr>
            <a:spLocks noGrp="1"/>
          </p:cNvSpPr>
          <p:nvPr>
            <p:ph idx="1"/>
          </p:nvPr>
        </p:nvSpPr>
        <p:spPr>
          <a:xfrm>
            <a:off x="1096370" y="1328207"/>
            <a:ext cx="9724031" cy="3683358"/>
          </a:xfrm>
        </p:spPr>
        <p:txBody>
          <a:bodyPr anchor="ctr">
            <a:normAutofit/>
          </a:bodyPr>
          <a:lstStyle/>
          <a:p>
            <a:r>
              <a:rPr lang="en-US" sz="2000" dirty="0"/>
              <a:t>Brain MRI</a:t>
            </a:r>
          </a:p>
          <a:p>
            <a:pPr lvl="1"/>
            <a:r>
              <a:rPr lang="en-US" sz="1600" dirty="0"/>
              <a:t>Assessing structural changes </a:t>
            </a:r>
          </a:p>
          <a:p>
            <a:r>
              <a:rPr lang="en-US" sz="2000" dirty="0"/>
              <a:t>CT is okay if MRI is unable to be completed </a:t>
            </a:r>
          </a:p>
        </p:txBody>
      </p:sp>
    </p:spTree>
    <p:extLst>
      <p:ext uri="{BB962C8B-B14F-4D97-AF65-F5344CB8AC3E}">
        <p14:creationId xmlns:p14="http://schemas.microsoft.com/office/powerpoint/2010/main" val="3754600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E4B0B-607E-8E0A-67AF-376AE46D36CE}"/>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Screening Metrics </a:t>
            </a:r>
          </a:p>
        </p:txBody>
      </p:sp>
      <p:sp>
        <p:nvSpPr>
          <p:cNvPr id="3" name="Content Placeholder 2">
            <a:extLst>
              <a:ext uri="{FF2B5EF4-FFF2-40B4-BE49-F238E27FC236}">
                <a16:creationId xmlns:a16="http://schemas.microsoft.com/office/drawing/2014/main" id="{DF0AF366-2422-7D61-8E70-039469B0300E}"/>
              </a:ext>
            </a:extLst>
          </p:cNvPr>
          <p:cNvSpPr>
            <a:spLocks noGrp="1"/>
          </p:cNvSpPr>
          <p:nvPr>
            <p:ph idx="1"/>
          </p:nvPr>
        </p:nvSpPr>
        <p:spPr>
          <a:xfrm>
            <a:off x="1059794" y="1885279"/>
            <a:ext cx="9724031" cy="3683358"/>
          </a:xfrm>
        </p:spPr>
        <p:txBody>
          <a:bodyPr anchor="ctr">
            <a:normAutofit/>
          </a:bodyPr>
          <a:lstStyle/>
          <a:p>
            <a:r>
              <a:rPr lang="en-US" sz="2000" dirty="0"/>
              <a:t>MMSE </a:t>
            </a:r>
          </a:p>
          <a:p>
            <a:pPr lvl="1"/>
            <a:r>
              <a:rPr lang="en-US" sz="1600" dirty="0"/>
              <a:t>Normal: &gt; 27</a:t>
            </a:r>
          </a:p>
          <a:p>
            <a:pPr lvl="1"/>
            <a:r>
              <a:rPr lang="en-US" sz="1600" dirty="0"/>
              <a:t>Mild cognitive impairment: 21-26</a:t>
            </a:r>
          </a:p>
          <a:p>
            <a:pPr lvl="1"/>
            <a:r>
              <a:rPr lang="en-US" sz="1600" dirty="0"/>
              <a:t>Moderate Cognitive impairment: 11-20</a:t>
            </a:r>
          </a:p>
          <a:p>
            <a:pPr lvl="1"/>
            <a:r>
              <a:rPr lang="en-US" sz="1600" dirty="0"/>
              <a:t>Severe Cognitive impairment </a:t>
            </a:r>
            <a:r>
              <a:rPr lang="en-US" sz="1600" u="sng" dirty="0"/>
              <a:t>&lt;</a:t>
            </a:r>
            <a:r>
              <a:rPr lang="en-US" sz="1600" dirty="0"/>
              <a:t> 10</a:t>
            </a:r>
          </a:p>
          <a:p>
            <a:r>
              <a:rPr lang="en-US" sz="2000" dirty="0"/>
              <a:t>Montreal Cognitive Assessment</a:t>
            </a:r>
          </a:p>
          <a:p>
            <a:pPr lvl="1"/>
            <a:r>
              <a:rPr lang="en-US" sz="1600" dirty="0"/>
              <a:t>Normal: 26-30</a:t>
            </a:r>
          </a:p>
          <a:p>
            <a:pPr lvl="1"/>
            <a:r>
              <a:rPr lang="en-US" sz="1600" dirty="0"/>
              <a:t>Mild Cognitive Impairment: 18-25</a:t>
            </a:r>
          </a:p>
          <a:p>
            <a:pPr lvl="1"/>
            <a:r>
              <a:rPr lang="en-US" sz="1600" dirty="0"/>
              <a:t>Moderate Cognitive Impairment: 10-17 </a:t>
            </a:r>
          </a:p>
          <a:p>
            <a:pPr lvl="1"/>
            <a:r>
              <a:rPr lang="en-US" sz="1600" dirty="0"/>
              <a:t>Severe Cognitive Impairment: under 10</a:t>
            </a:r>
          </a:p>
        </p:txBody>
      </p:sp>
    </p:spTree>
    <p:extLst>
      <p:ext uri="{BB962C8B-B14F-4D97-AF65-F5344CB8AC3E}">
        <p14:creationId xmlns:p14="http://schemas.microsoft.com/office/powerpoint/2010/main" val="1129116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196BF-8CD7-2097-F239-5419B17B79C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Neuropsychological Testing </a:t>
            </a:r>
          </a:p>
        </p:txBody>
      </p:sp>
      <p:sp>
        <p:nvSpPr>
          <p:cNvPr id="3" name="Content Placeholder 2">
            <a:extLst>
              <a:ext uri="{FF2B5EF4-FFF2-40B4-BE49-F238E27FC236}">
                <a16:creationId xmlns:a16="http://schemas.microsoft.com/office/drawing/2014/main" id="{D2A340FF-686B-9629-0034-78ACDC55FA5E}"/>
              </a:ext>
            </a:extLst>
          </p:cNvPr>
          <p:cNvSpPr>
            <a:spLocks noGrp="1"/>
          </p:cNvSpPr>
          <p:nvPr>
            <p:ph idx="1"/>
          </p:nvPr>
        </p:nvSpPr>
        <p:spPr>
          <a:xfrm>
            <a:off x="1371599" y="2318197"/>
            <a:ext cx="9724031" cy="3683358"/>
          </a:xfrm>
        </p:spPr>
        <p:txBody>
          <a:bodyPr anchor="ctr">
            <a:normAutofit/>
          </a:bodyPr>
          <a:lstStyle/>
          <a:p>
            <a:r>
              <a:rPr lang="en-US" sz="2000"/>
              <a:t>3-5 hour testing </a:t>
            </a:r>
          </a:p>
          <a:p>
            <a:r>
              <a:rPr lang="en-US" sz="2000"/>
              <a:t>Provides a baseline for future testing </a:t>
            </a:r>
          </a:p>
          <a:p>
            <a:r>
              <a:rPr lang="en-US" sz="2000"/>
              <a:t>Aids with diagnosis </a:t>
            </a:r>
          </a:p>
          <a:p>
            <a:r>
              <a:rPr lang="en-US" sz="2000"/>
              <a:t>Identifies specific domains patients have difficulty with</a:t>
            </a:r>
          </a:p>
          <a:p>
            <a:r>
              <a:rPr lang="en-US" sz="2000"/>
              <a:t>Can identify if mood and other behaviors are contributing to impairment</a:t>
            </a:r>
          </a:p>
        </p:txBody>
      </p:sp>
    </p:spTree>
    <p:extLst>
      <p:ext uri="{BB962C8B-B14F-4D97-AF65-F5344CB8AC3E}">
        <p14:creationId xmlns:p14="http://schemas.microsoft.com/office/powerpoint/2010/main" val="4135222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2D7AF-D4DC-21DD-544F-0FE6A0AB8D0C}"/>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Other Types of Test:</a:t>
            </a:r>
          </a:p>
        </p:txBody>
      </p:sp>
      <p:sp>
        <p:nvSpPr>
          <p:cNvPr id="3" name="Content Placeholder 2">
            <a:extLst>
              <a:ext uri="{FF2B5EF4-FFF2-40B4-BE49-F238E27FC236}">
                <a16:creationId xmlns:a16="http://schemas.microsoft.com/office/drawing/2014/main" id="{4557B5FD-E1E9-B91B-FFDD-630FE9D98460}"/>
              </a:ext>
            </a:extLst>
          </p:cNvPr>
          <p:cNvSpPr>
            <a:spLocks noGrp="1"/>
          </p:cNvSpPr>
          <p:nvPr>
            <p:ph idx="1"/>
          </p:nvPr>
        </p:nvSpPr>
        <p:spPr>
          <a:xfrm>
            <a:off x="1371599" y="2318197"/>
            <a:ext cx="9724031" cy="3683358"/>
          </a:xfrm>
        </p:spPr>
        <p:txBody>
          <a:bodyPr anchor="ctr">
            <a:normAutofit/>
          </a:bodyPr>
          <a:lstStyle/>
          <a:p>
            <a:r>
              <a:rPr lang="en-US" sz="2000" b="1" dirty="0"/>
              <a:t>Stroop Test </a:t>
            </a:r>
            <a:r>
              <a:rPr lang="en-US" sz="2000" dirty="0"/>
              <a:t>– executive function/attention (color/number test)</a:t>
            </a:r>
          </a:p>
          <a:p>
            <a:r>
              <a:rPr lang="en-US" sz="2000" b="1" dirty="0"/>
              <a:t>Digit Span Test </a:t>
            </a:r>
            <a:r>
              <a:rPr lang="en-US" sz="2000" dirty="0"/>
              <a:t>– working memory (number sequence recall)</a:t>
            </a:r>
          </a:p>
          <a:p>
            <a:r>
              <a:rPr lang="en-US" sz="2000" b="1" dirty="0"/>
              <a:t>Wisconsin Card Sorting Test </a:t>
            </a:r>
            <a:r>
              <a:rPr lang="en-US" sz="2000" dirty="0"/>
              <a:t>– prefrontal cortex lesion (conceptualization/ problem solving/abstract reasoning)</a:t>
            </a:r>
          </a:p>
          <a:p>
            <a:r>
              <a:rPr lang="en-US" sz="2000" b="1" dirty="0"/>
              <a:t>California Verbal Learning Test </a:t>
            </a:r>
            <a:r>
              <a:rPr lang="en-US" sz="2000" dirty="0"/>
              <a:t>– episodic memory (word recall)</a:t>
            </a:r>
          </a:p>
          <a:p>
            <a:r>
              <a:rPr lang="en-US" sz="2000" b="1" dirty="0"/>
              <a:t>Trail Making Test – </a:t>
            </a:r>
            <a:r>
              <a:rPr lang="en-US" sz="2000" dirty="0"/>
              <a:t>executive function (speed of processing, mental flexibility)</a:t>
            </a:r>
          </a:p>
          <a:p>
            <a:r>
              <a:rPr lang="en-US" sz="2000" b="1" dirty="0"/>
              <a:t>The Wechsler Adult Memory Scale (WAIS-IV) </a:t>
            </a:r>
            <a:r>
              <a:rPr lang="en-US" sz="2000" dirty="0"/>
              <a:t>– comprehension/reasoning/working memory, processing speed</a:t>
            </a:r>
          </a:p>
          <a:p>
            <a:r>
              <a:rPr lang="en-US" sz="2000" b="1" dirty="0"/>
              <a:t>Go/No-Go test </a:t>
            </a:r>
            <a:r>
              <a:rPr lang="en-US" sz="2000" dirty="0"/>
              <a:t>– frontal lobe dysfunction (tap test)</a:t>
            </a:r>
          </a:p>
          <a:p>
            <a:endParaRPr lang="en-US" sz="2000" dirty="0"/>
          </a:p>
        </p:txBody>
      </p:sp>
    </p:spTree>
    <p:extLst>
      <p:ext uri="{BB962C8B-B14F-4D97-AF65-F5344CB8AC3E}">
        <p14:creationId xmlns:p14="http://schemas.microsoft.com/office/powerpoint/2010/main" val="219838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0588E-84A5-2CF5-9D57-790C1B69726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Neurodegenerative Diseases </a:t>
            </a:r>
          </a:p>
        </p:txBody>
      </p:sp>
      <p:sp>
        <p:nvSpPr>
          <p:cNvPr id="3" name="Content Placeholder 2">
            <a:extLst>
              <a:ext uri="{FF2B5EF4-FFF2-40B4-BE49-F238E27FC236}">
                <a16:creationId xmlns:a16="http://schemas.microsoft.com/office/drawing/2014/main" id="{8602BB63-DA8D-418A-F1AD-3D22F22D7436}"/>
              </a:ext>
            </a:extLst>
          </p:cNvPr>
          <p:cNvSpPr>
            <a:spLocks noGrp="1"/>
          </p:cNvSpPr>
          <p:nvPr>
            <p:ph idx="1"/>
          </p:nvPr>
        </p:nvSpPr>
        <p:spPr>
          <a:xfrm>
            <a:off x="1371599" y="2075309"/>
            <a:ext cx="9724031" cy="3683358"/>
          </a:xfrm>
        </p:spPr>
        <p:txBody>
          <a:bodyPr anchor="ctr">
            <a:normAutofit lnSpcReduction="10000"/>
          </a:bodyPr>
          <a:lstStyle/>
          <a:p>
            <a:r>
              <a:rPr lang="en-US" sz="2000" dirty="0"/>
              <a:t>Alzheimer’s Diseases </a:t>
            </a:r>
          </a:p>
          <a:p>
            <a:r>
              <a:rPr lang="en-US" sz="2000" dirty="0"/>
              <a:t>Parkinsonism etiology:</a:t>
            </a:r>
          </a:p>
          <a:p>
            <a:pPr lvl="1"/>
            <a:r>
              <a:rPr lang="en-US" sz="2000" dirty="0"/>
              <a:t>Lewy Body Dementia</a:t>
            </a:r>
          </a:p>
          <a:p>
            <a:pPr lvl="1"/>
            <a:r>
              <a:rPr lang="en-US" sz="2000" dirty="0"/>
              <a:t>Parkinson’s disease dementia </a:t>
            </a:r>
          </a:p>
          <a:p>
            <a:pPr lvl="1"/>
            <a:r>
              <a:rPr lang="en-US" sz="2000" dirty="0"/>
              <a:t>Parkinson’s plus syndromes – PSP, MSA, CBD</a:t>
            </a:r>
          </a:p>
          <a:p>
            <a:r>
              <a:rPr lang="en-US" sz="2000" dirty="0"/>
              <a:t>Vascular Dementia </a:t>
            </a:r>
          </a:p>
          <a:p>
            <a:r>
              <a:rPr lang="en-US" sz="2000" dirty="0"/>
              <a:t>Frontotemporal Dementia </a:t>
            </a:r>
          </a:p>
          <a:p>
            <a:r>
              <a:rPr lang="en-US" sz="2000" dirty="0"/>
              <a:t>Normal Pressure Hydrocephalus </a:t>
            </a:r>
          </a:p>
          <a:p>
            <a:r>
              <a:rPr lang="en-US" sz="2000" dirty="0"/>
              <a:t>CJD </a:t>
            </a:r>
          </a:p>
          <a:p>
            <a:r>
              <a:rPr lang="en-US" sz="2000" dirty="0"/>
              <a:t>Mixed Etiology </a:t>
            </a:r>
          </a:p>
        </p:txBody>
      </p:sp>
    </p:spTree>
    <p:extLst>
      <p:ext uri="{BB962C8B-B14F-4D97-AF65-F5344CB8AC3E}">
        <p14:creationId xmlns:p14="http://schemas.microsoft.com/office/powerpoint/2010/main" val="3083529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FDF66-A8F7-386B-93CE-1A186CC37C0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Alzheimer’s Disease </a:t>
            </a:r>
          </a:p>
        </p:txBody>
      </p:sp>
      <p:sp>
        <p:nvSpPr>
          <p:cNvPr id="3" name="Content Placeholder 2">
            <a:extLst>
              <a:ext uri="{FF2B5EF4-FFF2-40B4-BE49-F238E27FC236}">
                <a16:creationId xmlns:a16="http://schemas.microsoft.com/office/drawing/2014/main" id="{3EE5CE32-53E0-FDD9-7B5A-3C1B3A73270F}"/>
              </a:ext>
            </a:extLst>
          </p:cNvPr>
          <p:cNvSpPr>
            <a:spLocks noGrp="1"/>
          </p:cNvSpPr>
          <p:nvPr>
            <p:ph idx="1"/>
          </p:nvPr>
        </p:nvSpPr>
        <p:spPr>
          <a:xfrm>
            <a:off x="1371599" y="2318197"/>
            <a:ext cx="9724031" cy="3683358"/>
          </a:xfrm>
        </p:spPr>
        <p:txBody>
          <a:bodyPr anchor="ctr">
            <a:normAutofit/>
          </a:bodyPr>
          <a:lstStyle/>
          <a:p>
            <a:r>
              <a:rPr lang="en-US" sz="2000"/>
              <a:t>Most common form of dementia </a:t>
            </a:r>
          </a:p>
          <a:p>
            <a:r>
              <a:rPr lang="en-US" sz="2000"/>
              <a:t>Risk factor: age </a:t>
            </a:r>
          </a:p>
          <a:p>
            <a:r>
              <a:rPr lang="en-US" sz="2000"/>
              <a:t>Neurotransmitter involved: Acetylcholine </a:t>
            </a:r>
          </a:p>
          <a:p>
            <a:r>
              <a:rPr lang="en-US" sz="2000"/>
              <a:t>Genetics: </a:t>
            </a:r>
          </a:p>
          <a:p>
            <a:pPr lvl="1"/>
            <a:r>
              <a:rPr lang="en-US" sz="2000"/>
              <a:t>Apo-E4 allele increases risk of developing Alzheimer’s disease</a:t>
            </a:r>
          </a:p>
          <a:p>
            <a:pPr lvl="1"/>
            <a:r>
              <a:rPr lang="en-US" sz="2000"/>
              <a:t>Presenilin 1 (Chromosome 14): MC single-gene cause of AD</a:t>
            </a:r>
          </a:p>
          <a:p>
            <a:pPr lvl="1"/>
            <a:r>
              <a:rPr lang="en-US" sz="2000"/>
              <a:t>Presenilin 2 (Chromosome 1) </a:t>
            </a:r>
          </a:p>
          <a:p>
            <a:pPr lvl="1"/>
            <a:r>
              <a:rPr lang="en-US" sz="2000"/>
              <a:t>Amyloid Precursor (APP) (Chromosome 21)</a:t>
            </a:r>
          </a:p>
          <a:p>
            <a:r>
              <a:rPr lang="en-US" sz="2000"/>
              <a:t>Testing: </a:t>
            </a:r>
          </a:p>
          <a:p>
            <a:pPr lvl="1"/>
            <a:r>
              <a:rPr lang="en-US" sz="2000" b="1"/>
              <a:t>CSF: </a:t>
            </a:r>
            <a:r>
              <a:rPr lang="en-US" sz="2000"/>
              <a:t>elevated phosphorylated tau, decreased amyloid </a:t>
            </a:r>
          </a:p>
        </p:txBody>
      </p:sp>
    </p:spTree>
    <p:extLst>
      <p:ext uri="{BB962C8B-B14F-4D97-AF65-F5344CB8AC3E}">
        <p14:creationId xmlns:p14="http://schemas.microsoft.com/office/powerpoint/2010/main" val="958793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B6B11-259A-1600-E931-DDB2269FE410}"/>
              </a:ext>
            </a:extLst>
          </p:cNvPr>
          <p:cNvSpPr>
            <a:spLocks noGrp="1"/>
          </p:cNvSpPr>
          <p:nvPr>
            <p:ph type="title"/>
          </p:nvPr>
        </p:nvSpPr>
        <p:spPr>
          <a:xfrm>
            <a:off x="1150286" y="501594"/>
            <a:ext cx="4790364" cy="1668424"/>
          </a:xfrm>
        </p:spPr>
        <p:txBody>
          <a:bodyPr anchor="b">
            <a:normAutofit/>
          </a:bodyPr>
          <a:lstStyle/>
          <a:p>
            <a:r>
              <a:rPr lang="en-US" sz="4000"/>
              <a:t>AD Pathology </a:t>
            </a:r>
          </a:p>
        </p:txBody>
      </p:sp>
      <p:sp>
        <p:nvSpPr>
          <p:cNvPr id="3" name="Content Placeholder 2">
            <a:extLst>
              <a:ext uri="{FF2B5EF4-FFF2-40B4-BE49-F238E27FC236}">
                <a16:creationId xmlns:a16="http://schemas.microsoft.com/office/drawing/2014/main" id="{F5B296F9-1680-F864-3C08-D2EF7ED463FD}"/>
              </a:ext>
            </a:extLst>
          </p:cNvPr>
          <p:cNvSpPr>
            <a:spLocks noGrp="1"/>
          </p:cNvSpPr>
          <p:nvPr>
            <p:ph idx="1"/>
          </p:nvPr>
        </p:nvSpPr>
        <p:spPr>
          <a:xfrm>
            <a:off x="1150286" y="2399857"/>
            <a:ext cx="4667553" cy="3425709"/>
          </a:xfrm>
        </p:spPr>
        <p:txBody>
          <a:bodyPr>
            <a:normAutofit/>
          </a:bodyPr>
          <a:lstStyle/>
          <a:p>
            <a:r>
              <a:rPr lang="en-US" sz="2000"/>
              <a:t>Amyloid Neuritic plaques </a:t>
            </a:r>
          </a:p>
          <a:p>
            <a:endParaRPr lang="en-US" sz="2000"/>
          </a:p>
          <a:p>
            <a:endParaRPr lang="en-US" sz="2000"/>
          </a:p>
          <a:p>
            <a:r>
              <a:rPr lang="en-US" sz="2000"/>
              <a:t>Neurofibrillary Tangles </a:t>
            </a:r>
          </a:p>
          <a:p>
            <a:endParaRPr lang="en-US" sz="2000"/>
          </a:p>
          <a:p>
            <a:pPr marL="0" indent="0">
              <a:buNone/>
            </a:pPr>
            <a:endParaRPr lang="en-US" sz="2000"/>
          </a:p>
          <a:p>
            <a:r>
              <a:rPr lang="en-US" sz="2000"/>
              <a:t>Granovacuolar Disease </a:t>
            </a:r>
          </a:p>
        </p:txBody>
      </p:sp>
      <p:pic>
        <p:nvPicPr>
          <p:cNvPr id="7" name="Picture 6" descr="A close-up of a microscope slide&#10;&#10;Description automatically generated">
            <a:extLst>
              <a:ext uri="{FF2B5EF4-FFF2-40B4-BE49-F238E27FC236}">
                <a16:creationId xmlns:a16="http://schemas.microsoft.com/office/drawing/2014/main" id="{A0856CA0-D8FD-9C58-2D2E-69DA64DA45B1}"/>
              </a:ext>
            </a:extLst>
          </p:cNvPr>
          <p:cNvPicPr>
            <a:picLocks noChangeAspect="1"/>
          </p:cNvPicPr>
          <p:nvPr/>
        </p:nvPicPr>
        <p:blipFill>
          <a:blip r:embed="rId3"/>
          <a:stretch>
            <a:fillRect/>
          </a:stretch>
        </p:blipFill>
        <p:spPr>
          <a:xfrm>
            <a:off x="7424235" y="3646089"/>
            <a:ext cx="2670313" cy="2208949"/>
          </a:xfrm>
          <a:prstGeom prst="rect">
            <a:avLst/>
          </a:prstGeom>
        </p:spPr>
      </p:pic>
      <p:pic>
        <p:nvPicPr>
          <p:cNvPr id="5" name="Picture 4" descr="A close-up of a cell&#10;&#10;Description automatically generated">
            <a:extLst>
              <a:ext uri="{FF2B5EF4-FFF2-40B4-BE49-F238E27FC236}">
                <a16:creationId xmlns:a16="http://schemas.microsoft.com/office/drawing/2014/main" id="{5D459FDD-3124-C006-4B9E-F84A017C4326}"/>
              </a:ext>
            </a:extLst>
          </p:cNvPr>
          <p:cNvPicPr>
            <a:picLocks noChangeAspect="1"/>
          </p:cNvPicPr>
          <p:nvPr/>
        </p:nvPicPr>
        <p:blipFill>
          <a:blip r:embed="rId4"/>
          <a:stretch>
            <a:fillRect/>
          </a:stretch>
        </p:blipFill>
        <p:spPr>
          <a:xfrm>
            <a:off x="9349409" y="1177569"/>
            <a:ext cx="2345767" cy="1922760"/>
          </a:xfrm>
          <a:prstGeom prst="rect">
            <a:avLst/>
          </a:prstGeom>
        </p:spPr>
      </p:pic>
      <p:pic>
        <p:nvPicPr>
          <p:cNvPr id="9" name="Picture 8" descr="A close-up of a microscope&#10;&#10;Description automatically generated">
            <a:extLst>
              <a:ext uri="{FF2B5EF4-FFF2-40B4-BE49-F238E27FC236}">
                <a16:creationId xmlns:a16="http://schemas.microsoft.com/office/drawing/2014/main" id="{DD44A5EE-CBF0-0E9A-C559-076FC54F51BB}"/>
              </a:ext>
            </a:extLst>
          </p:cNvPr>
          <p:cNvPicPr>
            <a:picLocks noChangeAspect="1"/>
          </p:cNvPicPr>
          <p:nvPr/>
        </p:nvPicPr>
        <p:blipFill>
          <a:blip r:embed="rId5"/>
          <a:stretch>
            <a:fillRect/>
          </a:stretch>
        </p:blipFill>
        <p:spPr>
          <a:xfrm>
            <a:off x="6251352" y="1324505"/>
            <a:ext cx="2345767" cy="1824486"/>
          </a:xfrm>
          <a:prstGeom prst="rect">
            <a:avLst/>
          </a:prstGeom>
        </p:spPr>
      </p:pic>
      <p:sp>
        <p:nvSpPr>
          <p:cNvPr id="16" name="Rectangle 15">
            <a:extLst>
              <a:ext uri="{FF2B5EF4-FFF2-40B4-BE49-F238E27FC236}">
                <a16:creationId xmlns:a16="http://schemas.microsoft.com/office/drawing/2014/main" id="{FA169C72-4010-413C-A913-4BD6E2D12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8C3C99-2F64-46DC-9F81-BAA40930E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935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1032F-B912-0F17-9DF3-5F33462E08D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Imaging:</a:t>
            </a:r>
          </a:p>
        </p:txBody>
      </p:sp>
      <p:sp>
        <p:nvSpPr>
          <p:cNvPr id="3" name="Content Placeholder 2">
            <a:extLst>
              <a:ext uri="{FF2B5EF4-FFF2-40B4-BE49-F238E27FC236}">
                <a16:creationId xmlns:a16="http://schemas.microsoft.com/office/drawing/2014/main" id="{37CA371F-79DA-5D4D-DD2E-B5DB274BCA57}"/>
              </a:ext>
            </a:extLst>
          </p:cNvPr>
          <p:cNvSpPr>
            <a:spLocks noGrp="1"/>
          </p:cNvSpPr>
          <p:nvPr>
            <p:ph idx="1"/>
          </p:nvPr>
        </p:nvSpPr>
        <p:spPr>
          <a:xfrm>
            <a:off x="1233982" y="1622745"/>
            <a:ext cx="9724031" cy="3683358"/>
          </a:xfrm>
        </p:spPr>
        <p:txBody>
          <a:bodyPr anchor="ctr">
            <a:normAutofit/>
          </a:bodyPr>
          <a:lstStyle/>
          <a:p>
            <a:r>
              <a:rPr lang="en-US" sz="2000" dirty="0"/>
              <a:t>MRI Brain:</a:t>
            </a:r>
          </a:p>
          <a:p>
            <a:pPr lvl="1"/>
            <a:r>
              <a:rPr lang="en-US" sz="2000" dirty="0"/>
              <a:t>Generalized atrophy </a:t>
            </a:r>
          </a:p>
          <a:p>
            <a:pPr lvl="1"/>
            <a:r>
              <a:rPr lang="en-US" sz="2000" dirty="0"/>
              <a:t>Microhemorrhages (amyloid deposition)</a:t>
            </a:r>
          </a:p>
          <a:p>
            <a:pPr lvl="1"/>
            <a:r>
              <a:rPr lang="en-US" sz="2000" dirty="0"/>
              <a:t>Hippocampal/temporal and parietal atrophy </a:t>
            </a:r>
          </a:p>
          <a:p>
            <a:r>
              <a:rPr lang="en-US" sz="2000" dirty="0"/>
              <a:t>FDG PET </a:t>
            </a:r>
          </a:p>
          <a:p>
            <a:pPr lvl="1"/>
            <a:r>
              <a:rPr lang="en-US" sz="2000" dirty="0"/>
              <a:t>Areas of frontal, temporal, parietal cortices are hypometabolic</a:t>
            </a:r>
          </a:p>
        </p:txBody>
      </p:sp>
    </p:spTree>
    <p:extLst>
      <p:ext uri="{BB962C8B-B14F-4D97-AF65-F5344CB8AC3E}">
        <p14:creationId xmlns:p14="http://schemas.microsoft.com/office/powerpoint/2010/main" val="865675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949D2-38B8-FB15-CE04-C36E212F566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Case #1</a:t>
            </a:r>
          </a:p>
        </p:txBody>
      </p:sp>
      <p:sp>
        <p:nvSpPr>
          <p:cNvPr id="3" name="Content Placeholder 2">
            <a:extLst>
              <a:ext uri="{FF2B5EF4-FFF2-40B4-BE49-F238E27FC236}">
                <a16:creationId xmlns:a16="http://schemas.microsoft.com/office/drawing/2014/main" id="{165FAD02-BFD7-B957-3857-AB4E5178E38B}"/>
              </a:ext>
            </a:extLst>
          </p:cNvPr>
          <p:cNvSpPr>
            <a:spLocks noGrp="1"/>
          </p:cNvSpPr>
          <p:nvPr>
            <p:ph idx="1"/>
          </p:nvPr>
        </p:nvSpPr>
        <p:spPr>
          <a:xfrm>
            <a:off x="4810259" y="649480"/>
            <a:ext cx="6555347" cy="5546047"/>
          </a:xfrm>
        </p:spPr>
        <p:txBody>
          <a:bodyPr anchor="ctr">
            <a:normAutofit/>
          </a:bodyPr>
          <a:lstStyle/>
          <a:p>
            <a:r>
              <a:rPr lang="en-US" sz="1700" dirty="0"/>
              <a:t>A 77-year-old male, retired physician (practiced for 35 years) and his wife both report cognitive difficulties for about 10 months including the following:</a:t>
            </a:r>
          </a:p>
          <a:p>
            <a:pPr lvl="1"/>
            <a:r>
              <a:rPr lang="en-US" sz="1700" dirty="0"/>
              <a:t>Difficulty with recall/retaining information, per wife has a lot of “slip ups”</a:t>
            </a:r>
          </a:p>
          <a:p>
            <a:pPr lvl="1"/>
            <a:r>
              <a:rPr lang="en-US" sz="1700" dirty="0"/>
              <a:t>Word finding difficulty; close acquaintances and friends now often called “that person” </a:t>
            </a:r>
          </a:p>
          <a:p>
            <a:pPr lvl="1"/>
            <a:r>
              <a:rPr lang="en-US" sz="1700" dirty="0"/>
              <a:t>He is aware that he repeats himself – i.e. looking for his travel bag over and over before a trip; insecure if he’s not packed a cell phone charger </a:t>
            </a:r>
          </a:p>
          <a:p>
            <a:pPr lvl="1"/>
            <a:r>
              <a:rPr lang="en-US" sz="1700" dirty="0"/>
              <a:t>Has made a wrong turn driving, can correct quickly</a:t>
            </a:r>
          </a:p>
          <a:p>
            <a:pPr lvl="1"/>
            <a:r>
              <a:rPr lang="en-US" sz="1700" dirty="0"/>
              <a:t>Fears he will lose ability to manage finances</a:t>
            </a:r>
          </a:p>
          <a:p>
            <a:pPr lvl="1"/>
            <a:r>
              <a:rPr lang="en-US" sz="1700" dirty="0"/>
              <a:t>He is overall independent and knows how to compensate for himself </a:t>
            </a:r>
          </a:p>
          <a:p>
            <a:pPr marL="457200" lvl="1" indent="0">
              <a:buNone/>
            </a:pPr>
            <a:endParaRPr lang="en-US" sz="1700" dirty="0"/>
          </a:p>
          <a:p>
            <a:r>
              <a:rPr lang="en-US" sz="1700" dirty="0"/>
              <a:t>Physical/Neurological Exam: Normal</a:t>
            </a:r>
          </a:p>
          <a:p>
            <a:r>
              <a:rPr lang="en-US" sz="1700" dirty="0"/>
              <a:t>Lab Work: CMP, CBC, TSH, B12 normal </a:t>
            </a:r>
          </a:p>
          <a:p>
            <a:r>
              <a:rPr lang="en-US" sz="1700" dirty="0"/>
              <a:t>MoCA score 21; trail of numbers/letters, delayed recall, clock drawing</a:t>
            </a:r>
          </a:p>
          <a:p>
            <a:endParaRPr lang="en-US" sz="1700" dirty="0"/>
          </a:p>
        </p:txBody>
      </p:sp>
    </p:spTree>
    <p:extLst>
      <p:ext uri="{BB962C8B-B14F-4D97-AF65-F5344CB8AC3E}">
        <p14:creationId xmlns:p14="http://schemas.microsoft.com/office/powerpoint/2010/main" val="490526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9B679A-C2D1-7009-BEA8-93563F8C3C7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Presentation of AD</a:t>
            </a:r>
          </a:p>
        </p:txBody>
      </p:sp>
      <p:sp>
        <p:nvSpPr>
          <p:cNvPr id="3" name="Content Placeholder 2">
            <a:extLst>
              <a:ext uri="{FF2B5EF4-FFF2-40B4-BE49-F238E27FC236}">
                <a16:creationId xmlns:a16="http://schemas.microsoft.com/office/drawing/2014/main" id="{D3D9FA39-EF66-9886-2302-416C60E8BF9A}"/>
              </a:ext>
            </a:extLst>
          </p:cNvPr>
          <p:cNvSpPr>
            <a:spLocks noGrp="1"/>
          </p:cNvSpPr>
          <p:nvPr>
            <p:ph idx="1"/>
          </p:nvPr>
        </p:nvSpPr>
        <p:spPr>
          <a:xfrm>
            <a:off x="1233982" y="1622744"/>
            <a:ext cx="10033568" cy="4192839"/>
          </a:xfrm>
        </p:spPr>
        <p:txBody>
          <a:bodyPr anchor="ctr">
            <a:normAutofit/>
          </a:bodyPr>
          <a:lstStyle/>
          <a:p>
            <a:r>
              <a:rPr lang="en-US" sz="2000" dirty="0"/>
              <a:t>Impairment of memory and and least one other area of cognition </a:t>
            </a:r>
          </a:p>
          <a:p>
            <a:r>
              <a:rPr lang="en-US" sz="2000" dirty="0"/>
              <a:t>Symptoms:</a:t>
            </a:r>
          </a:p>
          <a:p>
            <a:pPr lvl="1"/>
            <a:r>
              <a:rPr lang="en-US" sz="2000" dirty="0"/>
              <a:t>Difficulty remembering events or acquiring new information</a:t>
            </a:r>
          </a:p>
          <a:p>
            <a:pPr lvl="1"/>
            <a:r>
              <a:rPr lang="en-US" sz="2000" dirty="0"/>
              <a:t>Disorientation </a:t>
            </a:r>
          </a:p>
          <a:p>
            <a:pPr lvl="1"/>
            <a:r>
              <a:rPr lang="en-US" sz="2000" dirty="0"/>
              <a:t>Difficulty with complex cognitive function </a:t>
            </a:r>
          </a:p>
          <a:p>
            <a:r>
              <a:rPr lang="en-US" sz="2000" dirty="0"/>
              <a:t>Motor symptoms are </a:t>
            </a:r>
            <a:r>
              <a:rPr lang="en-US" sz="2000" b="1" dirty="0"/>
              <a:t>not </a:t>
            </a:r>
            <a:r>
              <a:rPr lang="en-US" sz="2000" dirty="0"/>
              <a:t>typical of AD and should lead you to a different diagnosis</a:t>
            </a:r>
          </a:p>
        </p:txBody>
      </p:sp>
    </p:spTree>
    <p:extLst>
      <p:ext uri="{BB962C8B-B14F-4D97-AF65-F5344CB8AC3E}">
        <p14:creationId xmlns:p14="http://schemas.microsoft.com/office/powerpoint/2010/main" val="995458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707849-E7D5-D070-2316-0FA54930880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Treatment</a:t>
            </a:r>
          </a:p>
        </p:txBody>
      </p:sp>
      <p:sp>
        <p:nvSpPr>
          <p:cNvPr id="3" name="Content Placeholder 2">
            <a:extLst>
              <a:ext uri="{FF2B5EF4-FFF2-40B4-BE49-F238E27FC236}">
                <a16:creationId xmlns:a16="http://schemas.microsoft.com/office/drawing/2014/main" id="{2EEE9EDD-7780-17AC-3E84-853167158FC6}"/>
              </a:ext>
            </a:extLst>
          </p:cNvPr>
          <p:cNvSpPr>
            <a:spLocks noGrp="1"/>
          </p:cNvSpPr>
          <p:nvPr>
            <p:ph idx="1"/>
          </p:nvPr>
        </p:nvSpPr>
        <p:spPr>
          <a:xfrm>
            <a:off x="1371599" y="2153605"/>
            <a:ext cx="9724031" cy="3683358"/>
          </a:xfrm>
        </p:spPr>
        <p:txBody>
          <a:bodyPr anchor="ctr">
            <a:normAutofit/>
          </a:bodyPr>
          <a:lstStyle/>
          <a:p>
            <a:r>
              <a:rPr lang="en-US" sz="2000" dirty="0"/>
              <a:t>Acetylcholinesterase Inhibitors -  mild/moderate AD</a:t>
            </a:r>
          </a:p>
          <a:p>
            <a:pPr lvl="1"/>
            <a:r>
              <a:rPr lang="en-US" sz="2000" dirty="0"/>
              <a:t>Donepezil (Aricept)</a:t>
            </a:r>
          </a:p>
          <a:p>
            <a:pPr lvl="1"/>
            <a:r>
              <a:rPr lang="en-US" sz="2000" dirty="0"/>
              <a:t>Rivastigmine (Exelon) - </a:t>
            </a:r>
            <a:r>
              <a:rPr lang="en-US" sz="2000" i="1" dirty="0"/>
              <a:t>butyrylcholinesterase antagonist</a:t>
            </a:r>
          </a:p>
          <a:p>
            <a:pPr lvl="1"/>
            <a:r>
              <a:rPr lang="en-US" sz="2000" dirty="0"/>
              <a:t>Galantamine (</a:t>
            </a:r>
            <a:r>
              <a:rPr lang="en-US" sz="2000" dirty="0" err="1"/>
              <a:t>Razadyne</a:t>
            </a:r>
            <a:r>
              <a:rPr lang="en-US" sz="2000" dirty="0"/>
              <a:t>) - </a:t>
            </a:r>
            <a:r>
              <a:rPr lang="en-US" sz="2000" i="1" dirty="0"/>
              <a:t>nicotinic modulator</a:t>
            </a:r>
          </a:p>
          <a:p>
            <a:pPr lvl="1"/>
            <a:r>
              <a:rPr lang="en-US" sz="2000" dirty="0"/>
              <a:t>Side effect: Nausea/vomiting, Diarrhea, Bradycardia</a:t>
            </a:r>
          </a:p>
          <a:p>
            <a:r>
              <a:rPr lang="en-US" sz="2000" dirty="0"/>
              <a:t>NMDA Antagonist – moderate/severe AD </a:t>
            </a:r>
          </a:p>
          <a:p>
            <a:pPr lvl="1"/>
            <a:r>
              <a:rPr lang="en-US" sz="2000" dirty="0"/>
              <a:t>Memantine (Namenda)</a:t>
            </a:r>
          </a:p>
          <a:p>
            <a:r>
              <a:rPr lang="en-US" sz="2000" dirty="0"/>
              <a:t>New anti-amyloid monoclonal Ab (FDA approved 2023)</a:t>
            </a:r>
          </a:p>
          <a:p>
            <a:pPr lvl="1"/>
            <a:r>
              <a:rPr lang="en-US" sz="2000" dirty="0" err="1"/>
              <a:t>Lecanemab</a:t>
            </a:r>
            <a:r>
              <a:rPr lang="en-US" sz="2000" dirty="0"/>
              <a:t> </a:t>
            </a:r>
          </a:p>
        </p:txBody>
      </p:sp>
    </p:spTree>
    <p:extLst>
      <p:ext uri="{BB962C8B-B14F-4D97-AF65-F5344CB8AC3E}">
        <p14:creationId xmlns:p14="http://schemas.microsoft.com/office/powerpoint/2010/main" val="509603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BD04CB-705B-BC9A-4AB3-D786983F7C9C}"/>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Lecanemab (Leqembi) </a:t>
            </a:r>
          </a:p>
        </p:txBody>
      </p:sp>
      <p:sp>
        <p:nvSpPr>
          <p:cNvPr id="3" name="Content Placeholder 2">
            <a:extLst>
              <a:ext uri="{FF2B5EF4-FFF2-40B4-BE49-F238E27FC236}">
                <a16:creationId xmlns:a16="http://schemas.microsoft.com/office/drawing/2014/main" id="{7EABE36C-9CAE-54CF-5D9D-2C672041B4CA}"/>
              </a:ext>
            </a:extLst>
          </p:cNvPr>
          <p:cNvSpPr>
            <a:spLocks noGrp="1"/>
          </p:cNvSpPr>
          <p:nvPr>
            <p:ph idx="1"/>
          </p:nvPr>
        </p:nvSpPr>
        <p:spPr>
          <a:xfrm>
            <a:off x="1371599" y="2318197"/>
            <a:ext cx="9724031" cy="3683358"/>
          </a:xfrm>
        </p:spPr>
        <p:txBody>
          <a:bodyPr anchor="ctr">
            <a:normAutofit/>
          </a:bodyPr>
          <a:lstStyle/>
          <a:p>
            <a:r>
              <a:rPr lang="en-US" sz="2000"/>
              <a:t>New FDA approved anti-amyloid agent for MCI or mild dementia in Alzheimers disease </a:t>
            </a:r>
          </a:p>
          <a:p>
            <a:r>
              <a:rPr lang="en-US" sz="2000"/>
              <a:t>Needs confirmed diagnosis of AD (Biomarker + PET or CSF)</a:t>
            </a:r>
          </a:p>
          <a:p>
            <a:r>
              <a:rPr lang="en-US" sz="2000"/>
              <a:t>Attacks Amyloid Beta Protofibrils </a:t>
            </a:r>
          </a:p>
          <a:p>
            <a:r>
              <a:rPr lang="en-US" sz="2000"/>
              <a:t>IV infusion q2 weeks </a:t>
            </a:r>
          </a:p>
          <a:p>
            <a:r>
              <a:rPr lang="en-US" sz="2000"/>
              <a:t>MRI surveillance at 5th, 7</a:t>
            </a:r>
            <a:r>
              <a:rPr lang="en-US" sz="2000" baseline="30000"/>
              <a:t>th</a:t>
            </a:r>
            <a:r>
              <a:rPr lang="en-US" sz="2000"/>
              <a:t>, 14</a:t>
            </a:r>
            <a:r>
              <a:rPr lang="en-US" sz="2000" baseline="30000"/>
              <a:t>th</a:t>
            </a:r>
            <a:r>
              <a:rPr lang="en-US" sz="2000"/>
              <a:t> week </a:t>
            </a:r>
          </a:p>
          <a:p>
            <a:r>
              <a:rPr lang="en-US" sz="2000"/>
              <a:t>Side effects: Infusion reactions and ARIA </a:t>
            </a:r>
          </a:p>
          <a:p>
            <a:r>
              <a:rPr lang="en-US" sz="2000"/>
              <a:t>Thrombolytics and anticoagulants are a contraindication </a:t>
            </a:r>
          </a:p>
          <a:p>
            <a:r>
              <a:rPr lang="en-US" sz="2000"/>
              <a:t>Shown to slow the progression of the disease </a:t>
            </a:r>
          </a:p>
        </p:txBody>
      </p:sp>
    </p:spTree>
    <p:extLst>
      <p:ext uri="{BB962C8B-B14F-4D97-AF65-F5344CB8AC3E}">
        <p14:creationId xmlns:p14="http://schemas.microsoft.com/office/powerpoint/2010/main" val="1480440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E5FD9-DBB9-98AB-2E32-CC9D3A61C53B}"/>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Frontotemporal Dementia </a:t>
            </a:r>
          </a:p>
        </p:txBody>
      </p:sp>
      <p:sp>
        <p:nvSpPr>
          <p:cNvPr id="3" name="Content Placeholder 2">
            <a:extLst>
              <a:ext uri="{FF2B5EF4-FFF2-40B4-BE49-F238E27FC236}">
                <a16:creationId xmlns:a16="http://schemas.microsoft.com/office/drawing/2014/main" id="{61ECDE98-9E03-A283-BCB2-807DD749AD21}"/>
              </a:ext>
            </a:extLst>
          </p:cNvPr>
          <p:cNvSpPr>
            <a:spLocks noGrp="1"/>
          </p:cNvSpPr>
          <p:nvPr>
            <p:ph idx="1"/>
          </p:nvPr>
        </p:nvSpPr>
        <p:spPr>
          <a:xfrm>
            <a:off x="1058777" y="1891970"/>
            <a:ext cx="10617846" cy="4220072"/>
          </a:xfrm>
        </p:spPr>
        <p:txBody>
          <a:bodyPr anchor="ctr">
            <a:normAutofit/>
          </a:bodyPr>
          <a:lstStyle/>
          <a:p>
            <a:r>
              <a:rPr lang="en-US" sz="2000" dirty="0"/>
              <a:t>Onset is typically </a:t>
            </a:r>
            <a:r>
              <a:rPr lang="en-US" sz="2000" b="1" dirty="0"/>
              <a:t>&lt; 65 years </a:t>
            </a:r>
          </a:p>
          <a:p>
            <a:r>
              <a:rPr lang="en-US" sz="2000" dirty="0"/>
              <a:t>Group of disorders with </a:t>
            </a:r>
            <a:r>
              <a:rPr lang="en-US" sz="2000" b="1" dirty="0"/>
              <a:t>behavioral/language dysfunction</a:t>
            </a:r>
          </a:p>
          <a:p>
            <a:r>
              <a:rPr lang="en-US" sz="2000" dirty="0"/>
              <a:t>Genetic: C9ORF72 gene, MAPT gene</a:t>
            </a:r>
          </a:p>
          <a:p>
            <a:r>
              <a:rPr lang="en-US" sz="2000" dirty="0"/>
              <a:t>Pathology: </a:t>
            </a:r>
          </a:p>
          <a:p>
            <a:pPr lvl="1"/>
            <a:r>
              <a:rPr lang="en-US" sz="2000" dirty="0"/>
              <a:t>Tau subtype (MC) – </a:t>
            </a:r>
            <a:r>
              <a:rPr lang="en-US" sz="2000" b="1" dirty="0"/>
              <a:t>Pick bodies </a:t>
            </a:r>
            <a:r>
              <a:rPr lang="en-US" sz="2000" dirty="0"/>
              <a:t>(intraneuronal cytoplasmic inclusions)</a:t>
            </a:r>
          </a:p>
          <a:p>
            <a:pPr lvl="1"/>
            <a:r>
              <a:rPr lang="en-US" sz="2000" dirty="0"/>
              <a:t>Tau negative – TDP-43, DPR, FUS </a:t>
            </a:r>
          </a:p>
          <a:p>
            <a:r>
              <a:rPr lang="en-US" sz="2000" dirty="0"/>
              <a:t>Imaging </a:t>
            </a:r>
          </a:p>
          <a:p>
            <a:pPr lvl="1"/>
            <a:r>
              <a:rPr lang="en-US" sz="2000" dirty="0"/>
              <a:t>Atrophy of frontal and temporal lobes </a:t>
            </a:r>
          </a:p>
          <a:p>
            <a:pPr lvl="1"/>
            <a:r>
              <a:rPr lang="en-US" sz="2000" dirty="0"/>
              <a:t>FDG-PET hypometabolism in these regions </a:t>
            </a:r>
          </a:p>
          <a:p>
            <a:r>
              <a:rPr lang="en-US" sz="2000" dirty="0"/>
              <a:t>Variants: Behavioral Variant and Primary Progressive Aphasia (2  subtypes)</a:t>
            </a:r>
          </a:p>
          <a:p>
            <a:pPr marL="0" indent="0">
              <a:buNone/>
            </a:pPr>
            <a:endParaRPr lang="en-US" sz="2000" dirty="0">
              <a:highlight>
                <a:srgbClr val="FFFF00"/>
              </a:highlight>
            </a:endParaRPr>
          </a:p>
        </p:txBody>
      </p:sp>
    </p:spTree>
    <p:extLst>
      <p:ext uri="{BB962C8B-B14F-4D97-AF65-F5344CB8AC3E}">
        <p14:creationId xmlns:p14="http://schemas.microsoft.com/office/powerpoint/2010/main" val="3165611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83DDD-66E3-BAA9-48F2-A596D70765E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Behavioral Variant </a:t>
            </a:r>
          </a:p>
        </p:txBody>
      </p:sp>
      <p:sp>
        <p:nvSpPr>
          <p:cNvPr id="3" name="Content Placeholder 2">
            <a:extLst>
              <a:ext uri="{FF2B5EF4-FFF2-40B4-BE49-F238E27FC236}">
                <a16:creationId xmlns:a16="http://schemas.microsoft.com/office/drawing/2014/main" id="{D238D0D5-B8BC-6F10-9FB1-E2E104A5D935}"/>
              </a:ext>
            </a:extLst>
          </p:cNvPr>
          <p:cNvSpPr>
            <a:spLocks noGrp="1"/>
          </p:cNvSpPr>
          <p:nvPr>
            <p:ph idx="1"/>
          </p:nvPr>
        </p:nvSpPr>
        <p:spPr>
          <a:xfrm>
            <a:off x="1371599" y="2318197"/>
            <a:ext cx="9724031" cy="3683358"/>
          </a:xfrm>
        </p:spPr>
        <p:txBody>
          <a:bodyPr anchor="ctr">
            <a:normAutofit/>
          </a:bodyPr>
          <a:lstStyle/>
          <a:p>
            <a:r>
              <a:rPr lang="en-US" sz="2000"/>
              <a:t>Most common </a:t>
            </a:r>
          </a:p>
          <a:p>
            <a:r>
              <a:rPr lang="en-US" sz="2000"/>
              <a:t>Slow, insidious progression </a:t>
            </a:r>
          </a:p>
          <a:p>
            <a:r>
              <a:rPr lang="en-US" sz="2000"/>
              <a:t>Personality changes, lack of insight </a:t>
            </a:r>
          </a:p>
          <a:p>
            <a:r>
              <a:rPr lang="en-US" sz="2000"/>
              <a:t>Abulia, apathy, poor hygiene, hyperphagia, disinhibition </a:t>
            </a:r>
          </a:p>
          <a:p>
            <a:r>
              <a:rPr lang="en-US" sz="2000"/>
              <a:t>Often associated with Kluver-Bucy Syndrome </a:t>
            </a:r>
          </a:p>
        </p:txBody>
      </p:sp>
    </p:spTree>
    <p:extLst>
      <p:ext uri="{BB962C8B-B14F-4D97-AF65-F5344CB8AC3E}">
        <p14:creationId xmlns:p14="http://schemas.microsoft.com/office/powerpoint/2010/main" val="868231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4EA0AF-EDB0-0DC3-491A-58620B03800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Language Variant - PPA</a:t>
            </a:r>
          </a:p>
        </p:txBody>
      </p:sp>
      <p:sp>
        <p:nvSpPr>
          <p:cNvPr id="3" name="Content Placeholder 2">
            <a:extLst>
              <a:ext uri="{FF2B5EF4-FFF2-40B4-BE49-F238E27FC236}">
                <a16:creationId xmlns:a16="http://schemas.microsoft.com/office/drawing/2014/main" id="{DE761F25-6231-A8BA-CCB2-880774F62980}"/>
              </a:ext>
            </a:extLst>
          </p:cNvPr>
          <p:cNvSpPr>
            <a:spLocks noGrp="1"/>
          </p:cNvSpPr>
          <p:nvPr>
            <p:ph idx="1"/>
          </p:nvPr>
        </p:nvSpPr>
        <p:spPr>
          <a:xfrm>
            <a:off x="1371599" y="2318197"/>
            <a:ext cx="9724031" cy="3683358"/>
          </a:xfrm>
        </p:spPr>
        <p:txBody>
          <a:bodyPr anchor="ctr">
            <a:normAutofit/>
          </a:bodyPr>
          <a:lstStyle/>
          <a:p>
            <a:r>
              <a:rPr lang="en-US" sz="2000"/>
              <a:t>Progressive non-fluent aphasia</a:t>
            </a:r>
          </a:p>
          <a:p>
            <a:pPr lvl="1"/>
            <a:r>
              <a:rPr lang="en-US" sz="2000"/>
              <a:t>Expressive aphasia </a:t>
            </a:r>
          </a:p>
          <a:p>
            <a:pPr lvl="1"/>
            <a:r>
              <a:rPr lang="en-US" sz="2000"/>
              <a:t>Difficulty with grammar </a:t>
            </a:r>
          </a:p>
          <a:p>
            <a:pPr lvl="1"/>
            <a:r>
              <a:rPr lang="en-US" sz="2000"/>
              <a:t>Speech apraxia  </a:t>
            </a:r>
          </a:p>
          <a:p>
            <a:r>
              <a:rPr lang="en-US" sz="2000"/>
              <a:t>Semantic Dementia </a:t>
            </a:r>
          </a:p>
          <a:p>
            <a:pPr lvl="1"/>
            <a:r>
              <a:rPr lang="en-US" sz="2000"/>
              <a:t>Fluent speech </a:t>
            </a:r>
          </a:p>
          <a:p>
            <a:pPr lvl="1"/>
            <a:r>
              <a:rPr lang="en-US" sz="2000"/>
              <a:t>Inability to understand or follow commands </a:t>
            </a:r>
          </a:p>
        </p:txBody>
      </p:sp>
    </p:spTree>
    <p:extLst>
      <p:ext uri="{BB962C8B-B14F-4D97-AF65-F5344CB8AC3E}">
        <p14:creationId xmlns:p14="http://schemas.microsoft.com/office/powerpoint/2010/main" val="4137759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3A1BC2-D7A6-FD43-5918-4F5F5FBCB8D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Case #3 </a:t>
            </a:r>
          </a:p>
        </p:txBody>
      </p:sp>
      <p:sp>
        <p:nvSpPr>
          <p:cNvPr id="3" name="Content Placeholder 2">
            <a:extLst>
              <a:ext uri="{FF2B5EF4-FFF2-40B4-BE49-F238E27FC236}">
                <a16:creationId xmlns:a16="http://schemas.microsoft.com/office/drawing/2014/main" id="{96E15C18-5087-A3F8-087D-8B23AF9CC11B}"/>
              </a:ext>
            </a:extLst>
          </p:cNvPr>
          <p:cNvSpPr>
            <a:spLocks noGrp="1"/>
          </p:cNvSpPr>
          <p:nvPr>
            <p:ph idx="1"/>
          </p:nvPr>
        </p:nvSpPr>
        <p:spPr>
          <a:xfrm>
            <a:off x="1371599" y="2318197"/>
            <a:ext cx="9724031" cy="3683358"/>
          </a:xfrm>
        </p:spPr>
        <p:txBody>
          <a:bodyPr anchor="ctr">
            <a:normAutofit/>
          </a:bodyPr>
          <a:lstStyle/>
          <a:p>
            <a:r>
              <a:rPr lang="en-US" sz="2000" dirty="0"/>
              <a:t>A 62 year-old male presents to your clinic with the following symptoms:</a:t>
            </a:r>
          </a:p>
          <a:p>
            <a:r>
              <a:rPr lang="en-US" sz="2000" dirty="0"/>
              <a:t>4-5 years of violent dream enactment, usually dreaming that he would escape from jail. His wife has witnessed this </a:t>
            </a:r>
          </a:p>
          <a:p>
            <a:r>
              <a:rPr lang="en-US" sz="2000" dirty="0"/>
              <a:t>2-3 years ago he began losing balance when walking, without vertigo, and falls have increased in frequency this year </a:t>
            </a:r>
          </a:p>
          <a:p>
            <a:r>
              <a:rPr lang="en-US" sz="2000" dirty="0"/>
              <a:t>Rest tremor has also been observed </a:t>
            </a:r>
          </a:p>
          <a:p>
            <a:r>
              <a:rPr lang="en-US" sz="2000" dirty="0"/>
              <a:t>He has worse days and better days of focus/concentration </a:t>
            </a:r>
          </a:p>
          <a:p>
            <a:r>
              <a:rPr lang="en-US" sz="2000" dirty="0"/>
              <a:t>He has misplaced items and has stopped driving due to difficulty with navigation </a:t>
            </a:r>
          </a:p>
        </p:txBody>
      </p:sp>
    </p:spTree>
    <p:extLst>
      <p:ext uri="{BB962C8B-B14F-4D97-AF65-F5344CB8AC3E}">
        <p14:creationId xmlns:p14="http://schemas.microsoft.com/office/powerpoint/2010/main" val="1040664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5E2A9-2852-BE0C-07B1-E28D177CB6B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Case #3 continued </a:t>
            </a:r>
          </a:p>
        </p:txBody>
      </p:sp>
      <p:sp>
        <p:nvSpPr>
          <p:cNvPr id="3" name="Content Placeholder 2">
            <a:extLst>
              <a:ext uri="{FF2B5EF4-FFF2-40B4-BE49-F238E27FC236}">
                <a16:creationId xmlns:a16="http://schemas.microsoft.com/office/drawing/2014/main" id="{0881BB89-9C52-34F1-770E-7283A3584791}"/>
              </a:ext>
            </a:extLst>
          </p:cNvPr>
          <p:cNvSpPr>
            <a:spLocks noGrp="1"/>
          </p:cNvSpPr>
          <p:nvPr>
            <p:ph idx="1"/>
          </p:nvPr>
        </p:nvSpPr>
        <p:spPr>
          <a:xfrm>
            <a:off x="1060703" y="2117029"/>
            <a:ext cx="9724031" cy="3683358"/>
          </a:xfrm>
        </p:spPr>
        <p:txBody>
          <a:bodyPr anchor="ctr">
            <a:normAutofit/>
          </a:bodyPr>
          <a:lstStyle/>
          <a:p>
            <a:r>
              <a:rPr lang="en-US" dirty="0"/>
              <a:t>Lab tests and Brain MRI are normal </a:t>
            </a:r>
          </a:p>
          <a:p>
            <a:r>
              <a:rPr lang="en-US" dirty="0"/>
              <a:t>Exam: </a:t>
            </a:r>
          </a:p>
          <a:p>
            <a:pPr lvl="1"/>
            <a:r>
              <a:rPr lang="en-US" sz="2800" dirty="0"/>
              <a:t>Cognitive: MoCA 13/30</a:t>
            </a:r>
          </a:p>
          <a:p>
            <a:pPr lvl="1"/>
            <a:r>
              <a:rPr lang="en-US" sz="2800" dirty="0"/>
              <a:t>some psychomotor slowing, fluctuation in attention </a:t>
            </a:r>
          </a:p>
          <a:p>
            <a:pPr lvl="1"/>
            <a:r>
              <a:rPr lang="en-US" sz="2800" dirty="0"/>
              <a:t>Hypophonic </a:t>
            </a:r>
          </a:p>
          <a:p>
            <a:pPr lvl="1"/>
            <a:r>
              <a:rPr lang="en-US" sz="2800" dirty="0"/>
              <a:t>Mild bradykinesia, loss of amplitude and rhythm with rapid alternating movements </a:t>
            </a:r>
          </a:p>
          <a:p>
            <a:pPr lvl="1"/>
            <a:r>
              <a:rPr lang="en-US" sz="2800" dirty="0"/>
              <a:t>Gait: reduced speed with slightly less arm swinging of L arm</a:t>
            </a:r>
          </a:p>
        </p:txBody>
      </p:sp>
    </p:spTree>
    <p:extLst>
      <p:ext uri="{BB962C8B-B14F-4D97-AF65-F5344CB8AC3E}">
        <p14:creationId xmlns:p14="http://schemas.microsoft.com/office/powerpoint/2010/main" val="3128422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19236-0DDF-9863-60C5-80AB0CB3429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Case #3</a:t>
            </a:r>
          </a:p>
        </p:txBody>
      </p:sp>
      <p:sp>
        <p:nvSpPr>
          <p:cNvPr id="3" name="Content Placeholder 2">
            <a:extLst>
              <a:ext uri="{FF2B5EF4-FFF2-40B4-BE49-F238E27FC236}">
                <a16:creationId xmlns:a16="http://schemas.microsoft.com/office/drawing/2014/main" id="{49237ABC-3156-83A5-C7E1-BEC39272E41C}"/>
              </a:ext>
            </a:extLst>
          </p:cNvPr>
          <p:cNvSpPr>
            <a:spLocks noGrp="1"/>
          </p:cNvSpPr>
          <p:nvPr>
            <p:ph idx="1"/>
          </p:nvPr>
        </p:nvSpPr>
        <p:spPr>
          <a:xfrm>
            <a:off x="1371599" y="2318197"/>
            <a:ext cx="9724031" cy="3683358"/>
          </a:xfrm>
        </p:spPr>
        <p:txBody>
          <a:bodyPr anchor="ctr">
            <a:normAutofit/>
          </a:bodyPr>
          <a:lstStyle/>
          <a:p>
            <a:pPr marL="0" indent="0">
              <a:buNone/>
            </a:pPr>
            <a:r>
              <a:rPr lang="en-US" sz="2400" dirty="0"/>
              <a:t>Assuming this is a degenerative dementia, what is the most likely etiology?</a:t>
            </a:r>
          </a:p>
          <a:p>
            <a:r>
              <a:rPr lang="en-US" sz="2400" dirty="0"/>
              <a:t>A. Alzheimer’s Disease</a:t>
            </a:r>
          </a:p>
          <a:p>
            <a:r>
              <a:rPr lang="en-US" sz="2400" dirty="0"/>
              <a:t>B. Parkinson’s Disease Dementia</a:t>
            </a:r>
          </a:p>
          <a:p>
            <a:r>
              <a:rPr lang="en-US" sz="2400" dirty="0"/>
              <a:t>C. Dementia with Lewy Bodies </a:t>
            </a:r>
          </a:p>
          <a:p>
            <a:r>
              <a:rPr lang="en-US" sz="2400" dirty="0"/>
              <a:t>D. Frontotemporal Dementia </a:t>
            </a:r>
          </a:p>
        </p:txBody>
      </p:sp>
    </p:spTree>
    <p:extLst>
      <p:ext uri="{BB962C8B-B14F-4D97-AF65-F5344CB8AC3E}">
        <p14:creationId xmlns:p14="http://schemas.microsoft.com/office/powerpoint/2010/main" val="1682498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DABC1-8075-19C1-E361-34C59F19E03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Answer </a:t>
            </a:r>
          </a:p>
        </p:txBody>
      </p:sp>
      <p:sp>
        <p:nvSpPr>
          <p:cNvPr id="3" name="Content Placeholder 2">
            <a:extLst>
              <a:ext uri="{FF2B5EF4-FFF2-40B4-BE49-F238E27FC236}">
                <a16:creationId xmlns:a16="http://schemas.microsoft.com/office/drawing/2014/main" id="{E90CB5F5-C4FA-9DF3-25F9-FDECE802636D}"/>
              </a:ext>
            </a:extLst>
          </p:cNvPr>
          <p:cNvSpPr>
            <a:spLocks noGrp="1"/>
          </p:cNvSpPr>
          <p:nvPr>
            <p:ph idx="1"/>
          </p:nvPr>
        </p:nvSpPr>
        <p:spPr>
          <a:xfrm>
            <a:off x="1233982" y="1622745"/>
            <a:ext cx="9724031" cy="3683358"/>
          </a:xfrm>
        </p:spPr>
        <p:txBody>
          <a:bodyPr anchor="ctr">
            <a:normAutofit/>
          </a:bodyPr>
          <a:lstStyle/>
          <a:p>
            <a:r>
              <a:rPr lang="en-US" sz="2000" dirty="0"/>
              <a:t>C. Dementia with Lewy Bodies </a:t>
            </a:r>
          </a:p>
        </p:txBody>
      </p:sp>
    </p:spTree>
    <p:extLst>
      <p:ext uri="{BB962C8B-B14F-4D97-AF65-F5344CB8AC3E}">
        <p14:creationId xmlns:p14="http://schemas.microsoft.com/office/powerpoint/2010/main" val="3001547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EA36D-2C42-2FD8-A361-6D3C5601B466}"/>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Case Question:</a:t>
            </a:r>
          </a:p>
        </p:txBody>
      </p:sp>
      <p:sp>
        <p:nvSpPr>
          <p:cNvPr id="3" name="Content Placeholder 2">
            <a:extLst>
              <a:ext uri="{FF2B5EF4-FFF2-40B4-BE49-F238E27FC236}">
                <a16:creationId xmlns:a16="http://schemas.microsoft.com/office/drawing/2014/main" id="{979B7424-AB05-9690-7D58-52DBB5A4E4CB}"/>
              </a:ext>
            </a:extLst>
          </p:cNvPr>
          <p:cNvSpPr>
            <a:spLocks noGrp="1"/>
          </p:cNvSpPr>
          <p:nvPr>
            <p:ph idx="1"/>
          </p:nvPr>
        </p:nvSpPr>
        <p:spPr>
          <a:xfrm>
            <a:off x="4810259" y="649480"/>
            <a:ext cx="6555347" cy="5546047"/>
          </a:xfrm>
        </p:spPr>
        <p:txBody>
          <a:bodyPr anchor="ctr">
            <a:normAutofit/>
          </a:bodyPr>
          <a:lstStyle/>
          <a:p>
            <a:r>
              <a:rPr lang="en-US" sz="2400" dirty="0"/>
              <a:t>What is the diagnosis: </a:t>
            </a:r>
          </a:p>
          <a:p>
            <a:pPr lvl="1"/>
            <a:r>
              <a:rPr lang="en-US" dirty="0"/>
              <a:t>A. Mild Cognitive Impairment </a:t>
            </a:r>
          </a:p>
          <a:p>
            <a:pPr lvl="1"/>
            <a:r>
              <a:rPr lang="en-US" dirty="0"/>
              <a:t>B. Anxiety </a:t>
            </a:r>
          </a:p>
          <a:p>
            <a:pPr lvl="1"/>
            <a:r>
              <a:rPr lang="en-US" dirty="0"/>
              <a:t>C. Alzheimer’s Disease </a:t>
            </a:r>
            <a:endParaRPr lang="en-US" dirty="0">
              <a:highlight>
                <a:srgbClr val="FFFF00"/>
              </a:highlight>
            </a:endParaRPr>
          </a:p>
          <a:p>
            <a:pPr lvl="1"/>
            <a:r>
              <a:rPr lang="en-US" dirty="0"/>
              <a:t>D. Vascular Dementia </a:t>
            </a:r>
          </a:p>
          <a:p>
            <a:endParaRPr lang="en-US" sz="2000" dirty="0"/>
          </a:p>
        </p:txBody>
      </p:sp>
    </p:spTree>
    <p:extLst>
      <p:ext uri="{BB962C8B-B14F-4D97-AF65-F5344CB8AC3E}">
        <p14:creationId xmlns:p14="http://schemas.microsoft.com/office/powerpoint/2010/main" val="782090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F50B4D-375A-41FC-C116-7744385C8C22}"/>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Parkinson’s Disease and Dementia</a:t>
            </a:r>
          </a:p>
        </p:txBody>
      </p:sp>
      <p:sp>
        <p:nvSpPr>
          <p:cNvPr id="3" name="Content Placeholder 2">
            <a:extLst>
              <a:ext uri="{FF2B5EF4-FFF2-40B4-BE49-F238E27FC236}">
                <a16:creationId xmlns:a16="http://schemas.microsoft.com/office/drawing/2014/main" id="{437C0831-AC1B-01C7-5747-F5FD27582FFC}"/>
              </a:ext>
            </a:extLst>
          </p:cNvPr>
          <p:cNvSpPr>
            <a:spLocks noGrp="1"/>
          </p:cNvSpPr>
          <p:nvPr>
            <p:ph idx="1"/>
          </p:nvPr>
        </p:nvSpPr>
        <p:spPr>
          <a:xfrm>
            <a:off x="868423" y="1942669"/>
            <a:ext cx="9724031" cy="3683358"/>
          </a:xfrm>
        </p:spPr>
        <p:txBody>
          <a:bodyPr anchor="ctr">
            <a:normAutofit/>
          </a:bodyPr>
          <a:lstStyle/>
          <a:p>
            <a:r>
              <a:rPr lang="en-US" sz="2000" dirty="0"/>
              <a:t>Presentation:</a:t>
            </a:r>
          </a:p>
          <a:p>
            <a:pPr lvl="1"/>
            <a:r>
              <a:rPr lang="en-US" sz="2000" dirty="0"/>
              <a:t>Resting tremor, cogwheel rigidity, bradykinesia </a:t>
            </a:r>
          </a:p>
          <a:p>
            <a:pPr lvl="1"/>
            <a:r>
              <a:rPr lang="en-US" sz="2000" dirty="0"/>
              <a:t>Symptoms are typically asymmetric </a:t>
            </a:r>
          </a:p>
          <a:p>
            <a:pPr lvl="1"/>
            <a:r>
              <a:rPr lang="en-US" sz="2000" dirty="0"/>
              <a:t>RBD, constipation, anosmia can occur prior </a:t>
            </a:r>
          </a:p>
          <a:p>
            <a:r>
              <a:rPr lang="en-US" sz="2000" dirty="0"/>
              <a:t>Motor symptoms are present one year prior to cognitive </a:t>
            </a:r>
          </a:p>
          <a:p>
            <a:r>
              <a:rPr lang="en-US" sz="2000" dirty="0"/>
              <a:t>Pathology: Alpha-synuclein inclusions/Lewy Bodies – SN/Locus Coeruleus</a:t>
            </a:r>
          </a:p>
          <a:p>
            <a:pPr lvl="1"/>
            <a:endParaRPr lang="en-US" sz="1600" dirty="0"/>
          </a:p>
        </p:txBody>
      </p:sp>
    </p:spTree>
    <p:extLst>
      <p:ext uri="{BB962C8B-B14F-4D97-AF65-F5344CB8AC3E}">
        <p14:creationId xmlns:p14="http://schemas.microsoft.com/office/powerpoint/2010/main" val="4028360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82879B-EF05-490A-56D1-472C010D8797}"/>
              </a:ext>
            </a:extLst>
          </p:cNvPr>
          <p:cNvSpPr>
            <a:spLocks noGrp="1"/>
          </p:cNvSpPr>
          <p:nvPr>
            <p:ph type="title"/>
          </p:nvPr>
        </p:nvSpPr>
        <p:spPr>
          <a:xfrm>
            <a:off x="1078484" y="-87640"/>
            <a:ext cx="7908354" cy="1642969"/>
          </a:xfrm>
        </p:spPr>
        <p:txBody>
          <a:bodyPr anchor="b">
            <a:normAutofit/>
          </a:bodyPr>
          <a:lstStyle/>
          <a:p>
            <a:r>
              <a:rPr lang="en-US" sz="4000" dirty="0"/>
              <a:t>Lewy Body Dementia</a:t>
            </a:r>
          </a:p>
        </p:txBody>
      </p:sp>
      <p:sp>
        <p:nvSpPr>
          <p:cNvPr id="3" name="Content Placeholder 2">
            <a:extLst>
              <a:ext uri="{FF2B5EF4-FFF2-40B4-BE49-F238E27FC236}">
                <a16:creationId xmlns:a16="http://schemas.microsoft.com/office/drawing/2014/main" id="{8EC56820-295A-06F2-63B8-9A6D59559015}"/>
              </a:ext>
            </a:extLst>
          </p:cNvPr>
          <p:cNvSpPr>
            <a:spLocks noGrp="1"/>
          </p:cNvSpPr>
          <p:nvPr>
            <p:ph idx="1"/>
          </p:nvPr>
        </p:nvSpPr>
        <p:spPr>
          <a:xfrm>
            <a:off x="727329" y="1642969"/>
            <a:ext cx="5661913" cy="4231551"/>
          </a:xfrm>
        </p:spPr>
        <p:txBody>
          <a:bodyPr anchor="t">
            <a:noAutofit/>
          </a:bodyPr>
          <a:lstStyle/>
          <a:p>
            <a:r>
              <a:rPr lang="en-US" sz="1400" dirty="0"/>
              <a:t>Second most common Dementia</a:t>
            </a:r>
          </a:p>
          <a:p>
            <a:r>
              <a:rPr lang="en-US" sz="1400" dirty="0"/>
              <a:t>Pathology: </a:t>
            </a:r>
          </a:p>
          <a:p>
            <a:pPr lvl="1"/>
            <a:r>
              <a:rPr lang="en-US" sz="1400" dirty="0"/>
              <a:t>Alpha-synuclein deposition inside nerve cells </a:t>
            </a:r>
          </a:p>
          <a:p>
            <a:r>
              <a:rPr lang="en-US" sz="1400" dirty="0"/>
              <a:t>Imaging: </a:t>
            </a:r>
          </a:p>
          <a:p>
            <a:pPr lvl="1"/>
            <a:r>
              <a:rPr lang="en-US" sz="1400" dirty="0"/>
              <a:t>Occipital Hypometabolism </a:t>
            </a:r>
          </a:p>
          <a:p>
            <a:r>
              <a:rPr lang="en-US" sz="1400" dirty="0"/>
              <a:t>Diagnosis – 4 Core Clinical Features:</a:t>
            </a:r>
          </a:p>
          <a:p>
            <a:pPr lvl="1"/>
            <a:r>
              <a:rPr lang="en-US" sz="1400" dirty="0"/>
              <a:t>(1) Fluctuations in:</a:t>
            </a:r>
          </a:p>
          <a:p>
            <a:pPr lvl="2"/>
            <a:r>
              <a:rPr lang="en-US" sz="1400" dirty="0"/>
              <a:t>Cognition and levels of alertness</a:t>
            </a:r>
          </a:p>
          <a:p>
            <a:pPr lvl="1"/>
            <a:r>
              <a:rPr lang="en-US" sz="1400" dirty="0"/>
              <a:t>(2) Visual Hallucinations:</a:t>
            </a:r>
          </a:p>
          <a:p>
            <a:pPr lvl="2"/>
            <a:r>
              <a:rPr lang="en-US" sz="1400" dirty="0"/>
              <a:t>Occur early in the disease </a:t>
            </a:r>
          </a:p>
          <a:p>
            <a:pPr lvl="1"/>
            <a:r>
              <a:rPr lang="en-US" sz="1400" dirty="0"/>
              <a:t>(3) Parkinsonism:</a:t>
            </a:r>
          </a:p>
          <a:p>
            <a:pPr lvl="2"/>
            <a:r>
              <a:rPr lang="en-US" sz="1400" dirty="0"/>
              <a:t>Bradykinesia, gait disorder, limb rigidity </a:t>
            </a:r>
          </a:p>
          <a:p>
            <a:pPr lvl="2"/>
            <a:r>
              <a:rPr lang="en-US" sz="1400" dirty="0"/>
              <a:t>Usually more symmetric than PD and often without tremor </a:t>
            </a:r>
          </a:p>
          <a:p>
            <a:pPr lvl="1"/>
            <a:r>
              <a:rPr lang="en-US" sz="1400" dirty="0"/>
              <a:t>(4) RBD (REM-Sleep Behavior Disorder)</a:t>
            </a:r>
          </a:p>
          <a:p>
            <a:pPr lvl="2"/>
            <a:r>
              <a:rPr lang="en-US" sz="1400" dirty="0"/>
              <a:t>Dream enactment and vocalizations </a:t>
            </a:r>
          </a:p>
          <a:p>
            <a:pPr lvl="2"/>
            <a:r>
              <a:rPr lang="en-US" sz="1400" dirty="0"/>
              <a:t>Usually occur early in course of the disease </a:t>
            </a:r>
          </a:p>
        </p:txBody>
      </p:sp>
      <p:pic>
        <p:nvPicPr>
          <p:cNvPr id="5" name="Picture 4" descr="A close-up of a pink surface&#10;&#10;Description automatically generated">
            <a:extLst>
              <a:ext uri="{FF2B5EF4-FFF2-40B4-BE49-F238E27FC236}">
                <a16:creationId xmlns:a16="http://schemas.microsoft.com/office/drawing/2014/main" id="{55004B4B-EA01-6D4F-6B1B-F683D21BDD73}"/>
              </a:ext>
            </a:extLst>
          </p:cNvPr>
          <p:cNvPicPr>
            <a:picLocks noChangeAspect="1"/>
          </p:cNvPicPr>
          <p:nvPr/>
        </p:nvPicPr>
        <p:blipFill>
          <a:blip r:embed="rId3"/>
          <a:stretch>
            <a:fillRect/>
          </a:stretch>
        </p:blipFill>
        <p:spPr>
          <a:xfrm>
            <a:off x="7418831" y="1555329"/>
            <a:ext cx="3392425" cy="3290141"/>
          </a:xfrm>
          <a:prstGeom prst="rect">
            <a:avLst/>
          </a:prstGeom>
        </p:spPr>
      </p:pic>
      <p:sp>
        <p:nvSpPr>
          <p:cNvPr id="21"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047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EDE2D-6411-75CB-53F1-04E8DA2967B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Supportive features of LBD</a:t>
            </a:r>
          </a:p>
        </p:txBody>
      </p:sp>
      <p:sp>
        <p:nvSpPr>
          <p:cNvPr id="3" name="Content Placeholder 2">
            <a:extLst>
              <a:ext uri="{FF2B5EF4-FFF2-40B4-BE49-F238E27FC236}">
                <a16:creationId xmlns:a16="http://schemas.microsoft.com/office/drawing/2014/main" id="{E6EBFC8C-CEA5-BA2D-5B21-D846D1026CE9}"/>
              </a:ext>
            </a:extLst>
          </p:cNvPr>
          <p:cNvSpPr>
            <a:spLocks noGrp="1"/>
          </p:cNvSpPr>
          <p:nvPr>
            <p:ph idx="1"/>
          </p:nvPr>
        </p:nvSpPr>
        <p:spPr>
          <a:xfrm>
            <a:off x="1371599" y="2318197"/>
            <a:ext cx="9724031" cy="3683358"/>
          </a:xfrm>
        </p:spPr>
        <p:txBody>
          <a:bodyPr anchor="ctr">
            <a:normAutofit/>
          </a:bodyPr>
          <a:lstStyle/>
          <a:p>
            <a:r>
              <a:rPr lang="en-US" sz="2000" dirty="0"/>
              <a:t>Severe sensitivity to anti-psychotic agents</a:t>
            </a:r>
          </a:p>
          <a:p>
            <a:r>
              <a:rPr lang="en-US" sz="2000" dirty="0"/>
              <a:t>Autonomic dysfunction</a:t>
            </a:r>
          </a:p>
          <a:p>
            <a:r>
              <a:rPr lang="en-US" sz="2000" dirty="0"/>
              <a:t>Repeated falls and postural instability</a:t>
            </a:r>
          </a:p>
          <a:p>
            <a:r>
              <a:rPr lang="en-US" sz="2000" dirty="0"/>
              <a:t>Hallucinations </a:t>
            </a:r>
          </a:p>
          <a:p>
            <a:r>
              <a:rPr lang="en-US" sz="2000" dirty="0"/>
              <a:t>Apathy, anxiety, depression</a:t>
            </a:r>
          </a:p>
        </p:txBody>
      </p:sp>
    </p:spTree>
    <p:extLst>
      <p:ext uri="{BB962C8B-B14F-4D97-AF65-F5344CB8AC3E}">
        <p14:creationId xmlns:p14="http://schemas.microsoft.com/office/powerpoint/2010/main" val="3454063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2E0DC-CC38-2F0F-8749-EDD9BC99E10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Parkinson’s Plus Syndromes </a:t>
            </a:r>
          </a:p>
        </p:txBody>
      </p:sp>
      <p:sp>
        <p:nvSpPr>
          <p:cNvPr id="3" name="Content Placeholder 2">
            <a:extLst>
              <a:ext uri="{FF2B5EF4-FFF2-40B4-BE49-F238E27FC236}">
                <a16:creationId xmlns:a16="http://schemas.microsoft.com/office/drawing/2014/main" id="{D1845D44-4CCF-CBD0-CC4D-9ECF7C97420B}"/>
              </a:ext>
            </a:extLst>
          </p:cNvPr>
          <p:cNvSpPr>
            <a:spLocks noGrp="1"/>
          </p:cNvSpPr>
          <p:nvPr>
            <p:ph idx="1"/>
          </p:nvPr>
        </p:nvSpPr>
        <p:spPr>
          <a:xfrm>
            <a:off x="1371599" y="2318197"/>
            <a:ext cx="9724031" cy="3683358"/>
          </a:xfrm>
        </p:spPr>
        <p:txBody>
          <a:bodyPr anchor="ctr">
            <a:normAutofit fontScale="92500" lnSpcReduction="10000"/>
          </a:bodyPr>
          <a:lstStyle/>
          <a:p>
            <a:r>
              <a:rPr lang="en-US" sz="2400" dirty="0"/>
              <a:t>Progressive Supranuclear Palsy (PSP) - tauopathy</a:t>
            </a:r>
          </a:p>
          <a:p>
            <a:pPr lvl="1"/>
            <a:r>
              <a:rPr lang="en-US" dirty="0"/>
              <a:t>Early falls, Impairment of vertical gaze, difficulty with eye movements</a:t>
            </a:r>
          </a:p>
          <a:p>
            <a:pPr lvl="1"/>
            <a:r>
              <a:rPr lang="en-US" dirty="0"/>
              <a:t>Postural instability</a:t>
            </a:r>
          </a:p>
          <a:p>
            <a:r>
              <a:rPr lang="en-US" sz="2400" dirty="0"/>
              <a:t>Multiple System Atrophy (MSA) – </a:t>
            </a:r>
            <a:r>
              <a:rPr lang="en-US" sz="2400" dirty="0" err="1"/>
              <a:t>synucleinopathy</a:t>
            </a:r>
            <a:r>
              <a:rPr lang="en-US" sz="2400" dirty="0"/>
              <a:t> </a:t>
            </a:r>
          </a:p>
          <a:p>
            <a:pPr lvl="1"/>
            <a:r>
              <a:rPr lang="en-US" dirty="0"/>
              <a:t>Autonomic dysfunction early on</a:t>
            </a:r>
          </a:p>
          <a:p>
            <a:pPr lvl="1"/>
            <a:r>
              <a:rPr lang="en-US" dirty="0"/>
              <a:t>MSA-A, MSA-P, MSA-C variants </a:t>
            </a:r>
          </a:p>
          <a:p>
            <a:r>
              <a:rPr lang="en-US" sz="2400" dirty="0" err="1"/>
              <a:t>Corticobasal</a:t>
            </a:r>
            <a:r>
              <a:rPr lang="en-US" sz="2400" dirty="0"/>
              <a:t> degeneration – tauopathy </a:t>
            </a:r>
          </a:p>
          <a:p>
            <a:pPr lvl="1"/>
            <a:r>
              <a:rPr lang="en-US" dirty="0"/>
              <a:t>Limb apraxia</a:t>
            </a:r>
            <a:endParaRPr lang="en-US" sz="2400" dirty="0"/>
          </a:p>
          <a:p>
            <a:r>
              <a:rPr lang="en-US" sz="2400" dirty="0"/>
              <a:t>FTD with parkinsonism </a:t>
            </a:r>
          </a:p>
          <a:p>
            <a:pPr lvl="1"/>
            <a:r>
              <a:rPr lang="en-US" dirty="0"/>
              <a:t>Parkinsonism with early behavioral/personality changes (MAPT, Chr 17)</a:t>
            </a:r>
          </a:p>
        </p:txBody>
      </p:sp>
    </p:spTree>
    <p:extLst>
      <p:ext uri="{BB962C8B-B14F-4D97-AF65-F5344CB8AC3E}">
        <p14:creationId xmlns:p14="http://schemas.microsoft.com/office/powerpoint/2010/main" val="1599546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BA1D4-C2BA-F0F4-EC20-744B4F620C65}"/>
              </a:ext>
            </a:extLst>
          </p:cNvPr>
          <p:cNvSpPr>
            <a:spLocks noGrp="1"/>
          </p:cNvSpPr>
          <p:nvPr>
            <p:ph type="title"/>
          </p:nvPr>
        </p:nvSpPr>
        <p:spPr>
          <a:xfrm>
            <a:off x="1136396" y="457201"/>
            <a:ext cx="5814240" cy="1556870"/>
          </a:xfrm>
        </p:spPr>
        <p:txBody>
          <a:bodyPr anchor="b">
            <a:normAutofit/>
          </a:bodyPr>
          <a:lstStyle/>
          <a:p>
            <a:r>
              <a:rPr lang="en-US" sz="4000"/>
              <a:t>Vascular Dementia (Binswanger’s Disease) </a:t>
            </a:r>
          </a:p>
        </p:txBody>
      </p:sp>
      <p:sp>
        <p:nvSpPr>
          <p:cNvPr id="3" name="Content Placeholder 2">
            <a:extLst>
              <a:ext uri="{FF2B5EF4-FFF2-40B4-BE49-F238E27FC236}">
                <a16:creationId xmlns:a16="http://schemas.microsoft.com/office/drawing/2014/main" id="{DA579EBB-DC35-8794-3D26-2550312ABA8E}"/>
              </a:ext>
            </a:extLst>
          </p:cNvPr>
          <p:cNvSpPr>
            <a:spLocks noGrp="1"/>
          </p:cNvSpPr>
          <p:nvPr>
            <p:ph idx="1"/>
          </p:nvPr>
        </p:nvSpPr>
        <p:spPr>
          <a:xfrm>
            <a:off x="1136396" y="2277036"/>
            <a:ext cx="5814239" cy="3461155"/>
          </a:xfrm>
        </p:spPr>
        <p:txBody>
          <a:bodyPr>
            <a:normAutofit/>
          </a:bodyPr>
          <a:lstStyle/>
          <a:p>
            <a:r>
              <a:rPr lang="en-US" sz="1600" dirty="0"/>
              <a:t>Underlying cerebrovascular disease causing a step-wise decline </a:t>
            </a:r>
          </a:p>
          <a:p>
            <a:r>
              <a:rPr lang="en-US" sz="1600" dirty="0"/>
              <a:t>Presentation</a:t>
            </a:r>
          </a:p>
          <a:p>
            <a:pPr lvl="1"/>
            <a:r>
              <a:rPr lang="en-US" sz="1600" dirty="0"/>
              <a:t>Abnormal executive functioning </a:t>
            </a:r>
          </a:p>
          <a:p>
            <a:pPr lvl="1"/>
            <a:r>
              <a:rPr lang="en-US" sz="1600" dirty="0"/>
              <a:t>Personality/Behavioral changes </a:t>
            </a:r>
          </a:p>
          <a:p>
            <a:pPr lvl="1"/>
            <a:r>
              <a:rPr lang="en-US" sz="1600" dirty="0"/>
              <a:t>Pseudobulbar palsy </a:t>
            </a:r>
          </a:p>
          <a:p>
            <a:pPr lvl="1"/>
            <a:r>
              <a:rPr lang="en-US" sz="1600" dirty="0"/>
              <a:t>Psychomotor slowing</a:t>
            </a:r>
          </a:p>
          <a:p>
            <a:pPr lvl="1"/>
            <a:r>
              <a:rPr lang="en-US" sz="1600" dirty="0"/>
              <a:t>Gait disturbance </a:t>
            </a:r>
          </a:p>
          <a:p>
            <a:pPr lvl="1"/>
            <a:r>
              <a:rPr lang="en-US" sz="1600" dirty="0"/>
              <a:t>Urinary symptoms, unexplained by urologic disease</a:t>
            </a:r>
          </a:p>
          <a:p>
            <a:r>
              <a:rPr lang="en-US" sz="1600" dirty="0"/>
              <a:t>Mechanisms:</a:t>
            </a:r>
          </a:p>
          <a:p>
            <a:pPr lvl="1"/>
            <a:r>
              <a:rPr lang="en-US" sz="1600" dirty="0"/>
              <a:t>Uncontrolled risk factors (DM/HTN) – risk factors for stroke </a:t>
            </a:r>
          </a:p>
        </p:txBody>
      </p:sp>
      <p:pic>
        <p:nvPicPr>
          <p:cNvPr id="5" name="Picture 4">
            <a:extLst>
              <a:ext uri="{FF2B5EF4-FFF2-40B4-BE49-F238E27FC236}">
                <a16:creationId xmlns:a16="http://schemas.microsoft.com/office/drawing/2014/main" id="{55052F02-5945-ADDC-161D-451E3257B65D}"/>
              </a:ext>
            </a:extLst>
          </p:cNvPr>
          <p:cNvPicPr>
            <a:picLocks noChangeAspect="1"/>
          </p:cNvPicPr>
          <p:nvPr/>
        </p:nvPicPr>
        <p:blipFill>
          <a:blip r:embed="rId3"/>
          <a:stretch>
            <a:fillRect/>
          </a:stretch>
        </p:blipFill>
        <p:spPr>
          <a:xfrm>
            <a:off x="8431124" y="799365"/>
            <a:ext cx="2210153" cy="2210153"/>
          </a:xfrm>
          <a:prstGeom prst="rect">
            <a:avLst/>
          </a:prstGeom>
        </p:spPr>
      </p:pic>
      <p:pic>
        <p:nvPicPr>
          <p:cNvPr id="4" name="Picture 3">
            <a:extLst>
              <a:ext uri="{FF2B5EF4-FFF2-40B4-BE49-F238E27FC236}">
                <a16:creationId xmlns:a16="http://schemas.microsoft.com/office/drawing/2014/main" id="{AF93FC66-82E7-A55E-046A-AB3EC1949E21}"/>
              </a:ext>
            </a:extLst>
          </p:cNvPr>
          <p:cNvPicPr>
            <a:picLocks noChangeAspect="1"/>
          </p:cNvPicPr>
          <p:nvPr/>
        </p:nvPicPr>
        <p:blipFill>
          <a:blip r:embed="rId4"/>
          <a:stretch>
            <a:fillRect/>
          </a:stretch>
        </p:blipFill>
        <p:spPr>
          <a:xfrm>
            <a:off x="8481532" y="3375824"/>
            <a:ext cx="2080625" cy="2243263"/>
          </a:xfrm>
          <a:prstGeom prst="rect">
            <a:avLst/>
          </a:prstGeom>
        </p:spPr>
      </p:pic>
      <p:sp>
        <p:nvSpPr>
          <p:cNvPr id="12" name="Rectangle 11">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578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3A6B62-77E3-EEF0-0A3A-CD47FF975674}"/>
              </a:ext>
            </a:extLst>
          </p:cNvPr>
          <p:cNvSpPr>
            <a:spLocks noGrp="1"/>
          </p:cNvSpPr>
          <p:nvPr>
            <p:ph type="title"/>
          </p:nvPr>
        </p:nvSpPr>
        <p:spPr>
          <a:xfrm>
            <a:off x="1136397" y="502021"/>
            <a:ext cx="4959603" cy="1642969"/>
          </a:xfrm>
        </p:spPr>
        <p:txBody>
          <a:bodyPr anchor="b">
            <a:normAutofit/>
          </a:bodyPr>
          <a:lstStyle/>
          <a:p>
            <a:r>
              <a:rPr lang="en-US" sz="4000"/>
              <a:t>Normal Pressure Hydrocephalus </a:t>
            </a:r>
          </a:p>
        </p:txBody>
      </p:sp>
      <p:sp>
        <p:nvSpPr>
          <p:cNvPr id="3" name="Content Placeholder 2">
            <a:extLst>
              <a:ext uri="{FF2B5EF4-FFF2-40B4-BE49-F238E27FC236}">
                <a16:creationId xmlns:a16="http://schemas.microsoft.com/office/drawing/2014/main" id="{86C50D6A-6447-4373-A39B-9CB892D6D4AA}"/>
              </a:ext>
            </a:extLst>
          </p:cNvPr>
          <p:cNvSpPr>
            <a:spLocks noGrp="1"/>
          </p:cNvSpPr>
          <p:nvPr>
            <p:ph idx="1"/>
          </p:nvPr>
        </p:nvSpPr>
        <p:spPr>
          <a:xfrm>
            <a:off x="1136397" y="2418408"/>
            <a:ext cx="4959603" cy="3522569"/>
          </a:xfrm>
        </p:spPr>
        <p:txBody>
          <a:bodyPr anchor="t">
            <a:normAutofit lnSpcReduction="10000"/>
          </a:bodyPr>
          <a:lstStyle/>
          <a:p>
            <a:r>
              <a:rPr lang="en-US" sz="2000" dirty="0"/>
              <a:t>Triad: </a:t>
            </a:r>
          </a:p>
          <a:p>
            <a:pPr lvl="1"/>
            <a:r>
              <a:rPr lang="en-US" sz="2000" dirty="0"/>
              <a:t>Cognitive difficulties, gait disturbance, urinary incontinence </a:t>
            </a:r>
          </a:p>
          <a:p>
            <a:r>
              <a:rPr lang="en-US" sz="2000" dirty="0"/>
              <a:t>MRI with enlarged ventricles </a:t>
            </a:r>
          </a:p>
          <a:p>
            <a:pPr lvl="1"/>
            <a:r>
              <a:rPr lang="en-US" sz="2000" dirty="0"/>
              <a:t>Evans index (0.3), sulcal crowding at vertex, DESH, </a:t>
            </a:r>
            <a:r>
              <a:rPr lang="en-US" sz="2000" dirty="0" err="1"/>
              <a:t>etc</a:t>
            </a:r>
            <a:endParaRPr lang="en-US" sz="2000" dirty="0"/>
          </a:p>
          <a:p>
            <a:r>
              <a:rPr lang="en-US" sz="2000" dirty="0"/>
              <a:t>Testing:</a:t>
            </a:r>
          </a:p>
          <a:p>
            <a:pPr lvl="1"/>
            <a:r>
              <a:rPr lang="en-US" sz="2000" dirty="0"/>
              <a:t>Gait assessment prior to and after a lumbar puncture </a:t>
            </a:r>
          </a:p>
          <a:p>
            <a:r>
              <a:rPr lang="en-US" sz="2000" dirty="0"/>
              <a:t>Treatment: </a:t>
            </a:r>
          </a:p>
          <a:p>
            <a:pPr lvl="1"/>
            <a:r>
              <a:rPr lang="en-US" sz="2000" dirty="0"/>
              <a:t>Shunting (most responsive)</a:t>
            </a:r>
          </a:p>
        </p:txBody>
      </p:sp>
      <p:pic>
        <p:nvPicPr>
          <p:cNvPr id="5" name="Picture 4">
            <a:extLst>
              <a:ext uri="{FF2B5EF4-FFF2-40B4-BE49-F238E27FC236}">
                <a16:creationId xmlns:a16="http://schemas.microsoft.com/office/drawing/2014/main" id="{3608C5C6-C214-99E6-326C-4F095D64F8E3}"/>
              </a:ext>
            </a:extLst>
          </p:cNvPr>
          <p:cNvPicPr>
            <a:picLocks noChangeAspect="1"/>
          </p:cNvPicPr>
          <p:nvPr/>
        </p:nvPicPr>
        <p:blipFill>
          <a:blip r:embed="rId3"/>
          <a:stretch>
            <a:fillRect/>
          </a:stretch>
        </p:blipFill>
        <p:spPr>
          <a:xfrm>
            <a:off x="5854580" y="1901199"/>
            <a:ext cx="5201023" cy="3055601"/>
          </a:xfrm>
          <a:prstGeom prst="rect">
            <a:avLst/>
          </a:prstGeom>
        </p:spPr>
      </p:pic>
      <p:sp>
        <p:nvSpPr>
          <p:cNvPr id="24" name="Rectangle 2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832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4C8C6-4C50-9D62-6CE6-4C02F3536CC6}"/>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CJD</a:t>
            </a:r>
          </a:p>
        </p:txBody>
      </p:sp>
      <p:sp>
        <p:nvSpPr>
          <p:cNvPr id="3" name="Content Placeholder 2">
            <a:extLst>
              <a:ext uri="{FF2B5EF4-FFF2-40B4-BE49-F238E27FC236}">
                <a16:creationId xmlns:a16="http://schemas.microsoft.com/office/drawing/2014/main" id="{7E8B57CF-1DB2-A74A-2A1B-7DD674434EBB}"/>
              </a:ext>
            </a:extLst>
          </p:cNvPr>
          <p:cNvSpPr>
            <a:spLocks noGrp="1"/>
          </p:cNvSpPr>
          <p:nvPr>
            <p:ph idx="1"/>
          </p:nvPr>
        </p:nvSpPr>
        <p:spPr>
          <a:xfrm>
            <a:off x="459350" y="2379346"/>
            <a:ext cx="9724031" cy="3683358"/>
          </a:xfrm>
        </p:spPr>
        <p:txBody>
          <a:bodyPr anchor="ctr">
            <a:normAutofit lnSpcReduction="10000"/>
          </a:bodyPr>
          <a:lstStyle/>
          <a:p>
            <a:r>
              <a:rPr lang="en-US" sz="2200" dirty="0"/>
              <a:t>Presentation</a:t>
            </a:r>
          </a:p>
          <a:p>
            <a:pPr lvl="1"/>
            <a:r>
              <a:rPr lang="en-US" sz="2200" dirty="0"/>
              <a:t>Rapid progressive dementia, cerebellar ataxia, myoclonus</a:t>
            </a:r>
          </a:p>
          <a:p>
            <a:pPr lvl="1"/>
            <a:r>
              <a:rPr lang="en-US" sz="2200" dirty="0"/>
              <a:t>hyperekplexia</a:t>
            </a:r>
          </a:p>
          <a:p>
            <a:r>
              <a:rPr lang="en-US" sz="2200" dirty="0"/>
              <a:t>Age: 50-70</a:t>
            </a:r>
          </a:p>
          <a:p>
            <a:r>
              <a:rPr lang="en-US" sz="2200" dirty="0"/>
              <a:t>Most cases are sporadic but there are some genetic associations </a:t>
            </a:r>
          </a:p>
          <a:p>
            <a:r>
              <a:rPr lang="en-US" sz="2200" dirty="0"/>
              <a:t>Pathology: misfolding of </a:t>
            </a:r>
            <a:r>
              <a:rPr lang="en-US" sz="2200" dirty="0" err="1"/>
              <a:t>PrP</a:t>
            </a:r>
            <a:r>
              <a:rPr lang="en-US" sz="2200" dirty="0"/>
              <a:t> </a:t>
            </a:r>
            <a:r>
              <a:rPr lang="en-US" sz="2200" dirty="0">
                <a:sym typeface="Wingdings" pitchFamily="2" charset="2"/>
              </a:rPr>
              <a:t> alpha helical to B-pleaded sheets </a:t>
            </a:r>
          </a:p>
          <a:p>
            <a:r>
              <a:rPr lang="en-US" sz="2200" dirty="0">
                <a:sym typeface="Wingdings" pitchFamily="2" charset="2"/>
              </a:rPr>
              <a:t>Imaging: Cortical ribboning, hyperintensities of the caudate/putamen/thalamus </a:t>
            </a:r>
          </a:p>
          <a:p>
            <a:r>
              <a:rPr lang="en-US" sz="2200" dirty="0">
                <a:sym typeface="Wingdings" pitchFamily="2" charset="2"/>
              </a:rPr>
              <a:t>CSF: 14-3-3; RT-</a:t>
            </a:r>
            <a:r>
              <a:rPr lang="en-US" sz="2200" dirty="0" err="1">
                <a:sym typeface="Wingdings" pitchFamily="2" charset="2"/>
              </a:rPr>
              <a:t>QuIC</a:t>
            </a:r>
            <a:r>
              <a:rPr lang="en-US" sz="2200" dirty="0">
                <a:sym typeface="Wingdings" pitchFamily="2" charset="2"/>
              </a:rPr>
              <a:t> test </a:t>
            </a:r>
          </a:p>
          <a:p>
            <a:r>
              <a:rPr lang="en-US" sz="2200" dirty="0">
                <a:sym typeface="Wingdings" pitchFamily="2" charset="2"/>
              </a:rPr>
              <a:t>EEG: 0.5-1 Hz generalized periodic discharges </a:t>
            </a:r>
          </a:p>
          <a:p>
            <a:pPr marL="0" indent="0">
              <a:buNone/>
            </a:pPr>
            <a:endParaRPr lang="en-US" sz="2200" dirty="0"/>
          </a:p>
          <a:p>
            <a:endParaRPr lang="en-US" sz="2200" dirty="0"/>
          </a:p>
          <a:p>
            <a:pPr lvl="1"/>
            <a:endParaRPr lang="en-US" sz="2200" dirty="0"/>
          </a:p>
        </p:txBody>
      </p:sp>
      <p:pic>
        <p:nvPicPr>
          <p:cNvPr id="4" name="Picture 3">
            <a:extLst>
              <a:ext uri="{FF2B5EF4-FFF2-40B4-BE49-F238E27FC236}">
                <a16:creationId xmlns:a16="http://schemas.microsoft.com/office/drawing/2014/main" id="{9F92D0CF-955F-0B5C-D0BD-C0B400852676}"/>
              </a:ext>
            </a:extLst>
          </p:cNvPr>
          <p:cNvPicPr>
            <a:picLocks noChangeAspect="1"/>
          </p:cNvPicPr>
          <p:nvPr/>
        </p:nvPicPr>
        <p:blipFill>
          <a:blip r:embed="rId3"/>
          <a:stretch>
            <a:fillRect/>
          </a:stretch>
        </p:blipFill>
        <p:spPr>
          <a:xfrm>
            <a:off x="8574653" y="284643"/>
            <a:ext cx="3037114" cy="3428999"/>
          </a:xfrm>
          <a:prstGeom prst="rect">
            <a:avLst/>
          </a:prstGeom>
        </p:spPr>
      </p:pic>
    </p:spTree>
    <p:extLst>
      <p:ext uri="{BB962C8B-B14F-4D97-AF65-F5344CB8AC3E}">
        <p14:creationId xmlns:p14="http://schemas.microsoft.com/office/powerpoint/2010/main" val="1727167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F3128-DEEC-6165-FD68-54D0CB3CB938}"/>
              </a:ext>
            </a:extLst>
          </p:cNvPr>
          <p:cNvSpPr>
            <a:spLocks noGrp="1"/>
          </p:cNvSpPr>
          <p:nvPr>
            <p:ph type="title"/>
          </p:nvPr>
        </p:nvSpPr>
        <p:spPr>
          <a:xfrm>
            <a:off x="656823" y="962166"/>
            <a:ext cx="3103808" cy="4421876"/>
          </a:xfrm>
        </p:spPr>
        <p:txBody>
          <a:bodyPr anchor="t">
            <a:normAutofit/>
          </a:bodyPr>
          <a:lstStyle/>
          <a:p>
            <a:pPr algn="r"/>
            <a:r>
              <a:rPr lang="en-US" sz="4000" dirty="0"/>
              <a:t>Other Dementias </a:t>
            </a:r>
          </a:p>
        </p:txBody>
      </p:sp>
      <p:sp>
        <p:nvSpPr>
          <p:cNvPr id="3" name="Content Placeholder 2">
            <a:extLst>
              <a:ext uri="{FF2B5EF4-FFF2-40B4-BE49-F238E27FC236}">
                <a16:creationId xmlns:a16="http://schemas.microsoft.com/office/drawing/2014/main" id="{8DC16CB5-9A6A-F359-0FE9-0EE103D57104}"/>
              </a:ext>
            </a:extLst>
          </p:cNvPr>
          <p:cNvSpPr>
            <a:spLocks noGrp="1"/>
          </p:cNvSpPr>
          <p:nvPr>
            <p:ph idx="1"/>
          </p:nvPr>
        </p:nvSpPr>
        <p:spPr>
          <a:xfrm>
            <a:off x="4088929" y="962167"/>
            <a:ext cx="6858113" cy="4743174"/>
          </a:xfrm>
        </p:spPr>
        <p:txBody>
          <a:bodyPr anchor="t">
            <a:normAutofit/>
          </a:bodyPr>
          <a:lstStyle/>
          <a:p>
            <a:r>
              <a:rPr lang="en-US" sz="2000" dirty="0"/>
              <a:t>Reversible Causes </a:t>
            </a:r>
          </a:p>
          <a:p>
            <a:r>
              <a:rPr lang="en-US" sz="2000" dirty="0"/>
              <a:t>Chronic Traumatic Encephalopathy </a:t>
            </a:r>
          </a:p>
          <a:p>
            <a:r>
              <a:rPr lang="en-US" sz="2000" dirty="0"/>
              <a:t>Huntington’s disease</a:t>
            </a:r>
          </a:p>
          <a:p>
            <a:r>
              <a:rPr lang="en-US" sz="2000" dirty="0"/>
              <a:t>Alcohol</a:t>
            </a:r>
          </a:p>
          <a:p>
            <a:r>
              <a:rPr lang="en-US" sz="2000" dirty="0"/>
              <a:t>HIV</a:t>
            </a:r>
          </a:p>
          <a:p>
            <a:r>
              <a:rPr lang="en-US" sz="2000" dirty="0"/>
              <a:t>Anoxia </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188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9A151-72C7-472A-2321-01AEEE14D73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Mixed Dementia </a:t>
            </a:r>
          </a:p>
        </p:txBody>
      </p:sp>
      <p:sp>
        <p:nvSpPr>
          <p:cNvPr id="3" name="Content Placeholder 2">
            <a:extLst>
              <a:ext uri="{FF2B5EF4-FFF2-40B4-BE49-F238E27FC236}">
                <a16:creationId xmlns:a16="http://schemas.microsoft.com/office/drawing/2014/main" id="{3C89D808-FB6D-B987-679D-F64EDFB14632}"/>
              </a:ext>
            </a:extLst>
          </p:cNvPr>
          <p:cNvSpPr>
            <a:spLocks noGrp="1"/>
          </p:cNvSpPr>
          <p:nvPr>
            <p:ph idx="1"/>
          </p:nvPr>
        </p:nvSpPr>
        <p:spPr>
          <a:xfrm>
            <a:off x="731519" y="1328207"/>
            <a:ext cx="9724031" cy="3683358"/>
          </a:xfrm>
        </p:spPr>
        <p:txBody>
          <a:bodyPr anchor="ctr">
            <a:normAutofit/>
          </a:bodyPr>
          <a:lstStyle/>
          <a:p>
            <a:r>
              <a:rPr lang="en-US" sz="2000" dirty="0"/>
              <a:t>Co-occurrence of 2 diseases </a:t>
            </a:r>
          </a:p>
          <a:p>
            <a:r>
              <a:rPr lang="en-US" sz="2000" dirty="0"/>
              <a:t>Can be difficulty to distinguish which process is more ‘important’</a:t>
            </a:r>
          </a:p>
          <a:p>
            <a:r>
              <a:rPr lang="en-US" sz="2000" dirty="0"/>
              <a:t>1/3 of patients diagnosed with </a:t>
            </a:r>
            <a:r>
              <a:rPr lang="en-US" sz="2000" dirty="0" err="1"/>
              <a:t>VaD</a:t>
            </a:r>
            <a:r>
              <a:rPr lang="en-US" sz="2000" dirty="0"/>
              <a:t> will have AD at autopsy </a:t>
            </a:r>
          </a:p>
        </p:txBody>
      </p:sp>
    </p:spTree>
    <p:extLst>
      <p:ext uri="{BB962C8B-B14F-4D97-AF65-F5344CB8AC3E}">
        <p14:creationId xmlns:p14="http://schemas.microsoft.com/office/powerpoint/2010/main" val="3879144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5CBB48-8340-FF68-6185-4ADB11021432}"/>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kern="1200">
                <a:solidFill>
                  <a:srgbClr val="FFFFFF"/>
                </a:solidFill>
                <a:latin typeface="+mj-lt"/>
                <a:ea typeface="+mj-ea"/>
                <a:cs typeface="+mj-cs"/>
              </a:rPr>
              <a:t>Thank you for listening!</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63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22D20-2D62-6765-D74F-A5FBC7736EB2}"/>
              </a:ext>
            </a:extLst>
          </p:cNvPr>
          <p:cNvSpPr>
            <a:spLocks noGrp="1"/>
          </p:cNvSpPr>
          <p:nvPr>
            <p:ph type="title"/>
          </p:nvPr>
        </p:nvSpPr>
        <p:spPr>
          <a:xfrm>
            <a:off x="1371599" y="294538"/>
            <a:ext cx="9895951" cy="1033669"/>
          </a:xfrm>
        </p:spPr>
        <p:txBody>
          <a:bodyPr vert="horz" lIns="91440" tIns="45720" rIns="91440" bIns="45720" rtlCol="0">
            <a:normAutofit/>
          </a:bodyPr>
          <a:lstStyle/>
          <a:p>
            <a:r>
              <a:rPr lang="en-US" sz="4000" kern="1200">
                <a:solidFill>
                  <a:srgbClr val="FFFFFF"/>
                </a:solidFill>
                <a:latin typeface="+mj-lt"/>
                <a:ea typeface="+mj-ea"/>
                <a:cs typeface="+mj-cs"/>
              </a:rPr>
              <a:t>Answer: A</a:t>
            </a:r>
          </a:p>
        </p:txBody>
      </p:sp>
      <p:sp>
        <p:nvSpPr>
          <p:cNvPr id="3" name="Content Placeholder 2">
            <a:extLst>
              <a:ext uri="{FF2B5EF4-FFF2-40B4-BE49-F238E27FC236}">
                <a16:creationId xmlns:a16="http://schemas.microsoft.com/office/drawing/2014/main" id="{3A6659FE-41E7-7824-C98C-2FCC1747C6B7}"/>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en-US" sz="3200" kern="1200" dirty="0">
                <a:latin typeface="+mn-lt"/>
                <a:ea typeface="+mn-ea"/>
                <a:cs typeface="+mn-cs"/>
              </a:rPr>
              <a:t>Mild Cognitive Impairment </a:t>
            </a:r>
          </a:p>
        </p:txBody>
      </p:sp>
    </p:spTree>
    <p:extLst>
      <p:ext uri="{BB962C8B-B14F-4D97-AF65-F5344CB8AC3E}">
        <p14:creationId xmlns:p14="http://schemas.microsoft.com/office/powerpoint/2010/main" val="189504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36DD67C-7187-1A7D-E020-82639F0B89E3}"/>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Sources </a:t>
            </a:r>
          </a:p>
        </p:txBody>
      </p:sp>
      <p:sp>
        <p:nvSpPr>
          <p:cNvPr id="3" name="Content Placeholder 2">
            <a:extLst>
              <a:ext uri="{FF2B5EF4-FFF2-40B4-BE49-F238E27FC236}">
                <a16:creationId xmlns:a16="http://schemas.microsoft.com/office/drawing/2014/main" id="{613377D5-A396-55F3-F8C1-A33B7FD625F1}"/>
              </a:ext>
            </a:extLst>
          </p:cNvPr>
          <p:cNvSpPr>
            <a:spLocks noGrp="1"/>
          </p:cNvSpPr>
          <p:nvPr>
            <p:ph idx="1"/>
          </p:nvPr>
        </p:nvSpPr>
        <p:spPr>
          <a:xfrm>
            <a:off x="1350682" y="4870824"/>
            <a:ext cx="10005951" cy="1458258"/>
          </a:xfrm>
        </p:spPr>
        <p:txBody>
          <a:bodyPr vert="horz" lIns="91440" tIns="45720" rIns="91440" bIns="45720" rtlCol="0" anchor="ctr">
            <a:normAutofit/>
          </a:bodyPr>
          <a:lstStyle/>
          <a:p>
            <a:pPr marL="0" indent="0">
              <a:buNone/>
            </a:pPr>
            <a:r>
              <a:rPr lang="en-US" sz="2400" kern="1200" dirty="0">
                <a:solidFill>
                  <a:schemeClr val="tx1"/>
                </a:solidFill>
                <a:latin typeface="+mn-lt"/>
                <a:ea typeface="+mn-ea"/>
                <a:cs typeface="+mn-cs"/>
              </a:rPr>
              <a:t>Much of this lecture is adapted from Dr. </a:t>
            </a:r>
            <a:r>
              <a:rPr lang="en-US" sz="2400" kern="1200" dirty="0" err="1">
                <a:solidFill>
                  <a:schemeClr val="tx1"/>
                </a:solidFill>
                <a:latin typeface="+mn-lt"/>
                <a:ea typeface="+mn-ea"/>
                <a:cs typeface="+mn-cs"/>
              </a:rPr>
              <a:t>Wiedman’s</a:t>
            </a:r>
            <a:r>
              <a:rPr lang="en-US" sz="2400" kern="1200" dirty="0">
                <a:solidFill>
                  <a:schemeClr val="tx1"/>
                </a:solidFill>
                <a:latin typeface="+mn-lt"/>
                <a:ea typeface="+mn-ea"/>
                <a:cs typeface="+mn-cs"/>
              </a:rPr>
              <a:t> Lecture in 2021 and Now You Know Neuro!</a:t>
            </a:r>
          </a:p>
        </p:txBody>
      </p:sp>
    </p:spTree>
    <p:extLst>
      <p:ext uri="{BB962C8B-B14F-4D97-AF65-F5344CB8AC3E}">
        <p14:creationId xmlns:p14="http://schemas.microsoft.com/office/powerpoint/2010/main" val="245476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FDB7-1658-8BA2-586F-B646D7DFCED3}"/>
              </a:ext>
            </a:extLst>
          </p:cNvPr>
          <p:cNvSpPr>
            <a:spLocks noGrp="1"/>
          </p:cNvSpPr>
          <p:nvPr>
            <p:ph type="title"/>
          </p:nvPr>
        </p:nvSpPr>
        <p:spPr/>
        <p:txBody>
          <a:bodyPr/>
          <a:lstStyle/>
          <a:p>
            <a:r>
              <a:rPr lang="en-US"/>
              <a:t>Cognitive Changes with Aging</a:t>
            </a:r>
            <a:endParaRPr lang="en-US" dirty="0"/>
          </a:p>
        </p:txBody>
      </p:sp>
      <p:graphicFrame>
        <p:nvGraphicFramePr>
          <p:cNvPr id="17" name="Content Placeholder 2">
            <a:extLst>
              <a:ext uri="{FF2B5EF4-FFF2-40B4-BE49-F238E27FC236}">
                <a16:creationId xmlns:a16="http://schemas.microsoft.com/office/drawing/2014/main" id="{0EA9B82E-A555-FDE4-B4B2-8233EFF9FF3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40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3E91F9-1E05-2B6F-A469-9B332024C8A1}"/>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Functional Symptoms</a:t>
            </a:r>
          </a:p>
        </p:txBody>
      </p:sp>
      <p:sp>
        <p:nvSpPr>
          <p:cNvPr id="3" name="Content Placeholder 2">
            <a:extLst>
              <a:ext uri="{FF2B5EF4-FFF2-40B4-BE49-F238E27FC236}">
                <a16:creationId xmlns:a16="http://schemas.microsoft.com/office/drawing/2014/main" id="{B410FF53-2EB6-D171-43B1-1D765C2E1E31}"/>
              </a:ext>
            </a:extLst>
          </p:cNvPr>
          <p:cNvSpPr>
            <a:spLocks noGrp="1"/>
          </p:cNvSpPr>
          <p:nvPr>
            <p:ph idx="1"/>
          </p:nvPr>
        </p:nvSpPr>
        <p:spPr>
          <a:xfrm>
            <a:off x="877823" y="1622745"/>
            <a:ext cx="9724031" cy="3683358"/>
          </a:xfrm>
        </p:spPr>
        <p:txBody>
          <a:bodyPr anchor="ctr">
            <a:normAutofit/>
          </a:bodyPr>
          <a:lstStyle/>
          <a:p>
            <a:r>
              <a:rPr lang="en-US" sz="2000" dirty="0"/>
              <a:t>Occupational</a:t>
            </a:r>
          </a:p>
          <a:p>
            <a:r>
              <a:rPr lang="en-US" sz="2000" dirty="0"/>
              <a:t>Social</a:t>
            </a:r>
          </a:p>
          <a:p>
            <a:r>
              <a:rPr lang="en-US" sz="2000" dirty="0" err="1"/>
              <a:t>iADLs</a:t>
            </a:r>
            <a:r>
              <a:rPr lang="en-US" sz="2000" dirty="0"/>
              <a:t>: housework, shopping, using the telephone, medications, managing money, transportation </a:t>
            </a:r>
          </a:p>
          <a:p>
            <a:r>
              <a:rPr lang="en-US" sz="2000" dirty="0"/>
              <a:t>Basic ADLs: functional mobility, bathing/showering, dressing, grooming and hygiene, toileting </a:t>
            </a:r>
          </a:p>
        </p:txBody>
      </p:sp>
    </p:spTree>
    <p:extLst>
      <p:ext uri="{BB962C8B-B14F-4D97-AF65-F5344CB8AC3E}">
        <p14:creationId xmlns:p14="http://schemas.microsoft.com/office/powerpoint/2010/main" val="9763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86DBA-3E1D-6594-87C5-59ACD55C8B9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Mild Cognitive Impairment </a:t>
            </a:r>
          </a:p>
        </p:txBody>
      </p:sp>
      <p:sp>
        <p:nvSpPr>
          <p:cNvPr id="3" name="Content Placeholder 2">
            <a:extLst>
              <a:ext uri="{FF2B5EF4-FFF2-40B4-BE49-F238E27FC236}">
                <a16:creationId xmlns:a16="http://schemas.microsoft.com/office/drawing/2014/main" id="{91B03455-B2D0-5274-4A95-3ECE4EAE9F77}"/>
              </a:ext>
            </a:extLst>
          </p:cNvPr>
          <p:cNvSpPr>
            <a:spLocks noGrp="1"/>
          </p:cNvSpPr>
          <p:nvPr>
            <p:ph idx="1"/>
          </p:nvPr>
        </p:nvSpPr>
        <p:spPr>
          <a:xfrm>
            <a:off x="822959" y="1464230"/>
            <a:ext cx="9724031" cy="3683358"/>
          </a:xfrm>
        </p:spPr>
        <p:txBody>
          <a:bodyPr anchor="ctr">
            <a:normAutofit/>
          </a:bodyPr>
          <a:lstStyle/>
          <a:p>
            <a:r>
              <a:rPr lang="en-US" sz="2000" dirty="0"/>
              <a:t>Cognitive decline from a previous level of performance that is more than expected for normal aging </a:t>
            </a:r>
          </a:p>
          <a:p>
            <a:r>
              <a:rPr lang="en-US" sz="2000" dirty="0"/>
              <a:t>This </a:t>
            </a:r>
            <a:r>
              <a:rPr lang="en-US" sz="2000" b="1" dirty="0"/>
              <a:t>does not </a:t>
            </a:r>
            <a:r>
              <a:rPr lang="en-US" sz="2000" dirty="0"/>
              <a:t>impair everyday activities (work, </a:t>
            </a:r>
            <a:r>
              <a:rPr lang="en-US" sz="2000" dirty="0" err="1"/>
              <a:t>iADLS</a:t>
            </a:r>
            <a:r>
              <a:rPr lang="en-US" sz="2000" dirty="0"/>
              <a:t>, ADLs)</a:t>
            </a:r>
          </a:p>
          <a:p>
            <a:r>
              <a:rPr lang="en-US" sz="2000" dirty="0"/>
              <a:t>Does not occur exclusively during course of delirium</a:t>
            </a:r>
          </a:p>
          <a:p>
            <a:r>
              <a:rPr lang="en-US" sz="2000" dirty="0"/>
              <a:t>Not accounted by another disorders (depression, schizophrenia, </a:t>
            </a:r>
            <a:r>
              <a:rPr lang="en-US" sz="2000" dirty="0" err="1"/>
              <a:t>etc</a:t>
            </a:r>
            <a:r>
              <a:rPr lang="en-US" sz="2000" dirty="0"/>
              <a:t>)</a:t>
            </a:r>
          </a:p>
        </p:txBody>
      </p:sp>
    </p:spTree>
    <p:extLst>
      <p:ext uri="{BB962C8B-B14F-4D97-AF65-F5344CB8AC3E}">
        <p14:creationId xmlns:p14="http://schemas.microsoft.com/office/powerpoint/2010/main" val="185149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5B87B-F58F-C443-937F-BC3E51F1CE54}"/>
              </a:ext>
            </a:extLst>
          </p:cNvPr>
          <p:cNvSpPr>
            <a:spLocks noGrp="1"/>
          </p:cNvSpPr>
          <p:nvPr>
            <p:ph type="title"/>
          </p:nvPr>
        </p:nvSpPr>
        <p:spPr>
          <a:xfrm>
            <a:off x="838200" y="556995"/>
            <a:ext cx="10515600" cy="1133693"/>
          </a:xfrm>
        </p:spPr>
        <p:txBody>
          <a:bodyPr>
            <a:normAutofit/>
          </a:bodyPr>
          <a:lstStyle/>
          <a:p>
            <a:r>
              <a:rPr lang="en-US" sz="5200" dirty="0"/>
              <a:t>Categories of MCI </a:t>
            </a:r>
          </a:p>
        </p:txBody>
      </p:sp>
      <p:graphicFrame>
        <p:nvGraphicFramePr>
          <p:cNvPr id="5" name="Content Placeholder 2">
            <a:extLst>
              <a:ext uri="{FF2B5EF4-FFF2-40B4-BE49-F238E27FC236}">
                <a16:creationId xmlns:a16="http://schemas.microsoft.com/office/drawing/2014/main" id="{75C3F702-9425-C5B9-AD7D-07958C395310}"/>
              </a:ext>
            </a:extLst>
          </p:cNvPr>
          <p:cNvGraphicFramePr>
            <a:graphicFrameLocks noGrp="1"/>
          </p:cNvGraphicFramePr>
          <p:nvPr>
            <p:ph idx="1"/>
            <p:extLst>
              <p:ext uri="{D42A27DB-BD31-4B8C-83A1-F6EECF244321}">
                <p14:modId xmlns:p14="http://schemas.microsoft.com/office/powerpoint/2010/main" val="9655573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62596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e77fabd-40e5-4335-9d12-298222ec242f}" enabled="1" method="Standard" siteId="{adeadcd2-3aaf-4835-b273-1ebe8a7726f1}" contentBits="0" removed="0"/>
</clbl:labelList>
</file>

<file path=docProps/app.xml><?xml version="1.0" encoding="utf-8"?>
<Properties xmlns="http://schemas.openxmlformats.org/officeDocument/2006/extended-properties" xmlns:vt="http://schemas.openxmlformats.org/officeDocument/2006/docPropsVTypes">
  <Template>Office Theme 2013 - 2022</Template>
  <TotalTime>3889</TotalTime>
  <Words>3748</Words>
  <Application>Microsoft Office PowerPoint</Application>
  <PresentationFormat>Widescreen</PresentationFormat>
  <Paragraphs>529</Paragraphs>
  <Slides>50</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Helvetica</vt:lpstr>
      <vt:lpstr>Open Sans</vt:lpstr>
      <vt:lpstr>Raleway</vt:lpstr>
      <vt:lpstr>Wingdings</vt:lpstr>
      <vt:lpstr>Office Theme</vt:lpstr>
      <vt:lpstr>Cognitive Impairment Evaluation and Neurodegenerative Diseases</vt:lpstr>
      <vt:lpstr>Objectives </vt:lpstr>
      <vt:lpstr>Case #1</vt:lpstr>
      <vt:lpstr>Case Question:</vt:lpstr>
      <vt:lpstr>Answer: A</vt:lpstr>
      <vt:lpstr>Cognitive Changes with Aging</vt:lpstr>
      <vt:lpstr>Functional Symptoms</vt:lpstr>
      <vt:lpstr>Mild Cognitive Impairment </vt:lpstr>
      <vt:lpstr>Categories of MCI </vt:lpstr>
      <vt:lpstr>Etiologies</vt:lpstr>
      <vt:lpstr>Etiologies </vt:lpstr>
      <vt:lpstr>Prognosis</vt:lpstr>
      <vt:lpstr>Case #2</vt:lpstr>
      <vt:lpstr>What is the most likely Diagnosis?</vt:lpstr>
      <vt:lpstr>Answer: B</vt:lpstr>
      <vt:lpstr>Dementia </vt:lpstr>
      <vt:lpstr>Evaluation of Cognitive Impairment </vt:lpstr>
      <vt:lpstr>History </vt:lpstr>
      <vt:lpstr>Types of Memory and localization</vt:lpstr>
      <vt:lpstr>Examination</vt:lpstr>
      <vt:lpstr>Laboratory Testing </vt:lpstr>
      <vt:lpstr>Imaging</vt:lpstr>
      <vt:lpstr>Screening Metrics </vt:lpstr>
      <vt:lpstr>Neuropsychological Testing </vt:lpstr>
      <vt:lpstr>Other Types of Test:</vt:lpstr>
      <vt:lpstr>Neurodegenerative Diseases </vt:lpstr>
      <vt:lpstr>Alzheimer’s Disease </vt:lpstr>
      <vt:lpstr>AD Pathology </vt:lpstr>
      <vt:lpstr>Imaging:</vt:lpstr>
      <vt:lpstr>Presentation of AD</vt:lpstr>
      <vt:lpstr>Treatment</vt:lpstr>
      <vt:lpstr>Lecanemab (Leqembi) </vt:lpstr>
      <vt:lpstr>Frontotemporal Dementia </vt:lpstr>
      <vt:lpstr>Behavioral Variant </vt:lpstr>
      <vt:lpstr>Language Variant - PPA</vt:lpstr>
      <vt:lpstr>Case #3 </vt:lpstr>
      <vt:lpstr>Case #3 continued </vt:lpstr>
      <vt:lpstr>Case #3</vt:lpstr>
      <vt:lpstr>Answer </vt:lpstr>
      <vt:lpstr>Parkinson’s Disease and Dementia</vt:lpstr>
      <vt:lpstr>Lewy Body Dementia</vt:lpstr>
      <vt:lpstr>Supportive features of LBD</vt:lpstr>
      <vt:lpstr>Parkinson’s Plus Syndromes </vt:lpstr>
      <vt:lpstr>Vascular Dementia (Binswanger’s Disease) </vt:lpstr>
      <vt:lpstr>Normal Pressure Hydrocephalus </vt:lpstr>
      <vt:lpstr>CJD</vt:lpstr>
      <vt:lpstr>Other Dementias </vt:lpstr>
      <vt:lpstr>Mixed Dementia </vt:lpstr>
      <vt:lpstr>Thank you for listening!</vt:lpstr>
      <vt:lpstr>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Dementias and Other Neurodgenerative Diseases</dc:title>
  <dc:creator>Gattupalli, Maya S</dc:creator>
  <cp:lastModifiedBy>Carolyn Hofmeister</cp:lastModifiedBy>
  <cp:revision>24</cp:revision>
  <dcterms:created xsi:type="dcterms:W3CDTF">2023-12-03T17:25:00Z</dcterms:created>
  <dcterms:modified xsi:type="dcterms:W3CDTF">2024-12-11T21:11:49Z</dcterms:modified>
</cp:coreProperties>
</file>