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95" r:id="rId3"/>
    <p:sldId id="257" r:id="rId4"/>
    <p:sldId id="258" r:id="rId5"/>
    <p:sldId id="290" r:id="rId6"/>
    <p:sldId id="323" r:id="rId7"/>
    <p:sldId id="332" r:id="rId8"/>
    <p:sldId id="261" r:id="rId9"/>
    <p:sldId id="267" r:id="rId10"/>
    <p:sldId id="325" r:id="rId11"/>
    <p:sldId id="297" r:id="rId12"/>
    <p:sldId id="327" r:id="rId13"/>
    <p:sldId id="306" r:id="rId14"/>
    <p:sldId id="268" r:id="rId15"/>
    <p:sldId id="307" r:id="rId16"/>
    <p:sldId id="314" r:id="rId17"/>
    <p:sldId id="308" r:id="rId18"/>
    <p:sldId id="309" r:id="rId19"/>
    <p:sldId id="273" r:id="rId20"/>
    <p:sldId id="274" r:id="rId21"/>
    <p:sldId id="265" r:id="rId22"/>
    <p:sldId id="276" r:id="rId23"/>
    <p:sldId id="303" r:id="rId24"/>
    <p:sldId id="310" r:id="rId25"/>
    <p:sldId id="311" r:id="rId26"/>
    <p:sldId id="312" r:id="rId27"/>
    <p:sldId id="301" r:id="rId28"/>
    <p:sldId id="328" r:id="rId29"/>
    <p:sldId id="279" r:id="rId30"/>
    <p:sldId id="315" r:id="rId31"/>
    <p:sldId id="275" r:id="rId32"/>
    <p:sldId id="280" r:id="rId33"/>
    <p:sldId id="329" r:id="rId34"/>
    <p:sldId id="330" r:id="rId35"/>
    <p:sldId id="285" r:id="rId36"/>
    <p:sldId id="286" r:id="rId37"/>
    <p:sldId id="331" r:id="rId38"/>
    <p:sldId id="288" r:id="rId39"/>
    <p:sldId id="292" r:id="rId40"/>
    <p:sldId id="293"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84041"/>
  </p:normalViewPr>
  <p:slideViewPr>
    <p:cSldViewPr snapToGrid="0">
      <p:cViewPr varScale="1">
        <p:scale>
          <a:sx n="106" d="100"/>
          <a:sy n="106" d="100"/>
        </p:scale>
        <p:origin x="8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93214-CD34-4AF3-9EBC-CEC4AE02597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7DB2DBB-5E9B-463B-BC26-91C2E04AD79E}">
      <dgm:prSet/>
      <dgm:spPr/>
      <dgm:t>
        <a:bodyPr/>
        <a:lstStyle/>
        <a:p>
          <a:r>
            <a:rPr lang="en-US"/>
            <a:t>Urgency depends on presence/absence of signs or symptoms of hyperkalemia</a:t>
          </a:r>
        </a:p>
      </dgm:t>
    </dgm:pt>
    <dgm:pt modelId="{B78BB70E-EFC5-4617-9585-1A5597FF4007}" type="parTrans" cxnId="{12F7A340-C436-4734-97DF-CF854F7CFCE4}">
      <dgm:prSet/>
      <dgm:spPr/>
      <dgm:t>
        <a:bodyPr/>
        <a:lstStyle/>
        <a:p>
          <a:endParaRPr lang="en-US"/>
        </a:p>
      </dgm:t>
    </dgm:pt>
    <dgm:pt modelId="{FF92E6A9-F1B6-4DF4-855A-E9B0A9A127EB}" type="sibTrans" cxnId="{12F7A340-C436-4734-97DF-CF854F7CFCE4}">
      <dgm:prSet/>
      <dgm:spPr/>
      <dgm:t>
        <a:bodyPr/>
        <a:lstStyle/>
        <a:p>
          <a:endParaRPr lang="en-US"/>
        </a:p>
      </dgm:t>
    </dgm:pt>
    <dgm:pt modelId="{8B140971-7843-4335-A798-684ADBC1FE7E}">
      <dgm:prSet/>
      <dgm:spPr/>
      <dgm:t>
        <a:bodyPr/>
        <a:lstStyle/>
        <a:p>
          <a:r>
            <a:rPr lang="en-US"/>
            <a:t>Severity of elevation</a:t>
          </a:r>
        </a:p>
      </dgm:t>
    </dgm:pt>
    <dgm:pt modelId="{80E884A6-C3B5-46A3-9323-12C6F0FBD752}" type="parTrans" cxnId="{984576D5-9C8D-40E1-A5C3-5E4F0082A85E}">
      <dgm:prSet/>
      <dgm:spPr/>
      <dgm:t>
        <a:bodyPr/>
        <a:lstStyle/>
        <a:p>
          <a:endParaRPr lang="en-US"/>
        </a:p>
      </dgm:t>
    </dgm:pt>
    <dgm:pt modelId="{902B8953-095F-4F0B-A2E2-0EB4C3BE5578}" type="sibTrans" cxnId="{984576D5-9C8D-40E1-A5C3-5E4F0082A85E}">
      <dgm:prSet/>
      <dgm:spPr/>
      <dgm:t>
        <a:bodyPr/>
        <a:lstStyle/>
        <a:p>
          <a:endParaRPr lang="en-US"/>
        </a:p>
      </dgm:t>
    </dgm:pt>
    <dgm:pt modelId="{38FC38A2-0CEA-44E9-BAF8-5E3BEC03100E}">
      <dgm:prSet/>
      <dgm:spPr/>
      <dgm:t>
        <a:bodyPr/>
        <a:lstStyle/>
        <a:p>
          <a:r>
            <a:rPr lang="en-US"/>
            <a:t>Cause of the hyperkalemia</a:t>
          </a:r>
        </a:p>
      </dgm:t>
    </dgm:pt>
    <dgm:pt modelId="{E084E431-BF51-4690-B958-B429348F6A7F}" type="parTrans" cxnId="{43E0CE12-623F-45E2-B418-037834970C63}">
      <dgm:prSet/>
      <dgm:spPr/>
      <dgm:t>
        <a:bodyPr/>
        <a:lstStyle/>
        <a:p>
          <a:endParaRPr lang="en-US"/>
        </a:p>
      </dgm:t>
    </dgm:pt>
    <dgm:pt modelId="{8224910D-C57C-4479-AB4B-72C058C5945B}" type="sibTrans" cxnId="{43E0CE12-623F-45E2-B418-037834970C63}">
      <dgm:prSet/>
      <dgm:spPr/>
      <dgm:t>
        <a:bodyPr/>
        <a:lstStyle/>
        <a:p>
          <a:endParaRPr lang="en-US"/>
        </a:p>
      </dgm:t>
    </dgm:pt>
    <dgm:pt modelId="{FCF7162A-C491-3E4B-9B1D-48D25D29CA7B}" type="pres">
      <dgm:prSet presAssocID="{02F93214-CD34-4AF3-9EBC-CEC4AE025976}" presName="hierChild1" presStyleCnt="0">
        <dgm:presLayoutVars>
          <dgm:chPref val="1"/>
          <dgm:dir/>
          <dgm:animOne val="branch"/>
          <dgm:animLvl val="lvl"/>
          <dgm:resizeHandles/>
        </dgm:presLayoutVars>
      </dgm:prSet>
      <dgm:spPr/>
    </dgm:pt>
    <dgm:pt modelId="{A21F29FC-03AD-834D-AB1E-28F837BC6D83}" type="pres">
      <dgm:prSet presAssocID="{27DB2DBB-5E9B-463B-BC26-91C2E04AD79E}" presName="hierRoot1" presStyleCnt="0"/>
      <dgm:spPr/>
    </dgm:pt>
    <dgm:pt modelId="{95900BEA-EE8F-F945-8C0E-CD0490356567}" type="pres">
      <dgm:prSet presAssocID="{27DB2DBB-5E9B-463B-BC26-91C2E04AD79E}" presName="composite" presStyleCnt="0"/>
      <dgm:spPr/>
    </dgm:pt>
    <dgm:pt modelId="{5A668565-8AF4-8040-8693-F305FFB4B1DE}" type="pres">
      <dgm:prSet presAssocID="{27DB2DBB-5E9B-463B-BC26-91C2E04AD79E}" presName="background" presStyleLbl="node0" presStyleIdx="0" presStyleCnt="3"/>
      <dgm:spPr/>
    </dgm:pt>
    <dgm:pt modelId="{DC633AFF-2E72-3449-B755-199A3F584F60}" type="pres">
      <dgm:prSet presAssocID="{27DB2DBB-5E9B-463B-BC26-91C2E04AD79E}" presName="text" presStyleLbl="fgAcc0" presStyleIdx="0" presStyleCnt="3">
        <dgm:presLayoutVars>
          <dgm:chPref val="3"/>
        </dgm:presLayoutVars>
      </dgm:prSet>
      <dgm:spPr/>
    </dgm:pt>
    <dgm:pt modelId="{15AB63A8-EC61-164E-87E4-73E38B0DAAA6}" type="pres">
      <dgm:prSet presAssocID="{27DB2DBB-5E9B-463B-BC26-91C2E04AD79E}" presName="hierChild2" presStyleCnt="0"/>
      <dgm:spPr/>
    </dgm:pt>
    <dgm:pt modelId="{5FCF4597-E9EC-9F4D-BFC9-59F50ED2B6E8}" type="pres">
      <dgm:prSet presAssocID="{8B140971-7843-4335-A798-684ADBC1FE7E}" presName="hierRoot1" presStyleCnt="0"/>
      <dgm:spPr/>
    </dgm:pt>
    <dgm:pt modelId="{AFC245DB-3F47-7241-8E72-0E4A3F7D1106}" type="pres">
      <dgm:prSet presAssocID="{8B140971-7843-4335-A798-684ADBC1FE7E}" presName="composite" presStyleCnt="0"/>
      <dgm:spPr/>
    </dgm:pt>
    <dgm:pt modelId="{6A32EB49-D184-9D49-BF08-87E55AE8E92E}" type="pres">
      <dgm:prSet presAssocID="{8B140971-7843-4335-A798-684ADBC1FE7E}" presName="background" presStyleLbl="node0" presStyleIdx="1" presStyleCnt="3"/>
      <dgm:spPr/>
    </dgm:pt>
    <dgm:pt modelId="{3431D43F-2DE3-6B4B-A745-EB9C49443E10}" type="pres">
      <dgm:prSet presAssocID="{8B140971-7843-4335-A798-684ADBC1FE7E}" presName="text" presStyleLbl="fgAcc0" presStyleIdx="1" presStyleCnt="3">
        <dgm:presLayoutVars>
          <dgm:chPref val="3"/>
        </dgm:presLayoutVars>
      </dgm:prSet>
      <dgm:spPr/>
    </dgm:pt>
    <dgm:pt modelId="{96B9DEB4-F51D-8B44-AC6B-F30699A19E71}" type="pres">
      <dgm:prSet presAssocID="{8B140971-7843-4335-A798-684ADBC1FE7E}" presName="hierChild2" presStyleCnt="0"/>
      <dgm:spPr/>
    </dgm:pt>
    <dgm:pt modelId="{1BFFD594-8963-8C46-AC6F-828F8482CA50}" type="pres">
      <dgm:prSet presAssocID="{38FC38A2-0CEA-44E9-BAF8-5E3BEC03100E}" presName="hierRoot1" presStyleCnt="0"/>
      <dgm:spPr/>
    </dgm:pt>
    <dgm:pt modelId="{1740F7A0-B9DE-A34A-B8C0-9E97E77D88DB}" type="pres">
      <dgm:prSet presAssocID="{38FC38A2-0CEA-44E9-BAF8-5E3BEC03100E}" presName="composite" presStyleCnt="0"/>
      <dgm:spPr/>
    </dgm:pt>
    <dgm:pt modelId="{B4CF3064-A422-484B-8787-A1A8839EB697}" type="pres">
      <dgm:prSet presAssocID="{38FC38A2-0CEA-44E9-BAF8-5E3BEC03100E}" presName="background" presStyleLbl="node0" presStyleIdx="2" presStyleCnt="3"/>
      <dgm:spPr/>
    </dgm:pt>
    <dgm:pt modelId="{23E033D6-20BB-104B-ABC3-2381D99B9EAC}" type="pres">
      <dgm:prSet presAssocID="{38FC38A2-0CEA-44E9-BAF8-5E3BEC03100E}" presName="text" presStyleLbl="fgAcc0" presStyleIdx="2" presStyleCnt="3">
        <dgm:presLayoutVars>
          <dgm:chPref val="3"/>
        </dgm:presLayoutVars>
      </dgm:prSet>
      <dgm:spPr/>
    </dgm:pt>
    <dgm:pt modelId="{53287AF1-3AF1-2D40-B03F-735BBB3EC936}" type="pres">
      <dgm:prSet presAssocID="{38FC38A2-0CEA-44E9-BAF8-5E3BEC03100E}" presName="hierChild2" presStyleCnt="0"/>
      <dgm:spPr/>
    </dgm:pt>
  </dgm:ptLst>
  <dgm:cxnLst>
    <dgm:cxn modelId="{43E0CE12-623F-45E2-B418-037834970C63}" srcId="{02F93214-CD34-4AF3-9EBC-CEC4AE025976}" destId="{38FC38A2-0CEA-44E9-BAF8-5E3BEC03100E}" srcOrd="2" destOrd="0" parTransId="{E084E431-BF51-4690-B958-B429348F6A7F}" sibTransId="{8224910D-C57C-4479-AB4B-72C058C5945B}"/>
    <dgm:cxn modelId="{88302625-2A46-084B-9DE6-DFE7C615D7F6}" type="presOf" srcId="{38FC38A2-0CEA-44E9-BAF8-5E3BEC03100E}" destId="{23E033D6-20BB-104B-ABC3-2381D99B9EAC}" srcOrd="0" destOrd="0" presId="urn:microsoft.com/office/officeart/2005/8/layout/hierarchy1"/>
    <dgm:cxn modelId="{12F7A340-C436-4734-97DF-CF854F7CFCE4}" srcId="{02F93214-CD34-4AF3-9EBC-CEC4AE025976}" destId="{27DB2DBB-5E9B-463B-BC26-91C2E04AD79E}" srcOrd="0" destOrd="0" parTransId="{B78BB70E-EFC5-4617-9585-1A5597FF4007}" sibTransId="{FF92E6A9-F1B6-4DF4-855A-E9B0A9A127EB}"/>
    <dgm:cxn modelId="{13DC4A54-F639-D547-AF6E-EC5C5396881A}" type="presOf" srcId="{27DB2DBB-5E9B-463B-BC26-91C2E04AD79E}" destId="{DC633AFF-2E72-3449-B755-199A3F584F60}" srcOrd="0" destOrd="0" presId="urn:microsoft.com/office/officeart/2005/8/layout/hierarchy1"/>
    <dgm:cxn modelId="{465DE475-2D1C-C64E-B0AA-2A55D1ACCC5D}" type="presOf" srcId="{02F93214-CD34-4AF3-9EBC-CEC4AE025976}" destId="{FCF7162A-C491-3E4B-9B1D-48D25D29CA7B}" srcOrd="0" destOrd="0" presId="urn:microsoft.com/office/officeart/2005/8/layout/hierarchy1"/>
    <dgm:cxn modelId="{984576D5-9C8D-40E1-A5C3-5E4F0082A85E}" srcId="{02F93214-CD34-4AF3-9EBC-CEC4AE025976}" destId="{8B140971-7843-4335-A798-684ADBC1FE7E}" srcOrd="1" destOrd="0" parTransId="{80E884A6-C3B5-46A3-9323-12C6F0FBD752}" sibTransId="{902B8953-095F-4F0B-A2E2-0EB4C3BE5578}"/>
    <dgm:cxn modelId="{07C1F3FE-0CB4-0644-86FD-DFC6C32613C0}" type="presOf" srcId="{8B140971-7843-4335-A798-684ADBC1FE7E}" destId="{3431D43F-2DE3-6B4B-A745-EB9C49443E10}" srcOrd="0" destOrd="0" presId="urn:microsoft.com/office/officeart/2005/8/layout/hierarchy1"/>
    <dgm:cxn modelId="{B071D534-6BC3-4842-96D8-C612BC0E543D}" type="presParOf" srcId="{FCF7162A-C491-3E4B-9B1D-48D25D29CA7B}" destId="{A21F29FC-03AD-834D-AB1E-28F837BC6D83}" srcOrd="0" destOrd="0" presId="urn:microsoft.com/office/officeart/2005/8/layout/hierarchy1"/>
    <dgm:cxn modelId="{C6E9B02C-3813-EC41-B773-A42F461A7FA3}" type="presParOf" srcId="{A21F29FC-03AD-834D-AB1E-28F837BC6D83}" destId="{95900BEA-EE8F-F945-8C0E-CD0490356567}" srcOrd="0" destOrd="0" presId="urn:microsoft.com/office/officeart/2005/8/layout/hierarchy1"/>
    <dgm:cxn modelId="{04720288-90F5-AF4C-A608-F72E508870A2}" type="presParOf" srcId="{95900BEA-EE8F-F945-8C0E-CD0490356567}" destId="{5A668565-8AF4-8040-8693-F305FFB4B1DE}" srcOrd="0" destOrd="0" presId="urn:microsoft.com/office/officeart/2005/8/layout/hierarchy1"/>
    <dgm:cxn modelId="{56C6E2AF-28B6-FB47-80FA-D969AB068AA5}" type="presParOf" srcId="{95900BEA-EE8F-F945-8C0E-CD0490356567}" destId="{DC633AFF-2E72-3449-B755-199A3F584F60}" srcOrd="1" destOrd="0" presId="urn:microsoft.com/office/officeart/2005/8/layout/hierarchy1"/>
    <dgm:cxn modelId="{5D93754F-B290-954F-B2D2-AF79F08C0FF0}" type="presParOf" srcId="{A21F29FC-03AD-834D-AB1E-28F837BC6D83}" destId="{15AB63A8-EC61-164E-87E4-73E38B0DAAA6}" srcOrd="1" destOrd="0" presId="urn:microsoft.com/office/officeart/2005/8/layout/hierarchy1"/>
    <dgm:cxn modelId="{3EEF3A8F-12C4-4B4D-8CC4-AB8EA435E5F2}" type="presParOf" srcId="{FCF7162A-C491-3E4B-9B1D-48D25D29CA7B}" destId="{5FCF4597-E9EC-9F4D-BFC9-59F50ED2B6E8}" srcOrd="1" destOrd="0" presId="urn:microsoft.com/office/officeart/2005/8/layout/hierarchy1"/>
    <dgm:cxn modelId="{D76B0E87-ABD9-9344-985C-CD2DF95C8BC5}" type="presParOf" srcId="{5FCF4597-E9EC-9F4D-BFC9-59F50ED2B6E8}" destId="{AFC245DB-3F47-7241-8E72-0E4A3F7D1106}" srcOrd="0" destOrd="0" presId="urn:microsoft.com/office/officeart/2005/8/layout/hierarchy1"/>
    <dgm:cxn modelId="{660D802B-8441-9540-868D-B0BEE290C28D}" type="presParOf" srcId="{AFC245DB-3F47-7241-8E72-0E4A3F7D1106}" destId="{6A32EB49-D184-9D49-BF08-87E55AE8E92E}" srcOrd="0" destOrd="0" presId="urn:microsoft.com/office/officeart/2005/8/layout/hierarchy1"/>
    <dgm:cxn modelId="{235E2B73-9818-D64C-9087-DEAE444B8B97}" type="presParOf" srcId="{AFC245DB-3F47-7241-8E72-0E4A3F7D1106}" destId="{3431D43F-2DE3-6B4B-A745-EB9C49443E10}" srcOrd="1" destOrd="0" presId="urn:microsoft.com/office/officeart/2005/8/layout/hierarchy1"/>
    <dgm:cxn modelId="{B74BF963-6482-1743-B0E8-B4B07507530F}" type="presParOf" srcId="{5FCF4597-E9EC-9F4D-BFC9-59F50ED2B6E8}" destId="{96B9DEB4-F51D-8B44-AC6B-F30699A19E71}" srcOrd="1" destOrd="0" presId="urn:microsoft.com/office/officeart/2005/8/layout/hierarchy1"/>
    <dgm:cxn modelId="{28D9EC17-BFE8-C944-B3CC-CC7D331C0416}" type="presParOf" srcId="{FCF7162A-C491-3E4B-9B1D-48D25D29CA7B}" destId="{1BFFD594-8963-8C46-AC6F-828F8482CA50}" srcOrd="2" destOrd="0" presId="urn:microsoft.com/office/officeart/2005/8/layout/hierarchy1"/>
    <dgm:cxn modelId="{AFE73EDF-8B3C-D343-8592-E0D879DE37E9}" type="presParOf" srcId="{1BFFD594-8963-8C46-AC6F-828F8482CA50}" destId="{1740F7A0-B9DE-A34A-B8C0-9E97E77D88DB}" srcOrd="0" destOrd="0" presId="urn:microsoft.com/office/officeart/2005/8/layout/hierarchy1"/>
    <dgm:cxn modelId="{1E4A6974-7BDE-864C-8E93-DF49E47873E7}" type="presParOf" srcId="{1740F7A0-B9DE-A34A-B8C0-9E97E77D88DB}" destId="{B4CF3064-A422-484B-8787-A1A8839EB697}" srcOrd="0" destOrd="0" presId="urn:microsoft.com/office/officeart/2005/8/layout/hierarchy1"/>
    <dgm:cxn modelId="{5E3E9CF7-87F5-A14D-986B-06A9474B4E15}" type="presParOf" srcId="{1740F7A0-B9DE-A34A-B8C0-9E97E77D88DB}" destId="{23E033D6-20BB-104B-ABC3-2381D99B9EAC}" srcOrd="1" destOrd="0" presId="urn:microsoft.com/office/officeart/2005/8/layout/hierarchy1"/>
    <dgm:cxn modelId="{B5388F67-AAFC-7845-8C12-3420F9472C1A}" type="presParOf" srcId="{1BFFD594-8963-8C46-AC6F-828F8482CA50}" destId="{53287AF1-3AF1-2D40-B03F-735BBB3EC93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68565-8AF4-8040-8693-F305FFB4B1DE}">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33AFF-2E72-3449-B755-199A3F584F60}">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Urgency depends on presence/absence of signs or symptoms of hyperkalemia</a:t>
          </a:r>
        </a:p>
      </dsp:txBody>
      <dsp:txXfrm>
        <a:off x="378614" y="886531"/>
        <a:ext cx="2810360" cy="1744948"/>
      </dsp:txXfrm>
    </dsp:sp>
    <dsp:sp modelId="{6A32EB49-D184-9D49-BF08-87E55AE8E92E}">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1D43F-2DE3-6B4B-A745-EB9C49443E10}">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Severity of elevation</a:t>
          </a:r>
        </a:p>
      </dsp:txBody>
      <dsp:txXfrm>
        <a:off x="3946203" y="886531"/>
        <a:ext cx="2810360" cy="1744948"/>
      </dsp:txXfrm>
    </dsp:sp>
    <dsp:sp modelId="{B4CF3064-A422-484B-8787-A1A8839EB697}">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033D6-20BB-104B-ABC3-2381D99B9EAC}">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Cause of the hyperkalemia</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B1B38-CF5F-844E-8FF0-7107B3915344}" type="datetimeFigureOut">
              <a:rPr lang="en-US" smtClean="0"/>
              <a:t>10/1/24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01E2C-4164-5046-9148-85C1FA61285F}" type="slidenum">
              <a:rPr lang="en-US" smtClean="0"/>
              <a:t>‹#›</a:t>
            </a:fld>
            <a:endParaRPr lang="en-US"/>
          </a:p>
        </p:txBody>
      </p:sp>
    </p:spTree>
    <p:extLst>
      <p:ext uri="{BB962C8B-B14F-4D97-AF65-F5344CB8AC3E}">
        <p14:creationId xmlns:p14="http://schemas.microsoft.com/office/powerpoint/2010/main" val="173158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32323"/>
                </a:solidFill>
                <a:effectLst/>
                <a:latin typeface="Noto Sans" panose="020B0502040504020204" pitchFamily="34" charset="0"/>
              </a:rPr>
              <a:t>The ratio of the potassium concentrations in the cells and the extracellular fluid is the major determinant of the resting membrane potential across the cell membrane, which sets the stage for the generation of the action potential that is essential for normal neural and muscle function. Thus, both hyperkalemia and hypokalemia can cause muscle paralysis and potentially fatal cardiac arrhythmias.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32323"/>
                </a:solidFill>
                <a:effectLst/>
                <a:latin typeface="Noto Sans" panose="020B0502040504020204" pitchFamily="34" charset="0"/>
              </a:rPr>
              <a:t>Really important point that the extracellular concentration is only ~2%, so small shifts from intra to extracellular, can lead to significant change in the serum level. </a:t>
            </a:r>
            <a:endParaRPr lang="en-US" sz="1800" b="0" i="0" u="none" strike="noStrike" dirty="0">
              <a:solidFill>
                <a:srgbClr val="232323"/>
              </a:solidFill>
              <a:effectLst/>
              <a:latin typeface="Noto Sans" panose="020B0502040504020204" pitchFamily="34" charset="0"/>
            </a:endParaRPr>
          </a:p>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3</a:t>
            </a:fld>
            <a:endParaRPr lang="en-US"/>
          </a:p>
        </p:txBody>
      </p:sp>
    </p:spTree>
    <p:extLst>
      <p:ext uri="{BB962C8B-B14F-4D97-AF65-F5344CB8AC3E}">
        <p14:creationId xmlns:p14="http://schemas.microsoft.com/office/powerpoint/2010/main" val="146225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recommend checking q30 minutes for 4-6 </a:t>
            </a:r>
            <a:r>
              <a:rPr lang="en-US" dirty="0" err="1"/>
              <a:t>hrs</a:t>
            </a:r>
            <a:r>
              <a:rPr lang="en-US" dirty="0"/>
              <a:t>, </a:t>
            </a:r>
            <a:r>
              <a:rPr lang="en-US" dirty="0" err="1"/>
              <a:t>esp</a:t>
            </a:r>
            <a:r>
              <a:rPr lang="en-US" dirty="0"/>
              <a:t> in patients with CKD</a:t>
            </a:r>
          </a:p>
        </p:txBody>
      </p:sp>
      <p:sp>
        <p:nvSpPr>
          <p:cNvPr id="4" name="Slide Number Placeholder 3"/>
          <p:cNvSpPr>
            <a:spLocks noGrp="1"/>
          </p:cNvSpPr>
          <p:nvPr>
            <p:ph type="sldNum" sz="quarter" idx="5"/>
          </p:nvPr>
        </p:nvSpPr>
        <p:spPr/>
        <p:txBody>
          <a:bodyPr/>
          <a:lstStyle/>
          <a:p>
            <a:fld id="{A1301E2C-4164-5046-9148-85C1FA61285F}" type="slidenum">
              <a:rPr lang="en-US" smtClean="0"/>
              <a:t>16</a:t>
            </a:fld>
            <a:endParaRPr lang="en-US"/>
          </a:p>
        </p:txBody>
      </p:sp>
    </p:spTree>
    <p:extLst>
      <p:ext uri="{BB962C8B-B14F-4D97-AF65-F5344CB8AC3E}">
        <p14:creationId xmlns:p14="http://schemas.microsoft.com/office/powerpoint/2010/main" val="354205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used along with Ca and insulin/glucose, but should not be used alone</a:t>
            </a:r>
          </a:p>
          <a:p>
            <a:endParaRPr lang="en-US" dirty="0"/>
          </a:p>
          <a:p>
            <a:r>
              <a:rPr lang="en-US" dirty="0"/>
              <a:t>Effect begins within 10 to 20 minutes</a:t>
            </a:r>
          </a:p>
        </p:txBody>
      </p:sp>
      <p:sp>
        <p:nvSpPr>
          <p:cNvPr id="4" name="Slide Number Placeholder 3"/>
          <p:cNvSpPr>
            <a:spLocks noGrp="1"/>
          </p:cNvSpPr>
          <p:nvPr>
            <p:ph type="sldNum" sz="quarter" idx="5"/>
          </p:nvPr>
        </p:nvSpPr>
        <p:spPr/>
        <p:txBody>
          <a:bodyPr/>
          <a:lstStyle/>
          <a:p>
            <a:fld id="{A1301E2C-4164-5046-9148-85C1FA61285F}" type="slidenum">
              <a:rPr lang="en-US" smtClean="0"/>
              <a:t>17</a:t>
            </a:fld>
            <a:endParaRPr lang="en-US"/>
          </a:p>
        </p:txBody>
      </p:sp>
    </p:spTree>
    <p:extLst>
      <p:ext uri="{BB962C8B-B14F-4D97-AF65-F5344CB8AC3E}">
        <p14:creationId xmlns:p14="http://schemas.microsoft.com/office/powerpoint/2010/main" val="258532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efficacy in </a:t>
            </a:r>
            <a:r>
              <a:rPr lang="en-US" dirty="0" err="1"/>
              <a:t>tx</a:t>
            </a:r>
            <a:r>
              <a:rPr lang="en-US" dirty="0"/>
              <a:t> of hyperkalemia</a:t>
            </a:r>
          </a:p>
        </p:txBody>
      </p:sp>
      <p:sp>
        <p:nvSpPr>
          <p:cNvPr id="4" name="Slide Number Placeholder 3"/>
          <p:cNvSpPr>
            <a:spLocks noGrp="1"/>
          </p:cNvSpPr>
          <p:nvPr>
            <p:ph type="sldNum" sz="quarter" idx="5"/>
          </p:nvPr>
        </p:nvSpPr>
        <p:spPr/>
        <p:txBody>
          <a:bodyPr/>
          <a:lstStyle/>
          <a:p>
            <a:fld id="{A1301E2C-4164-5046-9148-85C1FA61285F}" type="slidenum">
              <a:rPr lang="en-US" smtClean="0"/>
              <a:t>18</a:t>
            </a:fld>
            <a:endParaRPr lang="en-US"/>
          </a:p>
        </p:txBody>
      </p:sp>
    </p:spTree>
    <p:extLst>
      <p:ext uri="{BB962C8B-B14F-4D97-AF65-F5344CB8AC3E}">
        <p14:creationId xmlns:p14="http://schemas.microsoft.com/office/powerpoint/2010/main" val="133847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Tissue breakdown can release large amounts of potassium from cells leading to rapid increases in serum potassium levels</a:t>
            </a:r>
          </a:p>
          <a:p>
            <a:endParaRPr lang="en-US" dirty="0"/>
          </a:p>
          <a:p>
            <a:r>
              <a:rPr lang="en-US" dirty="0"/>
              <a:t>IV calcium should be given to all patients as the first step if </a:t>
            </a:r>
            <a:r>
              <a:rPr lang="en-US" dirty="0" err="1"/>
              <a:t>sxs</a:t>
            </a:r>
            <a:r>
              <a:rPr lang="en-US" dirty="0"/>
              <a:t> of </a:t>
            </a:r>
            <a:r>
              <a:rPr lang="en-US" dirty="0" err="1"/>
              <a:t>hyperK</a:t>
            </a:r>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20</a:t>
            </a:fld>
            <a:endParaRPr lang="en-US"/>
          </a:p>
        </p:txBody>
      </p:sp>
    </p:spTree>
    <p:extLst>
      <p:ext uri="{BB962C8B-B14F-4D97-AF65-F5344CB8AC3E}">
        <p14:creationId xmlns:p14="http://schemas.microsoft.com/office/powerpoint/2010/main" val="270001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 EKG changes: tall peaked T wave with a shortened QT interval is the first change, progressive lengthening of the PR interval and QRS duration, the P wave may disappear and ultimately the QRS widens further to a sine wave.</a:t>
            </a:r>
          </a:p>
          <a:p>
            <a:endParaRPr lang="en-US" dirty="0"/>
          </a:p>
          <a:p>
            <a:r>
              <a:rPr lang="en-US" dirty="0"/>
              <a:t>Hyperkalemia can cause an ascending muscle weakness that begins in the legs and progresses to the trunk and arms. It can progress to a flaccid paralysis, mimicking </a:t>
            </a:r>
            <a:r>
              <a:rPr lang="en-US" dirty="0" err="1"/>
              <a:t>guillan</a:t>
            </a:r>
            <a:r>
              <a:rPr lang="en-US" dirty="0"/>
              <a:t> barre. Rarely you can have respiratory muscle weakness. Resolves with treatment of the hyperkalemia. </a:t>
            </a:r>
          </a:p>
        </p:txBody>
      </p:sp>
      <p:sp>
        <p:nvSpPr>
          <p:cNvPr id="4" name="Slide Number Placeholder 3"/>
          <p:cNvSpPr>
            <a:spLocks noGrp="1"/>
          </p:cNvSpPr>
          <p:nvPr>
            <p:ph type="sldNum" sz="quarter" idx="5"/>
          </p:nvPr>
        </p:nvSpPr>
        <p:spPr/>
        <p:txBody>
          <a:bodyPr/>
          <a:lstStyle/>
          <a:p>
            <a:fld id="{A1301E2C-4164-5046-9148-85C1FA61285F}" type="slidenum">
              <a:rPr lang="en-US" smtClean="0"/>
              <a:t>21</a:t>
            </a:fld>
            <a:endParaRPr lang="en-US"/>
          </a:p>
        </p:txBody>
      </p:sp>
    </p:spTree>
    <p:extLst>
      <p:ext uri="{BB962C8B-B14F-4D97-AF65-F5344CB8AC3E}">
        <p14:creationId xmlns:p14="http://schemas.microsoft.com/office/powerpoint/2010/main" val="256060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23</a:t>
            </a:fld>
            <a:endParaRPr lang="en-US"/>
          </a:p>
        </p:txBody>
      </p:sp>
    </p:spTree>
    <p:extLst>
      <p:ext uri="{BB962C8B-B14F-4D97-AF65-F5344CB8AC3E}">
        <p14:creationId xmlns:p14="http://schemas.microsoft.com/office/powerpoint/2010/main" val="99337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progression and severity of EKG changes does not correlate well with the serum potassium concentration</a:t>
            </a:r>
          </a:p>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24</a:t>
            </a:fld>
            <a:endParaRPr lang="en-US"/>
          </a:p>
        </p:txBody>
      </p:sp>
    </p:spTree>
    <p:extLst>
      <p:ext uri="{BB962C8B-B14F-4D97-AF65-F5344CB8AC3E}">
        <p14:creationId xmlns:p14="http://schemas.microsoft.com/office/powerpoint/2010/main" val="4271174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25</a:t>
            </a:fld>
            <a:endParaRPr lang="en-US"/>
          </a:p>
        </p:txBody>
      </p:sp>
    </p:spTree>
    <p:extLst>
      <p:ext uri="{BB962C8B-B14F-4D97-AF65-F5344CB8AC3E}">
        <p14:creationId xmlns:p14="http://schemas.microsoft.com/office/powerpoint/2010/main" val="306724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26</a:t>
            </a:fld>
            <a:endParaRPr lang="en-US"/>
          </a:p>
        </p:txBody>
      </p:sp>
    </p:spTree>
    <p:extLst>
      <p:ext uri="{BB962C8B-B14F-4D97-AF65-F5344CB8AC3E}">
        <p14:creationId xmlns:p14="http://schemas.microsoft.com/office/powerpoint/2010/main" val="965496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of SZC can be seen within 1 hour, with a mean reduction in serum potassium of 0.37 </a:t>
            </a:r>
            <a:r>
              <a:rPr lang="en-US" dirty="0" err="1"/>
              <a:t>mEq</a:t>
            </a:r>
            <a:r>
              <a:rPr lang="en-US" dirty="0"/>
              <a:t>/L within 4 hours</a:t>
            </a:r>
          </a:p>
          <a:p>
            <a:endParaRPr lang="en-US" dirty="0"/>
          </a:p>
          <a:p>
            <a:r>
              <a:rPr lang="en-US" dirty="0"/>
              <a:t>SPS really should only be used if: patient with potentially life threatening </a:t>
            </a:r>
            <a:r>
              <a:rPr lang="en-US" dirty="0" err="1"/>
              <a:t>hyperlalemia</a:t>
            </a:r>
            <a:r>
              <a:rPr lang="en-US" dirty="0"/>
              <a:t>, HD not readily available in appropriate patient, newer cation exchangers are not available, other therapies to remove potassium (diuretics) have failed or cannot be used</a:t>
            </a:r>
          </a:p>
        </p:txBody>
      </p:sp>
      <p:sp>
        <p:nvSpPr>
          <p:cNvPr id="4" name="Slide Number Placeholder 3"/>
          <p:cNvSpPr>
            <a:spLocks noGrp="1"/>
          </p:cNvSpPr>
          <p:nvPr>
            <p:ph type="sldNum" sz="quarter" idx="5"/>
          </p:nvPr>
        </p:nvSpPr>
        <p:spPr/>
        <p:txBody>
          <a:bodyPr/>
          <a:lstStyle/>
          <a:p>
            <a:fld id="{A1301E2C-4164-5046-9148-85C1FA61285F}" type="slidenum">
              <a:rPr lang="en-US" smtClean="0"/>
              <a:t>29</a:t>
            </a:fld>
            <a:endParaRPr lang="en-US"/>
          </a:p>
        </p:txBody>
      </p:sp>
    </p:spTree>
    <p:extLst>
      <p:ext uri="{BB962C8B-B14F-4D97-AF65-F5344CB8AC3E}">
        <p14:creationId xmlns:p14="http://schemas.microsoft.com/office/powerpoint/2010/main" val="206115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normal individuals, dietary potassium is absorbed in the intestines and largely excreted in the urine</a:t>
            </a:r>
          </a:p>
          <a:p>
            <a:endParaRPr lang="en-US" dirty="0"/>
          </a:p>
          <a:p>
            <a:r>
              <a:rPr lang="en-US" dirty="0"/>
              <a:t>If the balance is off, such as increased intake (food, enteral feeds, K supplementation) or impaired secretion, </a:t>
            </a:r>
            <a:r>
              <a:rPr lang="en-US" dirty="0" err="1"/>
              <a:t>hyperK</a:t>
            </a:r>
            <a:r>
              <a:rPr lang="en-US" dirty="0"/>
              <a:t> cam result</a:t>
            </a:r>
          </a:p>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4</a:t>
            </a:fld>
            <a:endParaRPr lang="en-US"/>
          </a:p>
        </p:txBody>
      </p:sp>
    </p:spTree>
    <p:extLst>
      <p:ext uri="{BB962C8B-B14F-4D97-AF65-F5344CB8AC3E}">
        <p14:creationId xmlns:p14="http://schemas.microsoft.com/office/powerpoint/2010/main" val="665506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HD patient with functioning vascular access and if it can be performed without significant delay, preferred over GI cation exchangers. </a:t>
            </a:r>
          </a:p>
          <a:p>
            <a:endParaRPr lang="en-US" dirty="0"/>
          </a:p>
          <a:p>
            <a:r>
              <a:rPr lang="en-US" dirty="0"/>
              <a:t>Reduction in serum potassium during dialysis creates a gradient for potassium movement out of the cells; in addition, the pre-HD therapies for acute </a:t>
            </a:r>
            <a:r>
              <a:rPr lang="en-US" dirty="0" err="1"/>
              <a:t>hyperK</a:t>
            </a:r>
            <a:r>
              <a:rPr lang="en-US" dirty="0"/>
              <a:t> ware off; so in many patients it is important to check post-HD K levels (but not right after HD - a few hours at least)</a:t>
            </a:r>
          </a:p>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34</a:t>
            </a:fld>
            <a:endParaRPr lang="en-US"/>
          </a:p>
        </p:txBody>
      </p:sp>
    </p:spTree>
    <p:extLst>
      <p:ext uri="{BB962C8B-B14F-4D97-AF65-F5344CB8AC3E}">
        <p14:creationId xmlns:p14="http://schemas.microsoft.com/office/powerpoint/2010/main" val="211657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Transplant patients</a:t>
            </a:r>
          </a:p>
        </p:txBody>
      </p:sp>
      <p:sp>
        <p:nvSpPr>
          <p:cNvPr id="4" name="Slide Number Placeholder 3"/>
          <p:cNvSpPr>
            <a:spLocks noGrp="1"/>
          </p:cNvSpPr>
          <p:nvPr>
            <p:ph type="sldNum" sz="quarter" idx="5"/>
          </p:nvPr>
        </p:nvSpPr>
        <p:spPr/>
        <p:txBody>
          <a:bodyPr/>
          <a:lstStyle/>
          <a:p>
            <a:fld id="{A1301E2C-4164-5046-9148-85C1FA61285F}" type="slidenum">
              <a:rPr lang="en-US" smtClean="0"/>
              <a:t>38</a:t>
            </a:fld>
            <a:endParaRPr lang="en-US"/>
          </a:p>
        </p:txBody>
      </p:sp>
    </p:spTree>
    <p:extLst>
      <p:ext uri="{BB962C8B-B14F-4D97-AF65-F5344CB8AC3E}">
        <p14:creationId xmlns:p14="http://schemas.microsoft.com/office/powerpoint/2010/main" val="2843401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 clinic proceedings</a:t>
            </a:r>
          </a:p>
        </p:txBody>
      </p:sp>
      <p:sp>
        <p:nvSpPr>
          <p:cNvPr id="4" name="Slide Number Placeholder 3"/>
          <p:cNvSpPr>
            <a:spLocks noGrp="1"/>
          </p:cNvSpPr>
          <p:nvPr>
            <p:ph type="sldNum" sz="quarter" idx="5"/>
          </p:nvPr>
        </p:nvSpPr>
        <p:spPr/>
        <p:txBody>
          <a:bodyPr/>
          <a:lstStyle/>
          <a:p>
            <a:fld id="{A1301E2C-4164-5046-9148-85C1FA61285F}" type="slidenum">
              <a:rPr lang="en-US" smtClean="0"/>
              <a:t>39</a:t>
            </a:fld>
            <a:endParaRPr lang="en-US"/>
          </a:p>
        </p:txBody>
      </p:sp>
    </p:spTree>
    <p:extLst>
      <p:ext uri="{BB962C8B-B14F-4D97-AF65-F5344CB8AC3E}">
        <p14:creationId xmlns:p14="http://schemas.microsoft.com/office/powerpoint/2010/main" val="14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5</a:t>
            </a:fld>
            <a:endParaRPr lang="en-US"/>
          </a:p>
        </p:txBody>
      </p:sp>
    </p:spTree>
    <p:extLst>
      <p:ext uri="{BB962C8B-B14F-4D97-AF65-F5344CB8AC3E}">
        <p14:creationId xmlns:p14="http://schemas.microsoft.com/office/powerpoint/2010/main" val="33294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301E2C-4164-5046-9148-85C1FA61285F}" type="slidenum">
              <a:rPr lang="en-US" smtClean="0"/>
              <a:t>6</a:t>
            </a:fld>
            <a:endParaRPr lang="en-US"/>
          </a:p>
        </p:txBody>
      </p:sp>
    </p:spTree>
    <p:extLst>
      <p:ext uri="{BB962C8B-B14F-4D97-AF65-F5344CB8AC3E}">
        <p14:creationId xmlns:p14="http://schemas.microsoft.com/office/powerpoint/2010/main" val="74004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to get an EKG in this case, and we will talk about the utility of EKGs a bit later</a:t>
            </a:r>
          </a:p>
        </p:txBody>
      </p:sp>
      <p:sp>
        <p:nvSpPr>
          <p:cNvPr id="4" name="Slide Number Placeholder 3"/>
          <p:cNvSpPr>
            <a:spLocks noGrp="1"/>
          </p:cNvSpPr>
          <p:nvPr>
            <p:ph type="sldNum" sz="quarter" idx="5"/>
          </p:nvPr>
        </p:nvSpPr>
        <p:spPr/>
        <p:txBody>
          <a:bodyPr/>
          <a:lstStyle/>
          <a:p>
            <a:fld id="{A1301E2C-4164-5046-9148-85C1FA61285F}" type="slidenum">
              <a:rPr lang="en-US" smtClean="0"/>
              <a:t>7</a:t>
            </a:fld>
            <a:endParaRPr lang="en-US"/>
          </a:p>
        </p:txBody>
      </p:sp>
    </p:spTree>
    <p:extLst>
      <p:ext uri="{BB962C8B-B14F-4D97-AF65-F5344CB8AC3E}">
        <p14:creationId xmlns:p14="http://schemas.microsoft.com/office/powerpoint/2010/main" val="27635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assessment of the potassium concentration with severe leukocytosis can be achieved by allowing clotting to separate serum (plasma without the clotting factors) from cells before centrifugation; fibrin clot protects fragile leukemic cells, minimizing lysis</a:t>
            </a:r>
          </a:p>
          <a:p>
            <a:endParaRPr lang="en-US" dirty="0"/>
          </a:p>
          <a:p>
            <a:r>
              <a:rPr lang="en-US" dirty="0"/>
              <a:t>I had a patient in the hospital who many of you may know, she had </a:t>
            </a:r>
            <a:r>
              <a:rPr lang="en-US" dirty="0" err="1"/>
              <a:t>pseudohyperkalemia</a:t>
            </a:r>
            <a:r>
              <a:rPr lang="en-US" dirty="0"/>
              <a:t> due to severe leukocytosis (trauma to the WBCs during centrifugation) and when checked on a POC test, like an </a:t>
            </a:r>
            <a:r>
              <a:rPr lang="en-US" dirty="0" err="1"/>
              <a:t>istat</a:t>
            </a:r>
            <a:r>
              <a:rPr lang="en-US" dirty="0"/>
              <a:t> or blood gas, it is always normal</a:t>
            </a:r>
          </a:p>
        </p:txBody>
      </p:sp>
      <p:sp>
        <p:nvSpPr>
          <p:cNvPr id="4" name="Slide Number Placeholder 3"/>
          <p:cNvSpPr>
            <a:spLocks noGrp="1"/>
          </p:cNvSpPr>
          <p:nvPr>
            <p:ph type="sldNum" sz="quarter" idx="5"/>
          </p:nvPr>
        </p:nvSpPr>
        <p:spPr/>
        <p:txBody>
          <a:bodyPr/>
          <a:lstStyle/>
          <a:p>
            <a:fld id="{A1301E2C-4164-5046-9148-85C1FA61285F}" type="slidenum">
              <a:rPr lang="en-US" smtClean="0"/>
              <a:t>8</a:t>
            </a:fld>
            <a:endParaRPr lang="en-US"/>
          </a:p>
        </p:txBody>
      </p:sp>
    </p:spTree>
    <p:extLst>
      <p:ext uri="{BB962C8B-B14F-4D97-AF65-F5344CB8AC3E}">
        <p14:creationId xmlns:p14="http://schemas.microsoft.com/office/powerpoint/2010/main" val="122500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the nephrologist, regardless of time. HD session could be lifesaving and the effects of your stabilizing treatments are short-lived. If a patient makes decent urine, consider </a:t>
            </a:r>
            <a:r>
              <a:rPr lang="en-US" dirty="0" err="1"/>
              <a:t>lasix</a:t>
            </a:r>
            <a:r>
              <a:rPr lang="en-US" dirty="0"/>
              <a:t>. Can add </a:t>
            </a:r>
            <a:r>
              <a:rPr lang="en-US" dirty="0" err="1"/>
              <a:t>lokelma</a:t>
            </a:r>
            <a:r>
              <a:rPr lang="en-US" dirty="0"/>
              <a:t> as well. But bottom line, the patient needs HD. </a:t>
            </a:r>
          </a:p>
        </p:txBody>
      </p:sp>
      <p:sp>
        <p:nvSpPr>
          <p:cNvPr id="4" name="Slide Number Placeholder 3"/>
          <p:cNvSpPr>
            <a:spLocks noGrp="1"/>
          </p:cNvSpPr>
          <p:nvPr>
            <p:ph type="sldNum" sz="quarter" idx="5"/>
          </p:nvPr>
        </p:nvSpPr>
        <p:spPr/>
        <p:txBody>
          <a:bodyPr/>
          <a:lstStyle/>
          <a:p>
            <a:fld id="{A1301E2C-4164-5046-9148-85C1FA61285F}" type="slidenum">
              <a:rPr lang="en-US" smtClean="0"/>
              <a:t>13</a:t>
            </a:fld>
            <a:endParaRPr lang="en-US"/>
          </a:p>
        </p:txBody>
      </p:sp>
    </p:spTree>
    <p:extLst>
      <p:ext uri="{BB962C8B-B14F-4D97-AF65-F5344CB8AC3E}">
        <p14:creationId xmlns:p14="http://schemas.microsoft.com/office/powerpoint/2010/main" val="3434289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give this as a monotherapy due to the short lived effects and should be given with meds that drive the K intracellularly. </a:t>
            </a:r>
          </a:p>
          <a:p>
            <a:endParaRPr lang="en-US" dirty="0"/>
          </a:p>
          <a:p>
            <a:r>
              <a:rPr lang="en-US" dirty="0"/>
              <a:t>Central line or deep line preferred if giving calcium chloride</a:t>
            </a:r>
          </a:p>
          <a:p>
            <a:endParaRPr lang="en-US" dirty="0"/>
          </a:p>
          <a:p>
            <a:r>
              <a:rPr lang="en-US" dirty="0"/>
              <a:t>Calcium does not effect the serum K level. Effect is measured by normalization of EKG changes. </a:t>
            </a:r>
          </a:p>
        </p:txBody>
      </p:sp>
      <p:sp>
        <p:nvSpPr>
          <p:cNvPr id="4" name="Slide Number Placeholder 3"/>
          <p:cNvSpPr>
            <a:spLocks noGrp="1"/>
          </p:cNvSpPr>
          <p:nvPr>
            <p:ph type="sldNum" sz="quarter" idx="5"/>
          </p:nvPr>
        </p:nvSpPr>
        <p:spPr/>
        <p:txBody>
          <a:bodyPr/>
          <a:lstStyle/>
          <a:p>
            <a:fld id="{A1301E2C-4164-5046-9148-85C1FA61285F}" type="slidenum">
              <a:rPr lang="en-US" smtClean="0"/>
              <a:t>14</a:t>
            </a:fld>
            <a:endParaRPr lang="en-US"/>
          </a:p>
        </p:txBody>
      </p:sp>
    </p:spTree>
    <p:extLst>
      <p:ext uri="{BB962C8B-B14F-4D97-AF65-F5344CB8AC3E}">
        <p14:creationId xmlns:p14="http://schemas.microsoft.com/office/powerpoint/2010/main" val="288083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begins within 10 to 20 minutes</a:t>
            </a:r>
          </a:p>
        </p:txBody>
      </p:sp>
      <p:sp>
        <p:nvSpPr>
          <p:cNvPr id="4" name="Slide Number Placeholder 3"/>
          <p:cNvSpPr>
            <a:spLocks noGrp="1"/>
          </p:cNvSpPr>
          <p:nvPr>
            <p:ph type="sldNum" sz="quarter" idx="5"/>
          </p:nvPr>
        </p:nvSpPr>
        <p:spPr/>
        <p:txBody>
          <a:bodyPr/>
          <a:lstStyle/>
          <a:p>
            <a:fld id="{A1301E2C-4164-5046-9148-85C1FA61285F}" type="slidenum">
              <a:rPr lang="en-US" smtClean="0"/>
              <a:t>15</a:t>
            </a:fld>
            <a:endParaRPr lang="en-US"/>
          </a:p>
        </p:txBody>
      </p:sp>
    </p:spTree>
    <p:extLst>
      <p:ext uri="{BB962C8B-B14F-4D97-AF65-F5344CB8AC3E}">
        <p14:creationId xmlns:p14="http://schemas.microsoft.com/office/powerpoint/2010/main" val="64909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B3C2-7FC4-128D-BFEF-B5473B2AE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1A7D17-E2A6-89FF-8608-944714C54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41259-88FE-55BD-C113-C0CA8FBB4566}"/>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5" name="Footer Placeholder 4">
            <a:extLst>
              <a:ext uri="{FF2B5EF4-FFF2-40B4-BE49-F238E27FC236}">
                <a16:creationId xmlns:a16="http://schemas.microsoft.com/office/drawing/2014/main" id="{749B3723-68D1-D860-C55D-311F865A6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B8654-E897-A8A1-16C0-8074F1B8FB12}"/>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209485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16CD-CA9F-C123-0D73-30AE00F498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2CA433-1BE8-F714-63B7-AF1A4D9834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ACA53-F03D-BFC7-EF2F-3B261BCA9D00}"/>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5" name="Footer Placeholder 4">
            <a:extLst>
              <a:ext uri="{FF2B5EF4-FFF2-40B4-BE49-F238E27FC236}">
                <a16:creationId xmlns:a16="http://schemas.microsoft.com/office/drawing/2014/main" id="{F44D6184-C941-0FF7-EAFF-F4BA9B8B5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17302-9321-51C2-AE33-7B24E05050A4}"/>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208464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179EC-6052-0C35-BC5B-68CC254081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424D45-518E-F1C5-E0FC-B2077027B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48C5F-CB34-12ED-A801-55AB2B8E2F2C}"/>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5" name="Footer Placeholder 4">
            <a:extLst>
              <a:ext uri="{FF2B5EF4-FFF2-40B4-BE49-F238E27FC236}">
                <a16:creationId xmlns:a16="http://schemas.microsoft.com/office/drawing/2014/main" id="{980CB245-E679-597D-356D-121F5AE79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49B1D-01F8-AEAE-D9BF-E58D8DBB22C4}"/>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27071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207C-B7B0-D627-FE83-850C99F96F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962A2-977C-1849-67A4-DB72FDC64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ED0AE-B270-847A-84F9-D000654AD052}"/>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5" name="Footer Placeholder 4">
            <a:extLst>
              <a:ext uri="{FF2B5EF4-FFF2-40B4-BE49-F238E27FC236}">
                <a16:creationId xmlns:a16="http://schemas.microsoft.com/office/drawing/2014/main" id="{763AC0B2-B9DE-3149-F9A1-D2CD3C299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27541-EFC2-7D21-72BB-B56419C16F72}"/>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146347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8F6F-56ED-8FD5-7060-9941DB3B86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5E2B5-3E05-D26F-666E-EDE5B5790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89ABB-2AAF-8795-7E1B-AEB81F1821C2}"/>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5" name="Footer Placeholder 4">
            <a:extLst>
              <a:ext uri="{FF2B5EF4-FFF2-40B4-BE49-F238E27FC236}">
                <a16:creationId xmlns:a16="http://schemas.microsoft.com/office/drawing/2014/main" id="{A84CF4FB-9DE6-8573-9264-5026D813D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68C60-DCC3-4CAF-4BEB-1E88B1A3ED67}"/>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9536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DA2C-95C3-F9F1-3A73-D25C13A28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B321E-6B9D-919F-82E5-6F7CE9564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3E91D-8117-A91B-F8E7-6B5ACB237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87FF56-4805-1E55-199F-857F4A230F42}"/>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6" name="Footer Placeholder 5">
            <a:extLst>
              <a:ext uri="{FF2B5EF4-FFF2-40B4-BE49-F238E27FC236}">
                <a16:creationId xmlns:a16="http://schemas.microsoft.com/office/drawing/2014/main" id="{D36D1830-F4FB-5B59-994D-D5EAC97E6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81468-DD57-58BB-F6F1-70F55DAC0F1D}"/>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58228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60E8-A7AE-CC08-B7AA-DFB5EC6D3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8B521-9CBA-979E-A865-EC3FC9D9E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BBE41A-67FE-1EB7-A9DD-BD5B1266B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87F0BF-00F6-884C-6A30-0D1716546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2ACB5-217C-AAB3-BB1B-4DFA1A0DA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06B81F-1BBA-0975-FE36-9D71AA84270B}"/>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8" name="Footer Placeholder 7">
            <a:extLst>
              <a:ext uri="{FF2B5EF4-FFF2-40B4-BE49-F238E27FC236}">
                <a16:creationId xmlns:a16="http://schemas.microsoft.com/office/drawing/2014/main" id="{2886406C-58F0-7588-8F21-36B8EC7A34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740DCB-C669-E07C-31DD-6AB86F27AD64}"/>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208626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9518-31C0-5611-8677-DEAD376C4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6B8B7C-5A02-3C1B-54CA-EF8F6BF2A3C5}"/>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4" name="Footer Placeholder 3">
            <a:extLst>
              <a:ext uri="{FF2B5EF4-FFF2-40B4-BE49-F238E27FC236}">
                <a16:creationId xmlns:a16="http://schemas.microsoft.com/office/drawing/2014/main" id="{1CBC98E3-F68D-E209-FDD5-95958FD3F3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8FBF97-6137-76D5-893B-4135CAE37805}"/>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369433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19703-22E7-8505-63CD-D39A2C9BC513}"/>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3" name="Footer Placeholder 2">
            <a:extLst>
              <a:ext uri="{FF2B5EF4-FFF2-40B4-BE49-F238E27FC236}">
                <a16:creationId xmlns:a16="http://schemas.microsoft.com/office/drawing/2014/main" id="{77E02952-FA6E-C732-DB22-83E1733096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DB0A83-4E1F-D154-F151-92DE212499AA}"/>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424198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7633-AB0E-4605-32CA-EAD0280B3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E3149-2510-D1F3-FC8E-D59294BEC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A0C01E-BF3E-4E99-FB14-053DB0448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4887D-4266-3C4E-7A44-115DA93EB219}"/>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6" name="Footer Placeholder 5">
            <a:extLst>
              <a:ext uri="{FF2B5EF4-FFF2-40B4-BE49-F238E27FC236}">
                <a16:creationId xmlns:a16="http://schemas.microsoft.com/office/drawing/2014/main" id="{8787DEB8-87F2-2A4C-9476-C5870223E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D1D89-BE71-6780-C5B8-7D0D87D38949}"/>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123144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C388-4405-F29A-18CA-6FC44C5C7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BC79F4-BA0B-B4BA-0AB2-37CE89D70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E46135-6401-F22E-36FB-0B641226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9DC21-77A9-22BB-EAE1-DDB4751BADC2}"/>
              </a:ext>
            </a:extLst>
          </p:cNvPr>
          <p:cNvSpPr>
            <a:spLocks noGrp="1"/>
          </p:cNvSpPr>
          <p:nvPr>
            <p:ph type="dt" sz="half" idx="10"/>
          </p:nvPr>
        </p:nvSpPr>
        <p:spPr/>
        <p:txBody>
          <a:bodyPr/>
          <a:lstStyle/>
          <a:p>
            <a:fld id="{9A5F33B5-C50C-054D-89E1-3ADACDD63EA4}" type="datetimeFigureOut">
              <a:rPr lang="en-US" smtClean="0"/>
              <a:t>10/1/24</a:t>
            </a:fld>
            <a:endParaRPr lang="en-US"/>
          </a:p>
        </p:txBody>
      </p:sp>
      <p:sp>
        <p:nvSpPr>
          <p:cNvPr id="6" name="Footer Placeholder 5">
            <a:extLst>
              <a:ext uri="{FF2B5EF4-FFF2-40B4-BE49-F238E27FC236}">
                <a16:creationId xmlns:a16="http://schemas.microsoft.com/office/drawing/2014/main" id="{2A9019A6-8DBF-2B63-5A18-0DB38CCC1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C744E-828A-CA08-EF2E-08A4CCC35AF6}"/>
              </a:ext>
            </a:extLst>
          </p:cNvPr>
          <p:cNvSpPr>
            <a:spLocks noGrp="1"/>
          </p:cNvSpPr>
          <p:nvPr>
            <p:ph type="sldNum" sz="quarter" idx="12"/>
          </p:nvPr>
        </p:nvSpPr>
        <p:spPr/>
        <p:txBody>
          <a:bodyPr/>
          <a:lstStyle/>
          <a:p>
            <a:fld id="{5264DBFC-1EC6-F342-A17E-3851B94B9693}" type="slidenum">
              <a:rPr lang="en-US" smtClean="0"/>
              <a:t>‹#›</a:t>
            </a:fld>
            <a:endParaRPr lang="en-US"/>
          </a:p>
        </p:txBody>
      </p:sp>
    </p:spTree>
    <p:extLst>
      <p:ext uri="{BB962C8B-B14F-4D97-AF65-F5344CB8AC3E}">
        <p14:creationId xmlns:p14="http://schemas.microsoft.com/office/powerpoint/2010/main" val="185841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4C06E-911B-BD52-F74B-B2093DF84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36E587-6434-22A2-9A3F-F32D4590C2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DA6BF-D2CB-6798-01C5-3F82A2142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33B5-C50C-054D-89E1-3ADACDD63EA4}" type="datetimeFigureOut">
              <a:rPr lang="en-US" smtClean="0"/>
              <a:t>10/1/24</a:t>
            </a:fld>
            <a:endParaRPr lang="en-US"/>
          </a:p>
        </p:txBody>
      </p:sp>
      <p:sp>
        <p:nvSpPr>
          <p:cNvPr id="5" name="Footer Placeholder 4">
            <a:extLst>
              <a:ext uri="{FF2B5EF4-FFF2-40B4-BE49-F238E27FC236}">
                <a16:creationId xmlns:a16="http://schemas.microsoft.com/office/drawing/2014/main" id="{8F2F00EE-5B64-7BD0-E9F9-1A5AEB808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A23489-290C-015F-53BA-AB9E552AF3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4DBFC-1EC6-F342-A17E-3851B94B9693}" type="slidenum">
              <a:rPr lang="en-US" smtClean="0"/>
              <a:t>‹#›</a:t>
            </a:fld>
            <a:endParaRPr lang="en-US"/>
          </a:p>
        </p:txBody>
      </p:sp>
    </p:spTree>
    <p:extLst>
      <p:ext uri="{BB962C8B-B14F-4D97-AF65-F5344CB8AC3E}">
        <p14:creationId xmlns:p14="http://schemas.microsoft.com/office/powerpoint/2010/main" val="13940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2C5D-A656-9440-711F-BF20BD6E721F}"/>
              </a:ext>
            </a:extLst>
          </p:cNvPr>
          <p:cNvSpPr>
            <a:spLocks noGrp="1"/>
          </p:cNvSpPr>
          <p:nvPr>
            <p:ph type="ctrTitle"/>
          </p:nvPr>
        </p:nvSpPr>
        <p:spPr/>
        <p:txBody>
          <a:bodyPr/>
          <a:lstStyle/>
          <a:p>
            <a:r>
              <a:rPr lang="en-US" dirty="0"/>
              <a:t>Hyperkalemia</a:t>
            </a:r>
          </a:p>
        </p:txBody>
      </p:sp>
      <p:sp>
        <p:nvSpPr>
          <p:cNvPr id="3" name="Subtitle 2">
            <a:extLst>
              <a:ext uri="{FF2B5EF4-FFF2-40B4-BE49-F238E27FC236}">
                <a16:creationId xmlns:a16="http://schemas.microsoft.com/office/drawing/2014/main" id="{E0E5CE8C-DE3F-D9F7-E2AA-8BF6B0DABDEF}"/>
              </a:ext>
            </a:extLst>
          </p:cNvPr>
          <p:cNvSpPr>
            <a:spLocks noGrp="1"/>
          </p:cNvSpPr>
          <p:nvPr>
            <p:ph type="subTitle" idx="1"/>
          </p:nvPr>
        </p:nvSpPr>
        <p:spPr/>
        <p:txBody>
          <a:bodyPr/>
          <a:lstStyle/>
          <a:p>
            <a:r>
              <a:rPr lang="en-US" dirty="0"/>
              <a:t>Lise Harper, MD/MPH</a:t>
            </a:r>
          </a:p>
          <a:p>
            <a:r>
              <a:rPr lang="en-US" dirty="0"/>
              <a:t>October 1, 2024</a:t>
            </a:r>
          </a:p>
        </p:txBody>
      </p:sp>
    </p:spTree>
    <p:extLst>
      <p:ext uri="{BB962C8B-B14F-4D97-AF65-F5344CB8AC3E}">
        <p14:creationId xmlns:p14="http://schemas.microsoft.com/office/powerpoint/2010/main" val="225160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A901-65C5-DD54-7D1D-0365F6AC576D}"/>
              </a:ext>
            </a:extLst>
          </p:cNvPr>
          <p:cNvSpPr>
            <a:spLocks noGrp="1"/>
          </p:cNvSpPr>
          <p:nvPr>
            <p:ph type="title"/>
          </p:nvPr>
        </p:nvSpPr>
        <p:spPr>
          <a:xfrm>
            <a:off x="838200" y="365125"/>
            <a:ext cx="10515600" cy="1325563"/>
          </a:xfrm>
        </p:spPr>
        <p:txBody>
          <a:bodyPr>
            <a:normAutofit/>
          </a:bodyPr>
          <a:lstStyle/>
          <a:p>
            <a:r>
              <a:rPr lang="en-US" sz="5400" dirty="0"/>
              <a:t>Case #2, Question #1</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CA52D9-C967-18D0-D044-03B5B49503E4}"/>
              </a:ext>
            </a:extLst>
          </p:cNvPr>
          <p:cNvSpPr>
            <a:spLocks noGrp="1"/>
          </p:cNvSpPr>
          <p:nvPr>
            <p:ph idx="1"/>
          </p:nvPr>
        </p:nvSpPr>
        <p:spPr>
          <a:xfrm>
            <a:off x="838200" y="1929384"/>
            <a:ext cx="10515600" cy="4251960"/>
          </a:xfrm>
        </p:spPr>
        <p:txBody>
          <a:bodyPr>
            <a:normAutofit fontScale="92500" lnSpcReduction="10000"/>
          </a:bodyPr>
          <a:lstStyle/>
          <a:p>
            <a:r>
              <a:rPr lang="en-US" sz="2400" dirty="0"/>
              <a:t>48 y/o F with ESRD missed her last 2 HD sessions due to transportation issues presenting with shortness of breath. </a:t>
            </a:r>
          </a:p>
          <a:p>
            <a:r>
              <a:rPr lang="en-US" sz="2400" dirty="0"/>
              <a:t>Her VS are stable. Exam is significant for bilateral crackles. </a:t>
            </a:r>
          </a:p>
          <a:p>
            <a:r>
              <a:rPr lang="en-US" sz="2400" dirty="0"/>
              <a:t>Labs are significant for a Cr of 5.6 mg/dL and a potassium level of 7.2 mmol/L.</a:t>
            </a:r>
          </a:p>
          <a:p>
            <a:r>
              <a:rPr lang="en-US" sz="2400" dirty="0"/>
              <a:t>What is the most appropriate initial management of this patient?</a:t>
            </a:r>
          </a:p>
          <a:p>
            <a:pPr marL="0" indent="0">
              <a:buNone/>
            </a:pPr>
            <a:r>
              <a:rPr lang="en-US" sz="2400" dirty="0"/>
              <a:t>	A. Emergent HD</a:t>
            </a:r>
          </a:p>
          <a:p>
            <a:pPr marL="0" indent="0">
              <a:buNone/>
            </a:pPr>
            <a:r>
              <a:rPr lang="en-US" sz="2400" dirty="0"/>
              <a:t>	B. Insulin/Dextrose</a:t>
            </a:r>
          </a:p>
          <a:p>
            <a:pPr marL="0" indent="0">
              <a:buNone/>
            </a:pPr>
            <a:r>
              <a:rPr lang="en-US" sz="2400" dirty="0"/>
              <a:t>	</a:t>
            </a:r>
            <a:r>
              <a:rPr lang="en-US" sz="2400" b="1" dirty="0">
                <a:solidFill>
                  <a:srgbClr val="C00000"/>
                </a:solidFill>
              </a:rPr>
              <a:t>C. Calcium gluconate</a:t>
            </a:r>
          </a:p>
          <a:p>
            <a:pPr marL="0" indent="0">
              <a:buNone/>
            </a:pPr>
            <a:r>
              <a:rPr lang="en-US" sz="2400" dirty="0"/>
              <a:t>	D. 1 amp sodium bicarb</a:t>
            </a:r>
          </a:p>
          <a:p>
            <a:pPr marL="0" indent="0">
              <a:buNone/>
            </a:pPr>
            <a:r>
              <a:rPr lang="en-US" sz="2400" dirty="0"/>
              <a:t>	E. High dose albuterol SVN</a:t>
            </a:r>
          </a:p>
          <a:p>
            <a:pPr marL="0" indent="0">
              <a:buNone/>
            </a:pPr>
            <a:r>
              <a:rPr lang="en-US" sz="2400" dirty="0"/>
              <a:t>	F. Get an EKG</a:t>
            </a:r>
          </a:p>
          <a:p>
            <a:endParaRPr lang="en-US" sz="2400" dirty="0"/>
          </a:p>
        </p:txBody>
      </p:sp>
      <p:pic>
        <p:nvPicPr>
          <p:cNvPr id="3" name="Picture 2" descr="ARM | Free Full-Text | Cardiogenic Pulmonary Edema in Emergency Medicine">
            <a:extLst>
              <a:ext uri="{FF2B5EF4-FFF2-40B4-BE49-F238E27FC236}">
                <a16:creationId xmlns:a16="http://schemas.microsoft.com/office/drawing/2014/main" id="{976009A1-2A51-EA6C-3296-EDE8C42296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0" t="3189" r="51844" b="-119"/>
          <a:stretch/>
        </p:blipFill>
        <p:spPr bwMode="auto">
          <a:xfrm>
            <a:off x="7178724" y="3791279"/>
            <a:ext cx="3904911" cy="306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72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A901-65C5-DD54-7D1D-0365F6AC576D}"/>
              </a:ext>
            </a:extLst>
          </p:cNvPr>
          <p:cNvSpPr>
            <a:spLocks noGrp="1"/>
          </p:cNvSpPr>
          <p:nvPr>
            <p:ph type="title"/>
          </p:nvPr>
        </p:nvSpPr>
        <p:spPr>
          <a:xfrm>
            <a:off x="838200" y="365125"/>
            <a:ext cx="10515600" cy="1325563"/>
          </a:xfrm>
        </p:spPr>
        <p:txBody>
          <a:bodyPr>
            <a:normAutofit/>
          </a:bodyPr>
          <a:lstStyle/>
          <a:p>
            <a:r>
              <a:rPr lang="en-US" sz="5400" dirty="0"/>
              <a:t>Case #2, Question #2</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CA52D9-C967-18D0-D044-03B5B49503E4}"/>
              </a:ext>
            </a:extLst>
          </p:cNvPr>
          <p:cNvSpPr>
            <a:spLocks noGrp="1"/>
          </p:cNvSpPr>
          <p:nvPr>
            <p:ph idx="1"/>
          </p:nvPr>
        </p:nvSpPr>
        <p:spPr>
          <a:xfrm>
            <a:off x="838200" y="1929384"/>
            <a:ext cx="10515600" cy="4251960"/>
          </a:xfrm>
        </p:spPr>
        <p:txBody>
          <a:bodyPr>
            <a:normAutofit/>
          </a:bodyPr>
          <a:lstStyle/>
          <a:p>
            <a:r>
              <a:rPr lang="en-US" sz="2400" dirty="0"/>
              <a:t>What would you like to do next?</a:t>
            </a:r>
          </a:p>
          <a:p>
            <a:endParaRPr lang="en-US" sz="2400" dirty="0"/>
          </a:p>
          <a:p>
            <a:r>
              <a:rPr lang="en-US" sz="2400" dirty="0"/>
              <a:t>A. Emergent HD</a:t>
            </a:r>
          </a:p>
          <a:p>
            <a:r>
              <a:rPr lang="en-US" sz="2400" dirty="0"/>
              <a:t>B. Insulin/Dextrose</a:t>
            </a:r>
          </a:p>
          <a:p>
            <a:r>
              <a:rPr lang="en-US" sz="2400" dirty="0"/>
              <a:t>C. D. 1 amp sodium bicarb</a:t>
            </a:r>
          </a:p>
          <a:p>
            <a:r>
              <a:rPr lang="en-US" sz="2400" dirty="0"/>
              <a:t>E. High dose albuterol SVN</a:t>
            </a:r>
          </a:p>
          <a:p>
            <a:r>
              <a:rPr lang="en-US" sz="2400" dirty="0"/>
              <a:t>F. Get an EKG</a:t>
            </a:r>
          </a:p>
          <a:p>
            <a:r>
              <a:rPr lang="en-US" sz="2400" dirty="0"/>
              <a:t>G. Give </a:t>
            </a:r>
            <a:r>
              <a:rPr lang="en-US" sz="2400" dirty="0" err="1"/>
              <a:t>Lokelma</a:t>
            </a:r>
            <a:endParaRPr lang="en-US" sz="2400" dirty="0"/>
          </a:p>
        </p:txBody>
      </p:sp>
    </p:spTree>
    <p:extLst>
      <p:ext uri="{BB962C8B-B14F-4D97-AF65-F5344CB8AC3E}">
        <p14:creationId xmlns:p14="http://schemas.microsoft.com/office/powerpoint/2010/main" val="401895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A901-65C5-DD54-7D1D-0365F6AC576D}"/>
              </a:ext>
            </a:extLst>
          </p:cNvPr>
          <p:cNvSpPr>
            <a:spLocks noGrp="1"/>
          </p:cNvSpPr>
          <p:nvPr>
            <p:ph type="title"/>
          </p:nvPr>
        </p:nvSpPr>
        <p:spPr>
          <a:xfrm>
            <a:off x="838200" y="365125"/>
            <a:ext cx="10515600" cy="1325563"/>
          </a:xfrm>
        </p:spPr>
        <p:txBody>
          <a:bodyPr>
            <a:normAutofit/>
          </a:bodyPr>
          <a:lstStyle/>
          <a:p>
            <a:r>
              <a:rPr lang="en-US" sz="5400" dirty="0"/>
              <a:t>Case #2, Question #2</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CA52D9-C967-18D0-D044-03B5B49503E4}"/>
              </a:ext>
            </a:extLst>
          </p:cNvPr>
          <p:cNvSpPr>
            <a:spLocks noGrp="1"/>
          </p:cNvSpPr>
          <p:nvPr>
            <p:ph idx="1"/>
          </p:nvPr>
        </p:nvSpPr>
        <p:spPr>
          <a:xfrm>
            <a:off x="838200" y="1929384"/>
            <a:ext cx="10515600" cy="4251960"/>
          </a:xfrm>
        </p:spPr>
        <p:txBody>
          <a:bodyPr>
            <a:normAutofit/>
          </a:bodyPr>
          <a:lstStyle/>
          <a:p>
            <a:r>
              <a:rPr lang="en-US" sz="2400" dirty="0"/>
              <a:t>What would you like to do next?</a:t>
            </a:r>
          </a:p>
          <a:p>
            <a:endParaRPr lang="en-US" sz="2400" dirty="0"/>
          </a:p>
          <a:p>
            <a:r>
              <a:rPr lang="en-US" sz="2400" dirty="0"/>
              <a:t>A. Emergent HD</a:t>
            </a:r>
          </a:p>
          <a:p>
            <a:r>
              <a:rPr lang="en-US" sz="2400" b="1" dirty="0">
                <a:solidFill>
                  <a:srgbClr val="C00000"/>
                </a:solidFill>
              </a:rPr>
              <a:t>B. Insulin/Dextrose</a:t>
            </a:r>
          </a:p>
          <a:p>
            <a:r>
              <a:rPr lang="en-US" sz="2400" dirty="0"/>
              <a:t>C. D. 1 amp sodium bicarb</a:t>
            </a:r>
          </a:p>
          <a:p>
            <a:r>
              <a:rPr lang="en-US" sz="2400" dirty="0"/>
              <a:t>E. High dose albuterol SVN</a:t>
            </a:r>
          </a:p>
          <a:p>
            <a:r>
              <a:rPr lang="en-US" sz="2400" dirty="0"/>
              <a:t>F. Get an EKG</a:t>
            </a:r>
          </a:p>
          <a:p>
            <a:r>
              <a:rPr lang="en-US" sz="2400" dirty="0"/>
              <a:t>G. Give </a:t>
            </a:r>
            <a:r>
              <a:rPr lang="en-US" sz="2400" dirty="0" err="1"/>
              <a:t>Lokelma</a:t>
            </a:r>
            <a:endParaRPr lang="en-US" sz="2400" dirty="0"/>
          </a:p>
        </p:txBody>
      </p:sp>
    </p:spTree>
    <p:extLst>
      <p:ext uri="{BB962C8B-B14F-4D97-AF65-F5344CB8AC3E}">
        <p14:creationId xmlns:p14="http://schemas.microsoft.com/office/powerpoint/2010/main" val="390706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A901-65C5-DD54-7D1D-0365F6AC576D}"/>
              </a:ext>
            </a:extLst>
          </p:cNvPr>
          <p:cNvSpPr>
            <a:spLocks noGrp="1"/>
          </p:cNvSpPr>
          <p:nvPr>
            <p:ph type="title"/>
          </p:nvPr>
        </p:nvSpPr>
        <p:spPr>
          <a:xfrm>
            <a:off x="838200" y="365125"/>
            <a:ext cx="10515600" cy="1325563"/>
          </a:xfrm>
        </p:spPr>
        <p:txBody>
          <a:bodyPr>
            <a:normAutofit/>
          </a:bodyPr>
          <a:lstStyle/>
          <a:p>
            <a:r>
              <a:rPr lang="en-US" sz="5400" dirty="0"/>
              <a:t>Case #2, Question #3</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CA52D9-C967-18D0-D044-03B5B49503E4}"/>
              </a:ext>
            </a:extLst>
          </p:cNvPr>
          <p:cNvSpPr>
            <a:spLocks noGrp="1"/>
          </p:cNvSpPr>
          <p:nvPr>
            <p:ph idx="1"/>
          </p:nvPr>
        </p:nvSpPr>
        <p:spPr>
          <a:xfrm>
            <a:off x="838200" y="1929384"/>
            <a:ext cx="10515600" cy="4251960"/>
          </a:xfrm>
        </p:spPr>
        <p:txBody>
          <a:bodyPr>
            <a:normAutofit/>
          </a:bodyPr>
          <a:lstStyle/>
          <a:p>
            <a:r>
              <a:rPr lang="en-US" sz="2400" dirty="0"/>
              <a:t>Is there anything else you would like to do?</a:t>
            </a:r>
          </a:p>
          <a:p>
            <a:endParaRPr lang="en-US" sz="2400" dirty="0"/>
          </a:p>
        </p:txBody>
      </p:sp>
    </p:spTree>
    <p:extLst>
      <p:ext uri="{BB962C8B-B14F-4D97-AF65-F5344CB8AC3E}">
        <p14:creationId xmlns:p14="http://schemas.microsoft.com/office/powerpoint/2010/main" val="239402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DEB35-E8A2-46D1-10D4-BFA84F33FE8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Calcium</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CA4BD-DCE4-B0AC-1725-51BCA8FB2045}"/>
              </a:ext>
            </a:extLst>
          </p:cNvPr>
          <p:cNvSpPr>
            <a:spLocks noGrp="1"/>
          </p:cNvSpPr>
          <p:nvPr>
            <p:ph sz="half" idx="1"/>
          </p:nvPr>
        </p:nvSpPr>
        <p:spPr>
          <a:xfrm>
            <a:off x="640080" y="2872899"/>
            <a:ext cx="5345084" cy="3320668"/>
          </a:xfrm>
        </p:spPr>
        <p:txBody>
          <a:bodyPr vert="horz" lIns="91440" tIns="45720" rIns="91440" bIns="45720" rtlCol="0">
            <a:normAutofit lnSpcReduction="10000"/>
          </a:bodyPr>
          <a:lstStyle/>
          <a:p>
            <a:r>
              <a:rPr lang="en-US" sz="2000" dirty="0"/>
              <a:t>Antagonize the membrane actions of </a:t>
            </a:r>
            <a:r>
              <a:rPr lang="en-US" sz="2000" dirty="0" err="1"/>
              <a:t>hyperK</a:t>
            </a:r>
            <a:r>
              <a:rPr lang="en-US" sz="2000" baseline="30000" dirty="0"/>
              <a:t>+</a:t>
            </a:r>
            <a:endParaRPr lang="en-US" sz="2000" dirty="0"/>
          </a:p>
          <a:p>
            <a:r>
              <a:rPr lang="en-US" sz="2000" dirty="0"/>
              <a:t>Effect begins within minutes, but short-lived (30-60 min)</a:t>
            </a:r>
          </a:p>
          <a:p>
            <a:r>
              <a:rPr lang="en-US" sz="2000" dirty="0"/>
              <a:t>Calcium gluconate vs. calcium chloride</a:t>
            </a:r>
          </a:p>
          <a:p>
            <a:pPr lvl="1"/>
            <a:r>
              <a:rPr lang="en-US" sz="2000" dirty="0"/>
              <a:t>Calcium chloride is 3 times more potent, but caustic (irritates veins, can extravasate and cause tissue necrosis)</a:t>
            </a:r>
          </a:p>
          <a:p>
            <a:pPr lvl="1"/>
            <a:r>
              <a:rPr lang="en-US" sz="2000" dirty="0"/>
              <a:t>Usual dose is 1000 mg  infused over 2-3 minutes</a:t>
            </a:r>
          </a:p>
          <a:p>
            <a:r>
              <a:rPr lang="en-US" sz="2000" dirty="0"/>
              <a:t>Can be repeated</a:t>
            </a:r>
          </a:p>
        </p:txBody>
      </p:sp>
      <p:pic>
        <p:nvPicPr>
          <p:cNvPr id="8" name="Content Placeholder 7">
            <a:extLst>
              <a:ext uri="{FF2B5EF4-FFF2-40B4-BE49-F238E27FC236}">
                <a16:creationId xmlns:a16="http://schemas.microsoft.com/office/drawing/2014/main" id="{CF65C74D-6421-18FA-E9DE-751A1CA8B8C3}"/>
              </a:ext>
            </a:extLst>
          </p:cNvPr>
          <p:cNvPicPr>
            <a:picLocks noGrp="1" noChangeAspect="1"/>
          </p:cNvPicPr>
          <p:nvPr>
            <p:ph sz="half" idx="2"/>
          </p:nvPr>
        </p:nvPicPr>
        <p:blipFill>
          <a:blip r:embed="rId3"/>
          <a:stretch>
            <a:fillRect/>
          </a:stretch>
        </p:blipFill>
        <p:spPr>
          <a:xfrm>
            <a:off x="6927273" y="834526"/>
            <a:ext cx="3172691" cy="5473132"/>
          </a:xfrm>
          <a:prstGeom prst="rect">
            <a:avLst/>
          </a:prstGeom>
        </p:spPr>
      </p:pic>
    </p:spTree>
    <p:extLst>
      <p:ext uri="{BB962C8B-B14F-4D97-AF65-F5344CB8AC3E}">
        <p14:creationId xmlns:p14="http://schemas.microsoft.com/office/powerpoint/2010/main" val="301441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DEB35-E8A2-46D1-10D4-BFA84F33FE8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Insulin/glucose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CA4BD-DCE4-B0AC-1725-51BCA8FB2045}"/>
              </a:ext>
            </a:extLst>
          </p:cNvPr>
          <p:cNvSpPr>
            <a:spLocks noGrp="1"/>
          </p:cNvSpPr>
          <p:nvPr>
            <p:ph sz="half" idx="1"/>
          </p:nvPr>
        </p:nvSpPr>
        <p:spPr>
          <a:xfrm>
            <a:off x="640080" y="2872899"/>
            <a:ext cx="5345084" cy="3320668"/>
          </a:xfrm>
        </p:spPr>
        <p:txBody>
          <a:bodyPr vert="horz" lIns="91440" tIns="45720" rIns="91440" bIns="45720" rtlCol="0">
            <a:normAutofit/>
          </a:bodyPr>
          <a:lstStyle/>
          <a:p>
            <a:r>
              <a:rPr lang="en-US" sz="2400" dirty="0"/>
              <a:t>Enhances activity of the Na-K-ATPase pump, driving potassium into cells</a:t>
            </a:r>
          </a:p>
          <a:p>
            <a:r>
              <a:rPr lang="en-US" sz="2400" dirty="0"/>
              <a:t>10 units of regular insulin IV + dextrose (50 mL of 50% dextrose)</a:t>
            </a:r>
          </a:p>
          <a:p>
            <a:pPr lvl="1"/>
            <a:r>
              <a:rPr lang="en-US" sz="2000" dirty="0"/>
              <a:t>Unless BG level ≥ 250 mg/dL (can skip the dextrose)</a:t>
            </a:r>
          </a:p>
        </p:txBody>
      </p:sp>
      <p:sp>
        <p:nvSpPr>
          <p:cNvPr id="5" name="Content Placeholder 4">
            <a:extLst>
              <a:ext uri="{FF2B5EF4-FFF2-40B4-BE49-F238E27FC236}">
                <a16:creationId xmlns:a16="http://schemas.microsoft.com/office/drawing/2014/main" id="{AD951474-7A53-824C-EBE9-F5430B0D1A39}"/>
              </a:ext>
            </a:extLst>
          </p:cNvPr>
          <p:cNvSpPr>
            <a:spLocks noGrp="1"/>
          </p:cNvSpPr>
          <p:nvPr>
            <p:ph sz="half" idx="2"/>
          </p:nvPr>
        </p:nvSpPr>
        <p:spPr/>
        <p:txBody>
          <a:bodyPr/>
          <a:lstStyle/>
          <a:p>
            <a:r>
              <a:rPr lang="en-US" sz="2800" dirty="0"/>
              <a:t>Expected reduction in serum K</a:t>
            </a:r>
            <a:r>
              <a:rPr lang="en-US" sz="2800" baseline="30000" dirty="0"/>
              <a:t>+</a:t>
            </a:r>
            <a:r>
              <a:rPr lang="en-US" sz="2800" dirty="0"/>
              <a:t> by 1 </a:t>
            </a:r>
            <a:r>
              <a:rPr lang="en-US" sz="2800" dirty="0" err="1"/>
              <a:t>mEq</a:t>
            </a:r>
            <a:r>
              <a:rPr lang="en-US" sz="2800" dirty="0"/>
              <a:t>/L</a:t>
            </a:r>
          </a:p>
          <a:p>
            <a:r>
              <a:rPr lang="en-US" sz="2800" dirty="0"/>
              <a:t>How long does the effect last?</a:t>
            </a:r>
          </a:p>
          <a:p>
            <a:r>
              <a:rPr lang="en-US" sz="2800" dirty="0"/>
              <a:t>What labs will you check and when?</a:t>
            </a:r>
          </a:p>
          <a:p>
            <a:endParaRPr lang="en-US" dirty="0"/>
          </a:p>
        </p:txBody>
      </p:sp>
    </p:spTree>
    <p:extLst>
      <p:ext uri="{BB962C8B-B14F-4D97-AF65-F5344CB8AC3E}">
        <p14:creationId xmlns:p14="http://schemas.microsoft.com/office/powerpoint/2010/main" val="26106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DEB35-E8A2-46D1-10D4-BFA84F33FE8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Insulin/glucose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CA4BD-DCE4-B0AC-1725-51BCA8FB2045}"/>
              </a:ext>
            </a:extLst>
          </p:cNvPr>
          <p:cNvSpPr>
            <a:spLocks noGrp="1"/>
          </p:cNvSpPr>
          <p:nvPr>
            <p:ph sz="half" idx="1"/>
          </p:nvPr>
        </p:nvSpPr>
        <p:spPr>
          <a:xfrm>
            <a:off x="640080" y="2872899"/>
            <a:ext cx="4248859" cy="3320668"/>
          </a:xfrm>
        </p:spPr>
        <p:txBody>
          <a:bodyPr vert="horz" lIns="91440" tIns="45720" rIns="91440" bIns="45720" rtlCol="0">
            <a:normAutofit/>
          </a:bodyPr>
          <a:lstStyle/>
          <a:p>
            <a:pPr marL="285750" indent="-285750">
              <a:buFont typeface="Arial" panose="020B0604020202020204" pitchFamily="34" charset="0"/>
              <a:buChar char="•"/>
            </a:pPr>
            <a:r>
              <a:rPr lang="en-US" sz="2400" dirty="0"/>
              <a:t>Effect of insulin on K</a:t>
            </a:r>
            <a:r>
              <a:rPr lang="en-US" sz="2400" baseline="30000" dirty="0"/>
              <a:t>+</a:t>
            </a:r>
            <a:r>
              <a:rPr lang="en-US" sz="2400" dirty="0"/>
              <a:t> begins within 10 to 20 minutes; peaks at 30 to 60 minutes; lasts 4 to 6 hours</a:t>
            </a:r>
          </a:p>
          <a:p>
            <a:pPr marL="285750" indent="-285750">
              <a:buFont typeface="Arial" panose="020B0604020202020204" pitchFamily="34" charset="0"/>
              <a:buChar char="•"/>
            </a:pPr>
            <a:r>
              <a:rPr lang="en-US" sz="2400" dirty="0"/>
              <a:t>If there is a delay in ability to remove K</a:t>
            </a:r>
            <a:r>
              <a:rPr lang="en-US" sz="2400" baseline="30000" dirty="0"/>
              <a:t>+</a:t>
            </a:r>
            <a:r>
              <a:rPr lang="en-US" sz="2400" dirty="0"/>
              <a:t> from the body, monitor level and consider repeating in ~4 hours</a:t>
            </a:r>
          </a:p>
          <a:p>
            <a:pPr marL="285750" indent="-285750">
              <a:buFont typeface="Arial" panose="020B0604020202020204" pitchFamily="34" charset="0"/>
              <a:buChar char="•"/>
            </a:pPr>
            <a:r>
              <a:rPr lang="en-US" sz="2400" dirty="0"/>
              <a:t>Avoid hypoglycemia!!</a:t>
            </a:r>
          </a:p>
        </p:txBody>
      </p:sp>
      <p:sp>
        <p:nvSpPr>
          <p:cNvPr id="5" name="Content Placeholder 4">
            <a:extLst>
              <a:ext uri="{FF2B5EF4-FFF2-40B4-BE49-F238E27FC236}">
                <a16:creationId xmlns:a16="http://schemas.microsoft.com/office/drawing/2014/main" id="{AD951474-7A53-824C-EBE9-F5430B0D1A39}"/>
              </a:ext>
            </a:extLst>
          </p:cNvPr>
          <p:cNvSpPr>
            <a:spLocks noGrp="1"/>
          </p:cNvSpPr>
          <p:nvPr>
            <p:ph sz="half" idx="2"/>
          </p:nvPr>
        </p:nvSpPr>
        <p:spPr/>
        <p:txBody>
          <a:bodyPr/>
          <a:lstStyle/>
          <a:p>
            <a:endParaRPr lang="en-US" dirty="0"/>
          </a:p>
        </p:txBody>
      </p:sp>
      <p:pic>
        <p:nvPicPr>
          <p:cNvPr id="4" name="Picture 3">
            <a:extLst>
              <a:ext uri="{FF2B5EF4-FFF2-40B4-BE49-F238E27FC236}">
                <a16:creationId xmlns:a16="http://schemas.microsoft.com/office/drawing/2014/main" id="{EC367938-8CF1-508D-541F-7ADC6888122A}"/>
              </a:ext>
            </a:extLst>
          </p:cNvPr>
          <p:cNvPicPr>
            <a:picLocks noChangeAspect="1"/>
          </p:cNvPicPr>
          <p:nvPr/>
        </p:nvPicPr>
        <p:blipFill rotWithShape="1">
          <a:blip r:embed="rId3"/>
          <a:srcRect l="10784" t="15021" r="8264" b="-105"/>
          <a:stretch/>
        </p:blipFill>
        <p:spPr>
          <a:xfrm>
            <a:off x="4888939" y="2450579"/>
            <a:ext cx="6981815" cy="1956841"/>
          </a:xfrm>
          <a:prstGeom prst="rect">
            <a:avLst/>
          </a:prstGeom>
          <a:ln>
            <a:solidFill>
              <a:schemeClr val="tx1"/>
            </a:solidFill>
          </a:ln>
        </p:spPr>
      </p:pic>
      <p:pic>
        <p:nvPicPr>
          <p:cNvPr id="6" name="Picture 5">
            <a:extLst>
              <a:ext uri="{FF2B5EF4-FFF2-40B4-BE49-F238E27FC236}">
                <a16:creationId xmlns:a16="http://schemas.microsoft.com/office/drawing/2014/main" id="{778E1439-27BC-2BA1-3561-EFB712B8EEE9}"/>
              </a:ext>
            </a:extLst>
          </p:cNvPr>
          <p:cNvPicPr>
            <a:picLocks noChangeAspect="1"/>
          </p:cNvPicPr>
          <p:nvPr/>
        </p:nvPicPr>
        <p:blipFill rotWithShape="1">
          <a:blip r:embed="rId4"/>
          <a:srcRect l="10392" r="10373" b="-539"/>
          <a:stretch/>
        </p:blipFill>
        <p:spPr>
          <a:xfrm>
            <a:off x="4569839" y="4910834"/>
            <a:ext cx="7420657" cy="1730279"/>
          </a:xfrm>
          <a:prstGeom prst="rect">
            <a:avLst/>
          </a:prstGeom>
          <a:ln>
            <a:solidFill>
              <a:schemeClr val="tx1"/>
            </a:solidFill>
          </a:ln>
        </p:spPr>
      </p:pic>
    </p:spTree>
    <p:extLst>
      <p:ext uri="{BB962C8B-B14F-4D97-AF65-F5344CB8AC3E}">
        <p14:creationId xmlns:p14="http://schemas.microsoft.com/office/powerpoint/2010/main" val="330586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DEB35-E8A2-46D1-10D4-BFA84F33FE8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β-2-adrenergic agonists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CA4BD-DCE4-B0AC-1725-51BCA8FB2045}"/>
              </a:ext>
            </a:extLst>
          </p:cNvPr>
          <p:cNvSpPr>
            <a:spLocks noGrp="1"/>
          </p:cNvSpPr>
          <p:nvPr>
            <p:ph sz="half" idx="1"/>
          </p:nvPr>
        </p:nvSpPr>
        <p:spPr>
          <a:xfrm>
            <a:off x="640080" y="2872899"/>
            <a:ext cx="5345084" cy="3320668"/>
          </a:xfrm>
        </p:spPr>
        <p:txBody>
          <a:bodyPr vert="horz" lIns="91440" tIns="45720" rIns="91440" bIns="45720" rtlCol="0">
            <a:normAutofit/>
          </a:bodyPr>
          <a:lstStyle/>
          <a:p>
            <a:r>
              <a:rPr lang="en-US" sz="2400" dirty="0"/>
              <a:t>Albuterol nebulizer given as 10 to 20 mg in 4 mL of saline over 10 minutes</a:t>
            </a:r>
          </a:p>
          <a:p>
            <a:r>
              <a:rPr lang="en-US" sz="2400" dirty="0"/>
              <a:t>Additive effect with insulin, reducing the serum K</a:t>
            </a:r>
            <a:r>
              <a:rPr lang="en-US" sz="2400" baseline="30000" dirty="0"/>
              <a:t>+</a:t>
            </a:r>
            <a:r>
              <a:rPr lang="en-US" sz="2400" dirty="0"/>
              <a:t> concentration by 1.2 to 1.5 </a:t>
            </a:r>
            <a:r>
              <a:rPr lang="en-US" sz="2400" dirty="0" err="1"/>
              <a:t>mEq</a:t>
            </a:r>
            <a:r>
              <a:rPr lang="en-US" sz="2400" dirty="0"/>
              <a:t>/L</a:t>
            </a:r>
          </a:p>
          <a:p>
            <a:r>
              <a:rPr lang="en-US" sz="2400" dirty="0"/>
              <a:t>SEs of tachycardia and induction of angina in susceptible patients (avoid in patients with active coronary disease)</a:t>
            </a:r>
          </a:p>
        </p:txBody>
      </p:sp>
      <p:sp>
        <p:nvSpPr>
          <p:cNvPr id="5" name="Content Placeholder 4">
            <a:extLst>
              <a:ext uri="{FF2B5EF4-FFF2-40B4-BE49-F238E27FC236}">
                <a16:creationId xmlns:a16="http://schemas.microsoft.com/office/drawing/2014/main" id="{AD951474-7A53-824C-EBE9-F5430B0D1A39}"/>
              </a:ext>
            </a:extLst>
          </p:cNvPr>
          <p:cNvSpPr>
            <a:spLocks noGrp="1"/>
          </p:cNvSpPr>
          <p:nvPr>
            <p:ph sz="half" idx="2"/>
          </p:nvPr>
        </p:nvSpPr>
        <p:spPr/>
        <p:txBody>
          <a:bodyPr/>
          <a:lstStyle/>
          <a:p>
            <a:r>
              <a:rPr lang="en-US" sz="2800" dirty="0"/>
              <a:t>Expected reduction in serum K</a:t>
            </a:r>
            <a:r>
              <a:rPr lang="en-US" sz="2800" baseline="30000" dirty="0"/>
              <a:t>+</a:t>
            </a:r>
            <a:r>
              <a:rPr lang="en-US" sz="2800" dirty="0"/>
              <a:t> by 1 </a:t>
            </a:r>
            <a:r>
              <a:rPr lang="en-US" sz="2800" dirty="0" err="1"/>
              <a:t>mEq</a:t>
            </a:r>
            <a:r>
              <a:rPr lang="en-US" sz="2800" dirty="0"/>
              <a:t>/L</a:t>
            </a:r>
          </a:p>
          <a:p>
            <a:r>
              <a:rPr lang="en-US" sz="2800" dirty="0"/>
              <a:t>How long does the effect last?</a:t>
            </a:r>
          </a:p>
          <a:p>
            <a:r>
              <a:rPr lang="en-US" sz="2800" dirty="0"/>
              <a:t>What labs will you check and when?</a:t>
            </a:r>
          </a:p>
          <a:p>
            <a:endParaRPr lang="en-US" dirty="0"/>
          </a:p>
        </p:txBody>
      </p:sp>
      <p:pic>
        <p:nvPicPr>
          <p:cNvPr id="4" name="Picture 2" descr="Medication Nebulizer with Mouthpiece, Reservoir &amp; Universal Connector -  Each - Medical Warehouse">
            <a:extLst>
              <a:ext uri="{FF2B5EF4-FFF2-40B4-BE49-F238E27FC236}">
                <a16:creationId xmlns:a16="http://schemas.microsoft.com/office/drawing/2014/main" id="{8480194F-9D0A-3B9B-6196-49A45566C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203" y="1825625"/>
            <a:ext cx="5787228" cy="385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1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DEB35-E8A2-46D1-10D4-BFA84F33FE8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Sodium bicarbonate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9CA4BD-DCE4-B0AC-1725-51BCA8FB2045}"/>
              </a:ext>
            </a:extLst>
          </p:cNvPr>
          <p:cNvSpPr>
            <a:spLocks noGrp="1"/>
          </p:cNvSpPr>
          <p:nvPr>
            <p:ph sz="half" idx="1"/>
          </p:nvPr>
        </p:nvSpPr>
        <p:spPr>
          <a:xfrm>
            <a:off x="640079" y="2872899"/>
            <a:ext cx="6074230" cy="3320668"/>
          </a:xfrm>
        </p:spPr>
        <p:txBody>
          <a:bodyPr vert="horz" lIns="91440" tIns="45720" rIns="91440" bIns="45720" rtlCol="0">
            <a:normAutofit/>
          </a:bodyPr>
          <a:lstStyle/>
          <a:p>
            <a:r>
              <a:rPr lang="en-US" sz="2400" dirty="0"/>
              <a:t>Raises systemic pH -&gt; results in hydrogen ion release from the cells -&gt; potassium moves into the cells to maintain electroneutrality</a:t>
            </a:r>
          </a:p>
          <a:p>
            <a:r>
              <a:rPr lang="en-US" sz="2400" dirty="0"/>
              <a:t>Only use if the patient is acidotic</a:t>
            </a:r>
          </a:p>
          <a:p>
            <a:r>
              <a:rPr lang="en-US" sz="2400" dirty="0"/>
              <a:t>Administer as an isotonic solution (150 </a:t>
            </a:r>
            <a:r>
              <a:rPr lang="en-US" sz="2400" dirty="0" err="1"/>
              <a:t>mEq</a:t>
            </a:r>
            <a:r>
              <a:rPr lang="en-US" sz="2400" dirty="0"/>
              <a:t> in 1L of 5% dextrose in water over 2 to 4 hours)</a:t>
            </a:r>
          </a:p>
        </p:txBody>
      </p:sp>
      <p:sp>
        <p:nvSpPr>
          <p:cNvPr id="5" name="Content Placeholder 4">
            <a:extLst>
              <a:ext uri="{FF2B5EF4-FFF2-40B4-BE49-F238E27FC236}">
                <a16:creationId xmlns:a16="http://schemas.microsoft.com/office/drawing/2014/main" id="{AD951474-7A53-824C-EBE9-F5430B0D1A39}"/>
              </a:ext>
            </a:extLst>
          </p:cNvPr>
          <p:cNvSpPr>
            <a:spLocks noGrp="1"/>
          </p:cNvSpPr>
          <p:nvPr>
            <p:ph sz="half" idx="2"/>
          </p:nvPr>
        </p:nvSpPr>
        <p:spPr>
          <a:xfrm>
            <a:off x="6885708" y="1825625"/>
            <a:ext cx="3951931" cy="4351338"/>
          </a:xfrm>
        </p:spPr>
        <p:txBody>
          <a:bodyPr/>
          <a:lstStyle/>
          <a:p>
            <a:r>
              <a:rPr lang="en-US" sz="2800" dirty="0"/>
              <a:t>Expected reduction in serum K</a:t>
            </a:r>
            <a:r>
              <a:rPr lang="en-US" sz="2800" baseline="30000" dirty="0"/>
              <a:t>+</a:t>
            </a:r>
            <a:r>
              <a:rPr lang="en-US" sz="2800" dirty="0"/>
              <a:t> by 1 </a:t>
            </a:r>
            <a:r>
              <a:rPr lang="en-US" sz="2800" dirty="0" err="1"/>
              <a:t>mEq</a:t>
            </a:r>
            <a:r>
              <a:rPr lang="en-US" sz="2800" dirty="0"/>
              <a:t>/L</a:t>
            </a:r>
          </a:p>
          <a:p>
            <a:r>
              <a:rPr lang="en-US" sz="2800" dirty="0"/>
              <a:t>How long does the effect last?</a:t>
            </a:r>
          </a:p>
          <a:p>
            <a:r>
              <a:rPr lang="en-US" sz="2800" dirty="0"/>
              <a:t>What labs will you check and when?</a:t>
            </a:r>
          </a:p>
          <a:p>
            <a:endParaRPr lang="en-US" dirty="0"/>
          </a:p>
        </p:txBody>
      </p:sp>
      <p:pic>
        <p:nvPicPr>
          <p:cNvPr id="6" name="Picture 2" descr="Sodium Bicarbonate 8.4% Injection SDV 8.4% 50mL Box 25/Bx">
            <a:extLst>
              <a:ext uri="{FF2B5EF4-FFF2-40B4-BE49-F238E27FC236}">
                <a16:creationId xmlns:a16="http://schemas.microsoft.com/office/drawing/2014/main" id="{ECC2CA02-2366-0A1C-954B-B25DF5ED7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36" y="1578278"/>
            <a:ext cx="42011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1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D034-68AF-77CE-FDC5-EB4CA985BAEE}"/>
              </a:ext>
            </a:extLst>
          </p:cNvPr>
          <p:cNvSpPr>
            <a:spLocks noGrp="1"/>
          </p:cNvSpPr>
          <p:nvPr>
            <p:ph type="title"/>
          </p:nvPr>
        </p:nvSpPr>
        <p:spPr>
          <a:xfrm>
            <a:off x="1043631" y="809898"/>
            <a:ext cx="10173010" cy="1554480"/>
          </a:xfrm>
        </p:spPr>
        <p:txBody>
          <a:bodyPr anchor="ctr">
            <a:normAutofit/>
          </a:bodyPr>
          <a:lstStyle/>
          <a:p>
            <a:r>
              <a:rPr lang="en-US" sz="4800"/>
              <a:t>Determining the urgency of therapy</a:t>
            </a:r>
          </a:p>
        </p:txBody>
      </p:sp>
      <p:graphicFrame>
        <p:nvGraphicFramePr>
          <p:cNvPr id="5" name="Content Placeholder 2">
            <a:extLst>
              <a:ext uri="{FF2B5EF4-FFF2-40B4-BE49-F238E27FC236}">
                <a16:creationId xmlns:a16="http://schemas.microsoft.com/office/drawing/2014/main" id="{61F569CE-8679-13C0-2725-A77766F71313}"/>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97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619B-8698-C63B-319C-31403DF2DD04}"/>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A3A8DFA4-9C93-26BD-99DD-453A252E868E}"/>
              </a:ext>
            </a:extLst>
          </p:cNvPr>
          <p:cNvSpPr>
            <a:spLocks noGrp="1"/>
          </p:cNvSpPr>
          <p:nvPr>
            <p:ph idx="1"/>
          </p:nvPr>
        </p:nvSpPr>
        <p:spPr/>
        <p:txBody>
          <a:bodyPr/>
          <a:lstStyle/>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Describe the ECG changes seen with progressively increasing hyperkalemia and the sensitivity of the ECG in manifesting these changes.</a:t>
            </a:r>
          </a:p>
          <a:p>
            <a:pPr marL="342900" marR="0" lvl="0" indent="-342900">
              <a:spcBef>
                <a:spcPts val="0"/>
              </a:spcBef>
              <a:spcAft>
                <a:spcPts val="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Define hyperkalemic emergency and describe the patient who needs rapid acting therapy.</a:t>
            </a:r>
          </a:p>
          <a:p>
            <a:pPr marL="342900" marR="0" lvl="0" indent="-342900">
              <a:spcBef>
                <a:spcPts val="0"/>
              </a:spcBef>
              <a:spcAft>
                <a:spcPts val="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Understand the treatment of hyperkalemic emergency including the medications used, their mechanisms of action, and the duration of action of rapid acting therapies.</a:t>
            </a:r>
          </a:p>
          <a:p>
            <a:pPr marL="342900" marR="0" lvl="0" indent="-342900">
              <a:spcBef>
                <a:spcPts val="0"/>
              </a:spcBef>
              <a:spcAft>
                <a:spcPts val="0"/>
              </a:spcAft>
              <a:buFont typeface="+mj-lt"/>
              <a:buAutoNum type="arabicPeriod"/>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Describe the drugs used to remove potassium from the body and their potential side effects.</a:t>
            </a:r>
          </a:p>
          <a:p>
            <a:pPr marL="0" indent="0">
              <a:buNone/>
            </a:pPr>
            <a:endParaRPr lang="en-US" dirty="0"/>
          </a:p>
        </p:txBody>
      </p:sp>
    </p:spTree>
    <p:extLst>
      <p:ext uri="{BB962C8B-B14F-4D97-AF65-F5344CB8AC3E}">
        <p14:creationId xmlns:p14="http://schemas.microsoft.com/office/powerpoint/2010/main" val="2861244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D1CF-9764-86C0-6192-2886D26B30F0}"/>
              </a:ext>
            </a:extLst>
          </p:cNvPr>
          <p:cNvSpPr>
            <a:spLocks noGrp="1"/>
          </p:cNvSpPr>
          <p:nvPr>
            <p:ph type="title"/>
          </p:nvPr>
        </p:nvSpPr>
        <p:spPr/>
        <p:txBody>
          <a:bodyPr/>
          <a:lstStyle/>
          <a:p>
            <a:r>
              <a:rPr lang="en-US" dirty="0"/>
              <a:t>Hyperkalemic emergency</a:t>
            </a:r>
          </a:p>
        </p:txBody>
      </p:sp>
      <p:sp>
        <p:nvSpPr>
          <p:cNvPr id="3" name="Content Placeholder 2">
            <a:extLst>
              <a:ext uri="{FF2B5EF4-FFF2-40B4-BE49-F238E27FC236}">
                <a16:creationId xmlns:a16="http://schemas.microsoft.com/office/drawing/2014/main" id="{50BAC5BA-E6BF-8C0B-427F-7CBC7B23A17C}"/>
              </a:ext>
            </a:extLst>
          </p:cNvPr>
          <p:cNvSpPr>
            <a:spLocks noGrp="1"/>
          </p:cNvSpPr>
          <p:nvPr>
            <p:ph sz="half" idx="1"/>
          </p:nvPr>
        </p:nvSpPr>
        <p:spPr/>
        <p:txBody>
          <a:bodyPr>
            <a:normAutofit/>
          </a:bodyPr>
          <a:lstStyle/>
          <a:p>
            <a:r>
              <a:rPr lang="en-US" sz="2400" dirty="0"/>
              <a:t>Patients with clinical signs or symptoms of </a:t>
            </a:r>
            <a:r>
              <a:rPr lang="en-US" sz="2400" dirty="0" err="1"/>
              <a:t>hyperK</a:t>
            </a:r>
            <a:r>
              <a:rPr lang="en-US" sz="2400" baseline="30000" dirty="0"/>
              <a:t>+</a:t>
            </a:r>
            <a:endParaRPr lang="en-US" sz="2400" dirty="0"/>
          </a:p>
          <a:p>
            <a:pPr lvl="1"/>
            <a:r>
              <a:rPr lang="en-US" sz="2000" dirty="0"/>
              <a:t>Muscle weakness or paralysis</a:t>
            </a:r>
          </a:p>
          <a:p>
            <a:pPr lvl="1"/>
            <a:r>
              <a:rPr lang="en-US" sz="2000" dirty="0"/>
              <a:t>Cardiac conduction abnormalities</a:t>
            </a:r>
          </a:p>
          <a:p>
            <a:pPr lvl="1"/>
            <a:r>
              <a:rPr lang="en-US" sz="2000" dirty="0"/>
              <a:t>Arrhythmias</a:t>
            </a:r>
          </a:p>
          <a:p>
            <a:pPr lvl="1"/>
            <a:r>
              <a:rPr lang="en-US" sz="2000" i="1" dirty="0"/>
              <a:t>Typically K</a:t>
            </a:r>
            <a:r>
              <a:rPr lang="en-US" sz="2000" i="1" baseline="30000" dirty="0"/>
              <a:t>+</a:t>
            </a:r>
            <a:r>
              <a:rPr lang="en-US" sz="2000" i="1" dirty="0"/>
              <a:t> &gt; 7 </a:t>
            </a:r>
            <a:r>
              <a:rPr lang="en-US" sz="2000" i="1" dirty="0" err="1"/>
              <a:t>mEq</a:t>
            </a:r>
            <a:r>
              <a:rPr lang="en-US" sz="2000" i="1" dirty="0"/>
              <a:t>/L with chronic hyperkalemia; possibly at lower levels in pts with acute rise in serum K</a:t>
            </a:r>
            <a:r>
              <a:rPr lang="en-US" sz="2000" i="1" baseline="30000" dirty="0"/>
              <a:t>+</a:t>
            </a:r>
            <a:endParaRPr lang="en-US" sz="2000" i="1" dirty="0"/>
          </a:p>
          <a:p>
            <a:endParaRPr lang="en-US" dirty="0"/>
          </a:p>
        </p:txBody>
      </p:sp>
      <p:sp>
        <p:nvSpPr>
          <p:cNvPr id="4" name="Content Placeholder 3">
            <a:extLst>
              <a:ext uri="{FF2B5EF4-FFF2-40B4-BE49-F238E27FC236}">
                <a16:creationId xmlns:a16="http://schemas.microsoft.com/office/drawing/2014/main" id="{9CA6BD5E-BC1A-736F-5515-92195A5F8471}"/>
              </a:ext>
            </a:extLst>
          </p:cNvPr>
          <p:cNvSpPr>
            <a:spLocks noGrp="1"/>
          </p:cNvSpPr>
          <p:nvPr>
            <p:ph sz="half" idx="2"/>
          </p:nvPr>
        </p:nvSpPr>
        <p:spPr/>
        <p:txBody>
          <a:bodyPr>
            <a:normAutofit/>
          </a:bodyPr>
          <a:lstStyle/>
          <a:p>
            <a:r>
              <a:rPr lang="en-US" sz="2000" dirty="0"/>
              <a:t>K</a:t>
            </a:r>
            <a:r>
              <a:rPr lang="en-US" sz="2000" baseline="30000" dirty="0"/>
              <a:t>+</a:t>
            </a:r>
            <a:r>
              <a:rPr lang="en-US" sz="2000" dirty="0"/>
              <a:t> &gt;6.5 </a:t>
            </a:r>
            <a:r>
              <a:rPr lang="en-US" sz="2000" dirty="0" err="1"/>
              <a:t>mEq</a:t>
            </a:r>
            <a:r>
              <a:rPr lang="en-US" sz="2000" dirty="0"/>
              <a:t>/L, especially if there is concurrent tissue breakdown or GI bleeding (even in the absence of symptoms)</a:t>
            </a:r>
          </a:p>
          <a:p>
            <a:pPr marL="0" indent="0">
              <a:buNone/>
            </a:pPr>
            <a:endParaRPr lang="en-US" sz="2000" dirty="0"/>
          </a:p>
          <a:p>
            <a:r>
              <a:rPr lang="en-US" sz="2000" dirty="0"/>
              <a:t>Patients with moderate </a:t>
            </a:r>
            <a:r>
              <a:rPr lang="en-US" sz="2000" dirty="0" err="1"/>
              <a:t>hyperK</a:t>
            </a:r>
            <a:r>
              <a:rPr lang="en-US" sz="2000" baseline="30000" dirty="0"/>
              <a:t>+</a:t>
            </a:r>
            <a:r>
              <a:rPr lang="en-US" sz="2000" dirty="0"/>
              <a:t> who have significant impairment in kidney function and marked ongoing tissue breakdown (</a:t>
            </a:r>
            <a:r>
              <a:rPr lang="en-US" sz="2000" dirty="0" err="1"/>
              <a:t>rhabdo</a:t>
            </a:r>
            <a:r>
              <a:rPr lang="en-US" sz="2000" dirty="0"/>
              <a:t> or crush injury, TLS, severe GI bleed or significant NAGMA or respiratory acidosis)</a:t>
            </a:r>
          </a:p>
        </p:txBody>
      </p:sp>
    </p:spTree>
    <p:extLst>
      <p:ext uri="{BB962C8B-B14F-4D97-AF65-F5344CB8AC3E}">
        <p14:creationId xmlns:p14="http://schemas.microsoft.com/office/powerpoint/2010/main" val="365174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FB944-6079-D8DF-19E8-1E59C613EA8D}"/>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Clinical manifestations of hyperkalemia</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EB9329-5928-270F-18CC-ED790FBADD1F}"/>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000"/>
              <a:t>Cardiac conduction alterations and arrhythmias</a:t>
            </a:r>
          </a:p>
          <a:p>
            <a:r>
              <a:rPr lang="en-US" sz="2000"/>
              <a:t>Muscle weakness, including paralysis of diaphragm</a:t>
            </a:r>
          </a:p>
          <a:p>
            <a:r>
              <a:rPr lang="en-US" sz="2000"/>
              <a:t>Acute vs. chronic</a:t>
            </a:r>
          </a:p>
          <a:p>
            <a:pPr lvl="1"/>
            <a:r>
              <a:rPr lang="en-US" sz="2000"/>
              <a:t>Chronic, typically K</a:t>
            </a:r>
            <a:r>
              <a:rPr lang="en-US" sz="2000" baseline="30000"/>
              <a:t>+</a:t>
            </a:r>
            <a:r>
              <a:rPr lang="en-US" sz="2000"/>
              <a:t> &gt; 7.0 mEq/L</a:t>
            </a:r>
          </a:p>
          <a:p>
            <a:pPr lvl="1"/>
            <a:r>
              <a:rPr lang="en-US" sz="2000"/>
              <a:t>Acute, manifestations at lower levels</a:t>
            </a:r>
          </a:p>
        </p:txBody>
      </p:sp>
      <p:pic>
        <p:nvPicPr>
          <p:cNvPr id="5" name="Content Placeholder 4">
            <a:extLst>
              <a:ext uri="{FF2B5EF4-FFF2-40B4-BE49-F238E27FC236}">
                <a16:creationId xmlns:a16="http://schemas.microsoft.com/office/drawing/2014/main" id="{D8193240-936D-95B4-5584-B045E5590AF3}"/>
              </a:ext>
            </a:extLst>
          </p:cNvPr>
          <p:cNvPicPr>
            <a:picLocks noGrp="1" noChangeAspect="1"/>
          </p:cNvPicPr>
          <p:nvPr>
            <p:ph sz="half" idx="2"/>
          </p:nvPr>
        </p:nvPicPr>
        <p:blipFill>
          <a:blip r:embed="rId3"/>
          <a:stretch>
            <a:fillRect/>
          </a:stretch>
        </p:blipFill>
        <p:spPr>
          <a:xfrm>
            <a:off x="4654296" y="1185291"/>
            <a:ext cx="6903720" cy="4487417"/>
          </a:xfrm>
          <a:prstGeom prst="rect">
            <a:avLst/>
          </a:prstGeom>
        </p:spPr>
      </p:pic>
    </p:spTree>
    <p:extLst>
      <p:ext uri="{BB962C8B-B14F-4D97-AF65-F5344CB8AC3E}">
        <p14:creationId xmlns:p14="http://schemas.microsoft.com/office/powerpoint/2010/main" val="8922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1FFDC-A364-1344-44B5-046641630E4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Hyperkalemic emergency</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A908677-B8ED-C58C-8F4B-5A461571D183}"/>
              </a:ext>
            </a:extLst>
          </p:cNvPr>
          <p:cNvPicPr>
            <a:picLocks noGrp="1" noChangeAspect="1"/>
          </p:cNvPicPr>
          <p:nvPr>
            <p:ph idx="1"/>
          </p:nvPr>
        </p:nvPicPr>
        <p:blipFill>
          <a:blip r:embed="rId2"/>
          <a:stretch>
            <a:fillRect/>
          </a:stretch>
        </p:blipFill>
        <p:spPr>
          <a:xfrm>
            <a:off x="5436968" y="640080"/>
            <a:ext cx="5649271" cy="5550408"/>
          </a:xfrm>
          <a:prstGeom prst="rect">
            <a:avLst/>
          </a:prstGeom>
        </p:spPr>
      </p:pic>
    </p:spTree>
    <p:extLst>
      <p:ext uri="{BB962C8B-B14F-4D97-AF65-F5344CB8AC3E}">
        <p14:creationId xmlns:p14="http://schemas.microsoft.com/office/powerpoint/2010/main" val="71820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CF27-E84E-A098-AFA7-45FDD284A94A}"/>
              </a:ext>
            </a:extLst>
          </p:cNvPr>
          <p:cNvSpPr>
            <a:spLocks noGrp="1"/>
          </p:cNvSpPr>
          <p:nvPr>
            <p:ph type="title"/>
          </p:nvPr>
        </p:nvSpPr>
        <p:spPr>
          <a:xfrm>
            <a:off x="838200" y="365125"/>
            <a:ext cx="10515600" cy="1325563"/>
          </a:xfrm>
        </p:spPr>
        <p:txBody>
          <a:bodyPr>
            <a:normAutofit/>
          </a:bodyPr>
          <a:lstStyle/>
          <a:p>
            <a:r>
              <a:rPr lang="en-US" sz="5400" dirty="0"/>
              <a:t>Should I get an EKG?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9E02D83-6C38-EA2E-1579-E59D813817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6758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CF27-E84E-A098-AFA7-45FDD284A94A}"/>
              </a:ext>
            </a:extLst>
          </p:cNvPr>
          <p:cNvSpPr>
            <a:spLocks noGrp="1"/>
          </p:cNvSpPr>
          <p:nvPr>
            <p:ph type="title"/>
          </p:nvPr>
        </p:nvSpPr>
        <p:spPr>
          <a:xfrm>
            <a:off x="838200" y="365125"/>
            <a:ext cx="10515600" cy="1325563"/>
          </a:xfrm>
        </p:spPr>
        <p:txBody>
          <a:bodyPr>
            <a:normAutofit/>
          </a:bodyPr>
          <a:lstStyle/>
          <a:p>
            <a:r>
              <a:rPr lang="en-US" sz="5400" dirty="0"/>
              <a:t>K</a:t>
            </a:r>
            <a:r>
              <a:rPr lang="en-US" sz="5400" baseline="30000" dirty="0"/>
              <a:t>+</a:t>
            </a:r>
            <a:r>
              <a:rPr lang="en-US" sz="5400" dirty="0"/>
              <a:t> level and EKG changes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79C495E-95C2-495A-CB17-98516E6F35DE}"/>
              </a:ext>
            </a:extLst>
          </p:cNvPr>
          <p:cNvPicPr>
            <a:picLocks noGrp="1" noChangeAspect="1"/>
          </p:cNvPicPr>
          <p:nvPr>
            <p:ph idx="1"/>
          </p:nvPr>
        </p:nvPicPr>
        <p:blipFill>
          <a:blip r:embed="rId3"/>
          <a:stretch>
            <a:fillRect/>
          </a:stretch>
        </p:blipFill>
        <p:spPr>
          <a:xfrm>
            <a:off x="1296554" y="2012336"/>
            <a:ext cx="9017000" cy="1981200"/>
          </a:xfrm>
          <a:prstGeom prst="rect">
            <a:avLst/>
          </a:prstGeom>
        </p:spPr>
      </p:pic>
      <p:sp>
        <p:nvSpPr>
          <p:cNvPr id="5" name="TextBox 4">
            <a:extLst>
              <a:ext uri="{FF2B5EF4-FFF2-40B4-BE49-F238E27FC236}">
                <a16:creationId xmlns:a16="http://schemas.microsoft.com/office/drawing/2014/main" id="{B5312F01-1D27-498D-C229-8232A0ADE00D}"/>
              </a:ext>
            </a:extLst>
          </p:cNvPr>
          <p:cNvSpPr txBox="1"/>
          <p:nvPr/>
        </p:nvSpPr>
        <p:spPr>
          <a:xfrm>
            <a:off x="838200" y="4197927"/>
            <a:ext cx="971658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Study found that only 39% of patients with K</a:t>
            </a:r>
            <a:r>
              <a:rPr lang="en-US" sz="2400" baseline="30000" dirty="0"/>
              <a:t>+</a:t>
            </a:r>
            <a:r>
              <a:rPr lang="en-US" sz="2400" dirty="0"/>
              <a:t> levels of 7 to 9 </a:t>
            </a:r>
            <a:r>
              <a:rPr lang="en-US" sz="2400" dirty="0" err="1"/>
              <a:t>mEq</a:t>
            </a:r>
            <a:r>
              <a:rPr lang="en-US" sz="2400" dirty="0"/>
              <a:t>/L had T wave abnormalities; the probability of EKG changes increased with increase in K</a:t>
            </a:r>
            <a:r>
              <a:rPr lang="en-US" sz="2400" baseline="30000" dirty="0"/>
              <a:t>+</a:t>
            </a:r>
            <a:r>
              <a:rPr lang="en-US" sz="2400" dirty="0"/>
              <a:t> levels, but was insensitive; under 50% of patients who developed dangerous arrhythmias or death had dangerous EKG changes</a:t>
            </a:r>
          </a:p>
        </p:txBody>
      </p:sp>
    </p:spTree>
    <p:extLst>
      <p:ext uri="{BB962C8B-B14F-4D97-AF65-F5344CB8AC3E}">
        <p14:creationId xmlns:p14="http://schemas.microsoft.com/office/powerpoint/2010/main" val="181990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CF27-E84E-A098-AFA7-45FDD284A94A}"/>
              </a:ext>
            </a:extLst>
          </p:cNvPr>
          <p:cNvSpPr>
            <a:spLocks noGrp="1"/>
          </p:cNvSpPr>
          <p:nvPr>
            <p:ph type="title"/>
          </p:nvPr>
        </p:nvSpPr>
        <p:spPr>
          <a:xfrm>
            <a:off x="838200" y="365125"/>
            <a:ext cx="10515600" cy="1325563"/>
          </a:xfrm>
        </p:spPr>
        <p:txBody>
          <a:bodyPr>
            <a:normAutofit/>
          </a:bodyPr>
          <a:lstStyle/>
          <a:p>
            <a:r>
              <a:rPr lang="en-US" sz="5400" dirty="0"/>
              <a:t>TWDFNR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203DC4F-5DFD-BCE5-1FDB-8A0CC34D89AD}"/>
              </a:ext>
            </a:extLst>
          </p:cNvPr>
          <p:cNvSpPr>
            <a:spLocks noGrp="1"/>
          </p:cNvSpPr>
          <p:nvPr>
            <p:ph idx="1"/>
          </p:nvPr>
        </p:nvSpPr>
        <p:spPr/>
        <p:txBody>
          <a:bodyPr/>
          <a:lstStyle/>
          <a:p>
            <a:endParaRPr lang="en-US" dirty="0"/>
          </a:p>
        </p:txBody>
      </p:sp>
      <p:pic>
        <p:nvPicPr>
          <p:cNvPr id="7" name="Content Placeholder 3">
            <a:extLst>
              <a:ext uri="{FF2B5EF4-FFF2-40B4-BE49-F238E27FC236}">
                <a16:creationId xmlns:a16="http://schemas.microsoft.com/office/drawing/2014/main" id="{324AAD74-1864-6F96-233F-11408C29E64B}"/>
              </a:ext>
            </a:extLst>
          </p:cNvPr>
          <p:cNvPicPr>
            <a:picLocks noChangeAspect="1"/>
          </p:cNvPicPr>
          <p:nvPr/>
        </p:nvPicPr>
        <p:blipFill>
          <a:blip r:embed="rId3"/>
          <a:stretch>
            <a:fillRect/>
          </a:stretch>
        </p:blipFill>
        <p:spPr>
          <a:xfrm>
            <a:off x="1540486" y="1686517"/>
            <a:ext cx="8878131" cy="5004038"/>
          </a:xfrm>
          <a:prstGeom prst="rect">
            <a:avLst/>
          </a:prstGeom>
        </p:spPr>
      </p:pic>
    </p:spTree>
    <p:extLst>
      <p:ext uri="{BB962C8B-B14F-4D97-AF65-F5344CB8AC3E}">
        <p14:creationId xmlns:p14="http://schemas.microsoft.com/office/powerpoint/2010/main" val="124390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CF27-E84E-A098-AFA7-45FDD284A94A}"/>
              </a:ext>
            </a:extLst>
          </p:cNvPr>
          <p:cNvSpPr>
            <a:spLocks noGrp="1"/>
          </p:cNvSpPr>
          <p:nvPr>
            <p:ph type="title"/>
          </p:nvPr>
        </p:nvSpPr>
        <p:spPr>
          <a:xfrm>
            <a:off x="838200" y="365125"/>
            <a:ext cx="10515600" cy="1325563"/>
          </a:xfrm>
        </p:spPr>
        <p:txBody>
          <a:bodyPr>
            <a:normAutofit/>
          </a:bodyPr>
          <a:lstStyle/>
          <a:p>
            <a:r>
              <a:rPr lang="en-US" sz="5400" dirty="0"/>
              <a:t>Review of Cases #1 and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8B91A10-B280-B84E-528B-F72EC81A3A99}"/>
              </a:ext>
            </a:extLst>
          </p:cNvPr>
          <p:cNvSpPr>
            <a:spLocks noGrp="1"/>
          </p:cNvSpPr>
          <p:nvPr>
            <p:ph idx="1"/>
          </p:nvPr>
        </p:nvSpPr>
        <p:spPr/>
        <p:txBody>
          <a:bodyPr>
            <a:normAutofit lnSpcReduction="10000"/>
          </a:bodyPr>
          <a:lstStyle/>
          <a:p>
            <a:r>
              <a:rPr lang="en-US" dirty="0"/>
              <a:t>Exclude </a:t>
            </a:r>
            <a:r>
              <a:rPr lang="en-US" dirty="0" err="1"/>
              <a:t>pseudohyperkalemia</a:t>
            </a:r>
            <a:endParaRPr lang="en-US" dirty="0"/>
          </a:p>
          <a:p>
            <a:r>
              <a:rPr lang="en-US" dirty="0"/>
              <a:t>Hyperkalemia emergencies need stabilizing medications</a:t>
            </a:r>
          </a:p>
          <a:p>
            <a:r>
              <a:rPr lang="en-US" dirty="0"/>
              <a:t>Recognize the duration of action of stabilizing medications</a:t>
            </a:r>
          </a:p>
          <a:p>
            <a:pPr lvl="1"/>
            <a:r>
              <a:rPr lang="en-US" dirty="0"/>
              <a:t>Repeat therapies</a:t>
            </a:r>
          </a:p>
          <a:p>
            <a:pPr lvl="1"/>
            <a:r>
              <a:rPr lang="en-US" dirty="0"/>
              <a:t>Monitor levels closely</a:t>
            </a:r>
          </a:p>
          <a:p>
            <a:r>
              <a:rPr lang="en-US" dirty="0"/>
              <a:t>Urgent therapy for patients with clinical manifestations, </a:t>
            </a:r>
            <a:r>
              <a:rPr lang="en-US" sz="2800" dirty="0"/>
              <a:t>K</a:t>
            </a:r>
            <a:r>
              <a:rPr lang="en-US" sz="2800" baseline="30000" dirty="0"/>
              <a:t>+</a:t>
            </a:r>
            <a:r>
              <a:rPr lang="en-US" sz="2800" dirty="0"/>
              <a:t> &gt;6.5 and moderate </a:t>
            </a:r>
            <a:r>
              <a:rPr lang="en-US" sz="2800" dirty="0" err="1"/>
              <a:t>hyperK</a:t>
            </a:r>
            <a:r>
              <a:rPr lang="en-US" sz="2800" baseline="30000" dirty="0"/>
              <a:t>+</a:t>
            </a:r>
            <a:r>
              <a:rPr lang="en-US" sz="2800" dirty="0"/>
              <a:t> if significant impairment in kidney function and marked ongoing tissue </a:t>
            </a:r>
          </a:p>
          <a:p>
            <a:r>
              <a:rPr lang="en-US" dirty="0"/>
              <a:t>Management often doesn’t change based on the EKG findings (or absence of EKG findings)</a:t>
            </a:r>
          </a:p>
          <a:p>
            <a:endParaRPr lang="en-US" dirty="0"/>
          </a:p>
        </p:txBody>
      </p:sp>
    </p:spTree>
    <p:extLst>
      <p:ext uri="{BB962C8B-B14F-4D97-AF65-F5344CB8AC3E}">
        <p14:creationId xmlns:p14="http://schemas.microsoft.com/office/powerpoint/2010/main" val="420539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A901-65C5-DD54-7D1D-0365F6AC576D}"/>
              </a:ext>
            </a:extLst>
          </p:cNvPr>
          <p:cNvSpPr>
            <a:spLocks noGrp="1"/>
          </p:cNvSpPr>
          <p:nvPr>
            <p:ph type="title"/>
          </p:nvPr>
        </p:nvSpPr>
        <p:spPr>
          <a:xfrm>
            <a:off x="838200" y="365125"/>
            <a:ext cx="10515600" cy="1325563"/>
          </a:xfrm>
        </p:spPr>
        <p:txBody>
          <a:bodyPr>
            <a:normAutofit/>
          </a:bodyPr>
          <a:lstStyle/>
          <a:p>
            <a:r>
              <a:rPr lang="en-US" sz="5400" dirty="0"/>
              <a:t>Case #3</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CA52D9-C967-18D0-D044-03B5B49503E4}"/>
              </a:ext>
            </a:extLst>
          </p:cNvPr>
          <p:cNvSpPr>
            <a:spLocks noGrp="1"/>
          </p:cNvSpPr>
          <p:nvPr>
            <p:ph idx="1"/>
          </p:nvPr>
        </p:nvSpPr>
        <p:spPr>
          <a:xfrm>
            <a:off x="838200" y="1929384"/>
            <a:ext cx="10515600" cy="4251960"/>
          </a:xfrm>
        </p:spPr>
        <p:txBody>
          <a:bodyPr>
            <a:normAutofit lnSpcReduction="10000"/>
          </a:bodyPr>
          <a:lstStyle/>
          <a:p>
            <a:r>
              <a:rPr lang="en-US" sz="2600" dirty="0"/>
              <a:t>58 y/o M with CAD, HTN, </a:t>
            </a:r>
            <a:r>
              <a:rPr lang="en-US" sz="2600" dirty="0" err="1"/>
              <a:t>HFpEF</a:t>
            </a:r>
            <a:r>
              <a:rPr lang="en-US" sz="2600" dirty="0"/>
              <a:t> and CKD presents with shortness of breath. On arrival to the ED, T 37.5, BP 142/84, HR 90, RR 18, O2 </a:t>
            </a:r>
            <a:r>
              <a:rPr lang="en-US" sz="2600" dirty="0" err="1"/>
              <a:t>sats</a:t>
            </a:r>
            <a:r>
              <a:rPr lang="en-US" sz="2600" dirty="0"/>
              <a:t> 93% on RA. Appears well and in NAD. He has bibasilar crackles on exam and trace LE pitting edema. Labs notable for Cr of 1.4 mg/dL (</a:t>
            </a:r>
            <a:r>
              <a:rPr lang="en-US" sz="2600" dirty="0" err="1"/>
              <a:t>b/l</a:t>
            </a:r>
            <a:r>
              <a:rPr lang="en-US" sz="2600" dirty="0"/>
              <a:t> ~1.2 – 1.3) and K</a:t>
            </a:r>
            <a:r>
              <a:rPr lang="en-US" sz="2600" baseline="30000" dirty="0"/>
              <a:t> </a:t>
            </a:r>
            <a:r>
              <a:rPr lang="en-US" sz="2600" dirty="0"/>
              <a:t>of 5.6 mmol/L.</a:t>
            </a:r>
          </a:p>
          <a:p>
            <a:r>
              <a:rPr lang="en-US" sz="2600" dirty="0"/>
              <a:t>In addition to reviewing the patient’s medication list, how will you manage the hyperkalemia?</a:t>
            </a:r>
          </a:p>
          <a:p>
            <a:pPr lvl="1"/>
            <a:r>
              <a:rPr lang="en-US" sz="1900" dirty="0"/>
              <a:t>A. Calcium, insulin/dextrose, </a:t>
            </a:r>
            <a:r>
              <a:rPr lang="en-US" sz="1900" dirty="0" err="1"/>
              <a:t>Lokelma</a:t>
            </a:r>
            <a:endParaRPr lang="en-US" sz="1900" dirty="0"/>
          </a:p>
          <a:p>
            <a:pPr lvl="1"/>
            <a:r>
              <a:rPr lang="en-US" sz="1900" dirty="0"/>
              <a:t>B. Calcium, </a:t>
            </a:r>
            <a:r>
              <a:rPr lang="en-US" sz="1900" dirty="0" err="1"/>
              <a:t>Lokelma</a:t>
            </a:r>
            <a:endParaRPr lang="en-US" sz="1900" dirty="0"/>
          </a:p>
          <a:p>
            <a:pPr lvl="1"/>
            <a:r>
              <a:rPr lang="en-US" sz="1900" dirty="0"/>
              <a:t>C. IV Lasix</a:t>
            </a:r>
          </a:p>
          <a:p>
            <a:pPr lvl="1"/>
            <a:r>
              <a:rPr lang="en-US" sz="1900" dirty="0"/>
              <a:t>D. IV Lasix (along with isotonic saline infusion)</a:t>
            </a:r>
          </a:p>
          <a:p>
            <a:pPr lvl="1"/>
            <a:r>
              <a:rPr lang="en-US" sz="1900" dirty="0"/>
              <a:t>E. Kayexalate</a:t>
            </a:r>
          </a:p>
          <a:p>
            <a:pPr lvl="1"/>
            <a:r>
              <a:rPr lang="en-US" sz="1900" dirty="0"/>
              <a:t>F. Get an EKG to help guide next steps</a:t>
            </a:r>
          </a:p>
          <a:p>
            <a:endParaRPr lang="en-US" dirty="0"/>
          </a:p>
        </p:txBody>
      </p:sp>
    </p:spTree>
    <p:extLst>
      <p:ext uri="{BB962C8B-B14F-4D97-AF65-F5344CB8AC3E}">
        <p14:creationId xmlns:p14="http://schemas.microsoft.com/office/powerpoint/2010/main" val="4104647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A901-65C5-DD54-7D1D-0365F6AC576D}"/>
              </a:ext>
            </a:extLst>
          </p:cNvPr>
          <p:cNvSpPr>
            <a:spLocks noGrp="1"/>
          </p:cNvSpPr>
          <p:nvPr>
            <p:ph type="title"/>
          </p:nvPr>
        </p:nvSpPr>
        <p:spPr>
          <a:xfrm>
            <a:off x="838200" y="365125"/>
            <a:ext cx="10515600" cy="1325563"/>
          </a:xfrm>
        </p:spPr>
        <p:txBody>
          <a:bodyPr>
            <a:normAutofit/>
          </a:bodyPr>
          <a:lstStyle/>
          <a:p>
            <a:r>
              <a:rPr lang="en-US" sz="5400" dirty="0"/>
              <a:t>Case #3</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CA52D9-C967-18D0-D044-03B5B49503E4}"/>
              </a:ext>
            </a:extLst>
          </p:cNvPr>
          <p:cNvSpPr>
            <a:spLocks noGrp="1"/>
          </p:cNvSpPr>
          <p:nvPr>
            <p:ph idx="1"/>
          </p:nvPr>
        </p:nvSpPr>
        <p:spPr>
          <a:xfrm>
            <a:off x="838200" y="1929384"/>
            <a:ext cx="10515600" cy="4251960"/>
          </a:xfrm>
        </p:spPr>
        <p:txBody>
          <a:bodyPr>
            <a:normAutofit lnSpcReduction="10000"/>
          </a:bodyPr>
          <a:lstStyle/>
          <a:p>
            <a:r>
              <a:rPr lang="en-US" sz="2600" dirty="0"/>
              <a:t>58 y/o M with CAD, HTN, </a:t>
            </a:r>
            <a:r>
              <a:rPr lang="en-US" sz="2600" dirty="0" err="1"/>
              <a:t>HFpEF</a:t>
            </a:r>
            <a:r>
              <a:rPr lang="en-US" sz="2600" dirty="0"/>
              <a:t> and CKD presents with shortness of breath. On arrival to the ED, T 37.5, BP 142/84, HR 90, RR 18, O2 </a:t>
            </a:r>
            <a:r>
              <a:rPr lang="en-US" sz="2600" dirty="0" err="1"/>
              <a:t>sats</a:t>
            </a:r>
            <a:r>
              <a:rPr lang="en-US" sz="2600" dirty="0"/>
              <a:t> 93% on RA. Appears well and in NAD. He has bibasilar crackles on exam and trace LE pitting edema. Labs notable for Cr of 1.4 mg/dL (</a:t>
            </a:r>
            <a:r>
              <a:rPr lang="en-US" sz="2600" dirty="0" err="1"/>
              <a:t>b/l</a:t>
            </a:r>
            <a:r>
              <a:rPr lang="en-US" sz="2600" dirty="0"/>
              <a:t> ~1.2 – 1.3) and K</a:t>
            </a:r>
            <a:r>
              <a:rPr lang="en-US" sz="2600" baseline="30000" dirty="0"/>
              <a:t> </a:t>
            </a:r>
            <a:r>
              <a:rPr lang="en-US" sz="2600" dirty="0"/>
              <a:t>of 5.6 mmol/L.</a:t>
            </a:r>
          </a:p>
          <a:p>
            <a:r>
              <a:rPr lang="en-US" sz="2600" dirty="0"/>
              <a:t>In addition to reviewing the patient’s medication list, how will you manage the hyperkalemia?</a:t>
            </a:r>
          </a:p>
          <a:p>
            <a:pPr lvl="1"/>
            <a:r>
              <a:rPr lang="en-US" sz="1900" dirty="0"/>
              <a:t>A. Calcium, insulin/dextrose, </a:t>
            </a:r>
            <a:r>
              <a:rPr lang="en-US" sz="1900" dirty="0" err="1"/>
              <a:t>Lokelma</a:t>
            </a:r>
            <a:endParaRPr lang="en-US" sz="1900" dirty="0"/>
          </a:p>
          <a:p>
            <a:pPr lvl="1"/>
            <a:r>
              <a:rPr lang="en-US" sz="1900" dirty="0"/>
              <a:t>B. Calcium, </a:t>
            </a:r>
            <a:r>
              <a:rPr lang="en-US" sz="1900" dirty="0" err="1"/>
              <a:t>Lokelma</a:t>
            </a:r>
            <a:endParaRPr lang="en-US" sz="1900" dirty="0"/>
          </a:p>
          <a:p>
            <a:pPr lvl="1"/>
            <a:r>
              <a:rPr lang="en-US" sz="1900" b="1" dirty="0">
                <a:solidFill>
                  <a:srgbClr val="C00000"/>
                </a:solidFill>
              </a:rPr>
              <a:t>C. IV Lasix</a:t>
            </a:r>
          </a:p>
          <a:p>
            <a:pPr lvl="1"/>
            <a:r>
              <a:rPr lang="en-US" sz="1900" dirty="0"/>
              <a:t>D. IV Lasix (along with isotonic saline infusion)</a:t>
            </a:r>
          </a:p>
          <a:p>
            <a:pPr lvl="1"/>
            <a:r>
              <a:rPr lang="en-US" sz="1900" dirty="0"/>
              <a:t>E. Kayexalate</a:t>
            </a:r>
          </a:p>
          <a:p>
            <a:pPr lvl="1"/>
            <a:r>
              <a:rPr lang="en-US" sz="1900" dirty="0"/>
              <a:t>F. Get an EKG to help guide next steps</a:t>
            </a:r>
          </a:p>
          <a:p>
            <a:endParaRPr lang="en-US" dirty="0"/>
          </a:p>
        </p:txBody>
      </p:sp>
    </p:spTree>
    <p:extLst>
      <p:ext uri="{BB962C8B-B14F-4D97-AF65-F5344CB8AC3E}">
        <p14:creationId xmlns:p14="http://schemas.microsoft.com/office/powerpoint/2010/main" val="202950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367F-FAD3-D98C-4AA4-67744DCB1405}"/>
              </a:ext>
            </a:extLst>
          </p:cNvPr>
          <p:cNvSpPr>
            <a:spLocks noGrp="1"/>
          </p:cNvSpPr>
          <p:nvPr>
            <p:ph type="title"/>
          </p:nvPr>
        </p:nvSpPr>
        <p:spPr/>
        <p:txBody>
          <a:bodyPr/>
          <a:lstStyle/>
          <a:p>
            <a:r>
              <a:rPr lang="en-US" dirty="0"/>
              <a:t>Potassium removal from the body</a:t>
            </a:r>
          </a:p>
        </p:txBody>
      </p:sp>
      <p:sp>
        <p:nvSpPr>
          <p:cNvPr id="3" name="Content Placeholder 2">
            <a:extLst>
              <a:ext uri="{FF2B5EF4-FFF2-40B4-BE49-F238E27FC236}">
                <a16:creationId xmlns:a16="http://schemas.microsoft.com/office/drawing/2014/main" id="{05BDF8AE-673E-77DE-D225-8F3A42C8F12E}"/>
              </a:ext>
            </a:extLst>
          </p:cNvPr>
          <p:cNvSpPr>
            <a:spLocks noGrp="1"/>
          </p:cNvSpPr>
          <p:nvPr>
            <p:ph sz="half" idx="1"/>
          </p:nvPr>
        </p:nvSpPr>
        <p:spPr/>
        <p:txBody>
          <a:bodyPr>
            <a:normAutofit fontScale="92500" lnSpcReduction="10000"/>
          </a:bodyPr>
          <a:lstStyle/>
          <a:p>
            <a:r>
              <a:rPr lang="en-US" dirty="0"/>
              <a:t>Loop diuretics</a:t>
            </a:r>
          </a:p>
          <a:p>
            <a:pPr lvl="1"/>
            <a:r>
              <a:rPr lang="en-US" dirty="0"/>
              <a:t>In patients with normal or mild to moderate kidney impairment, loop diuretics will increase potassium loss in the urine</a:t>
            </a:r>
          </a:p>
          <a:p>
            <a:pPr lvl="1"/>
            <a:r>
              <a:rPr lang="en-US" dirty="0"/>
              <a:t>In hypervolemic patients, diuretics alone</a:t>
            </a:r>
          </a:p>
          <a:p>
            <a:pPr lvl="1"/>
            <a:r>
              <a:rPr lang="en-US" dirty="0"/>
              <a:t>In hypo or euvolemic patients, in conjunction with isotonic saline</a:t>
            </a:r>
          </a:p>
        </p:txBody>
      </p:sp>
      <p:sp>
        <p:nvSpPr>
          <p:cNvPr id="4" name="Content Placeholder 3">
            <a:extLst>
              <a:ext uri="{FF2B5EF4-FFF2-40B4-BE49-F238E27FC236}">
                <a16:creationId xmlns:a16="http://schemas.microsoft.com/office/drawing/2014/main" id="{ECAF50D5-E5B6-35D0-3A7C-ADCE0D29E608}"/>
              </a:ext>
            </a:extLst>
          </p:cNvPr>
          <p:cNvSpPr>
            <a:spLocks noGrp="1"/>
          </p:cNvSpPr>
          <p:nvPr>
            <p:ph sz="half" idx="2"/>
          </p:nvPr>
        </p:nvSpPr>
        <p:spPr/>
        <p:txBody>
          <a:bodyPr>
            <a:normAutofit fontScale="92500" lnSpcReduction="10000"/>
          </a:bodyPr>
          <a:lstStyle/>
          <a:p>
            <a:r>
              <a:rPr lang="en-US" dirty="0"/>
              <a:t>GI cation exchangers</a:t>
            </a:r>
          </a:p>
          <a:p>
            <a:pPr lvl="1"/>
            <a:r>
              <a:rPr lang="en-US" dirty="0" err="1"/>
              <a:t>Patiromer</a:t>
            </a:r>
            <a:r>
              <a:rPr lang="en-US" dirty="0"/>
              <a:t> or sodium zirconium cyclosilicate (SZC)</a:t>
            </a:r>
          </a:p>
          <a:p>
            <a:pPr lvl="2"/>
            <a:r>
              <a:rPr lang="en-US" dirty="0"/>
              <a:t>Hyperkalemic emergency dose:</a:t>
            </a:r>
          </a:p>
          <a:p>
            <a:pPr lvl="3"/>
            <a:r>
              <a:rPr lang="en-US" dirty="0"/>
              <a:t>SZC 10 gm TID x 48 hours</a:t>
            </a:r>
          </a:p>
          <a:p>
            <a:pPr lvl="3"/>
            <a:r>
              <a:rPr lang="en-US" dirty="0" err="1"/>
              <a:t>Patiromer</a:t>
            </a:r>
            <a:r>
              <a:rPr lang="en-US" dirty="0"/>
              <a:t> 8.4 gm daily as needed</a:t>
            </a:r>
          </a:p>
          <a:p>
            <a:pPr lvl="3"/>
            <a:r>
              <a:rPr lang="en-US" dirty="0"/>
              <a:t>SZC preferred, as more rapid-acting (within 1 hour)</a:t>
            </a:r>
          </a:p>
          <a:p>
            <a:pPr lvl="1"/>
            <a:r>
              <a:rPr lang="en-US" dirty="0"/>
              <a:t>Sodium polystyrene sulfonate (SPS)</a:t>
            </a:r>
          </a:p>
          <a:p>
            <a:pPr lvl="2"/>
            <a:r>
              <a:rPr lang="en-US" dirty="0"/>
              <a:t>Do not use if other GI options are available</a:t>
            </a:r>
          </a:p>
          <a:p>
            <a:pPr lvl="2"/>
            <a:r>
              <a:rPr lang="en-US" dirty="0"/>
              <a:t>Do not give in post-op patients of with ileus, SBO, constipation or underlying bowel disease (risk for intestinal necrosis)</a:t>
            </a:r>
          </a:p>
        </p:txBody>
      </p:sp>
    </p:spTree>
    <p:extLst>
      <p:ext uri="{BB962C8B-B14F-4D97-AF65-F5344CB8AC3E}">
        <p14:creationId xmlns:p14="http://schemas.microsoft.com/office/powerpoint/2010/main" val="378810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DAF86F6-9C51-223A-E40B-534D3DA23371}"/>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Potassium physiology</a:t>
            </a:r>
          </a:p>
        </p:txBody>
      </p:sp>
      <p:sp>
        <p:nvSpPr>
          <p:cNvPr id="103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A15099-52D8-5DF5-C619-13A0003511E3}"/>
              </a:ext>
            </a:extLst>
          </p:cNvPr>
          <p:cNvSpPr>
            <a:spLocks noGrp="1"/>
          </p:cNvSpPr>
          <p:nvPr>
            <p:ph sz="half" idx="1"/>
          </p:nvPr>
        </p:nvSpPr>
        <p:spPr>
          <a:xfrm>
            <a:off x="630935" y="2660904"/>
            <a:ext cx="6111243" cy="3547872"/>
          </a:xfrm>
        </p:spPr>
        <p:txBody>
          <a:bodyPr vert="horz" lIns="91440" tIns="45720" rIns="91440" bIns="45720" rtlCol="0" anchor="t">
            <a:normAutofit/>
          </a:bodyPr>
          <a:lstStyle/>
          <a:p>
            <a:r>
              <a:rPr lang="en-US" sz="1800" b="0" i="0" u="none" strike="noStrike" dirty="0">
                <a:effectLst/>
              </a:rPr>
              <a:t>Total body potassium stores are approximately 3000 </a:t>
            </a:r>
            <a:r>
              <a:rPr lang="en-US" sz="1800" b="0" i="0" u="none" strike="noStrike" dirty="0" err="1">
                <a:effectLst/>
              </a:rPr>
              <a:t>mEq</a:t>
            </a:r>
            <a:r>
              <a:rPr lang="en-US" sz="1800" b="0" i="0" u="none" strike="noStrike" dirty="0">
                <a:effectLst/>
              </a:rPr>
              <a:t> or more (50 to 75 </a:t>
            </a:r>
            <a:r>
              <a:rPr lang="en-US" sz="1800" b="0" i="0" u="none" strike="noStrike" dirty="0" err="1">
                <a:effectLst/>
              </a:rPr>
              <a:t>mEq</a:t>
            </a:r>
            <a:r>
              <a:rPr lang="en-US" sz="1800" b="0" i="0" u="none" strike="noStrike" dirty="0">
                <a:effectLst/>
              </a:rPr>
              <a:t>/kg body weight)</a:t>
            </a:r>
          </a:p>
          <a:p>
            <a:r>
              <a:rPr lang="en-US" sz="1800" dirty="0"/>
              <a:t>P</a:t>
            </a:r>
            <a:r>
              <a:rPr lang="en-US" sz="1800" b="0" i="0" u="none" strike="noStrike" dirty="0">
                <a:effectLst/>
              </a:rPr>
              <a:t>rimarily an intracellular cation (98%)</a:t>
            </a:r>
          </a:p>
          <a:p>
            <a:pPr lvl="1"/>
            <a:r>
              <a:rPr lang="en-US" sz="1500" dirty="0"/>
              <a:t>I</a:t>
            </a:r>
            <a:r>
              <a:rPr lang="en-US" sz="1500" b="0" i="0" u="none" strike="noStrike" dirty="0">
                <a:effectLst/>
              </a:rPr>
              <a:t>ntracellular potassium concentration is approximately 140 </a:t>
            </a:r>
            <a:r>
              <a:rPr lang="en-US" sz="1500" b="0" i="0" u="none" strike="noStrike" dirty="0" err="1">
                <a:effectLst/>
              </a:rPr>
              <a:t>mEq</a:t>
            </a:r>
            <a:r>
              <a:rPr lang="en-US" sz="1500" b="0" i="0" u="none" strike="noStrike" dirty="0">
                <a:effectLst/>
              </a:rPr>
              <a:t>/L</a:t>
            </a:r>
          </a:p>
          <a:p>
            <a:pPr lvl="1"/>
            <a:r>
              <a:rPr lang="en-US" sz="1500" b="0" i="0" u="none" strike="noStrike" dirty="0">
                <a:effectLst/>
              </a:rPr>
              <a:t>4 to 5 </a:t>
            </a:r>
            <a:r>
              <a:rPr lang="en-US" sz="1500" b="0" i="0" u="none" strike="noStrike" dirty="0" err="1">
                <a:effectLst/>
              </a:rPr>
              <a:t>mEq</a:t>
            </a:r>
            <a:r>
              <a:rPr lang="en-US" sz="1500" b="0" i="0" u="none" strike="noStrike" dirty="0">
                <a:effectLst/>
              </a:rPr>
              <a:t>/L extracellular</a:t>
            </a:r>
          </a:p>
          <a:p>
            <a:pPr lvl="1"/>
            <a:r>
              <a:rPr lang="en-US" sz="1400" dirty="0"/>
              <a:t>Serum K</a:t>
            </a:r>
            <a:r>
              <a:rPr lang="en-US" sz="1400" baseline="30000" dirty="0"/>
              <a:t>+</a:t>
            </a:r>
            <a:r>
              <a:rPr lang="en-US" sz="1400" dirty="0"/>
              <a:t> is 2% of total body K</a:t>
            </a:r>
            <a:r>
              <a:rPr lang="en-US" sz="1400" baseline="30000" dirty="0"/>
              <a:t>+</a:t>
            </a:r>
            <a:r>
              <a:rPr lang="en-US" sz="1400" dirty="0"/>
              <a:t>; 98% intracellular </a:t>
            </a:r>
            <a:endParaRPr lang="en-US" sz="1400" b="0" i="0" u="none" strike="noStrike" dirty="0">
              <a:effectLst/>
            </a:endParaRPr>
          </a:p>
          <a:p>
            <a:r>
              <a:rPr lang="en-US" sz="1800" dirty="0"/>
              <a:t>K</a:t>
            </a:r>
            <a:r>
              <a:rPr lang="en-US" sz="1800" baseline="30000" dirty="0"/>
              <a:t>+</a:t>
            </a:r>
            <a:r>
              <a:rPr lang="en-US" sz="1800" dirty="0"/>
              <a:t> homeostasis largely maintained in the kidneys (~90% renal excretion), GI tract (~10% fecal excretion)</a:t>
            </a:r>
          </a:p>
          <a:p>
            <a:r>
              <a:rPr lang="en-US" sz="1800" dirty="0"/>
              <a:t>Ratio of K</a:t>
            </a:r>
            <a:r>
              <a:rPr lang="en-US" sz="1800" baseline="30000" dirty="0"/>
              <a:t>+</a:t>
            </a:r>
            <a:r>
              <a:rPr lang="en-US" sz="1800" dirty="0"/>
              <a:t> concentration in ECF/ICF determines resting membrane potential across cell membrane -&gt; generation of action potential which is essential for normal neural and muscle function</a:t>
            </a:r>
          </a:p>
          <a:p>
            <a:endParaRPr lang="en-US" sz="1500" b="0" i="0" u="none" strike="noStrike" dirty="0">
              <a:effectLst/>
            </a:endParaRPr>
          </a:p>
          <a:p>
            <a:endParaRPr lang="en-US" sz="1500" b="0" i="0" u="none" strike="noStrike" dirty="0">
              <a:effectLst/>
            </a:endParaRPr>
          </a:p>
        </p:txBody>
      </p:sp>
      <p:pic>
        <p:nvPicPr>
          <p:cNvPr id="1026" name="Picture 2" descr="Scientists Say: Kidney">
            <a:extLst>
              <a:ext uri="{FF2B5EF4-FFF2-40B4-BE49-F238E27FC236}">
                <a16:creationId xmlns:a16="http://schemas.microsoft.com/office/drawing/2014/main" id="{B7DFC396-E9F9-5D04-113C-9DDCD2CA63B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8797" b="-478"/>
          <a:stretch/>
        </p:blipFill>
        <p:spPr bwMode="auto">
          <a:xfrm>
            <a:off x="6742178" y="640080"/>
            <a:ext cx="5053221"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75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276-EFDF-7019-65A3-6F3B546AC7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DA60D77-B2F4-10D7-CFA8-251EC1EA826F}"/>
              </a:ext>
            </a:extLst>
          </p:cNvPr>
          <p:cNvPicPr>
            <a:picLocks noGrp="1" noChangeAspect="1"/>
          </p:cNvPicPr>
          <p:nvPr>
            <p:ph sz="half" idx="1"/>
          </p:nvPr>
        </p:nvPicPr>
        <p:blipFill>
          <a:blip r:embed="rId2"/>
          <a:stretch>
            <a:fillRect/>
          </a:stretch>
        </p:blipFill>
        <p:spPr>
          <a:xfrm>
            <a:off x="2895600" y="227807"/>
            <a:ext cx="7079673" cy="6660628"/>
          </a:xfrm>
          <a:prstGeom prst="rect">
            <a:avLst/>
          </a:prstGeom>
        </p:spPr>
      </p:pic>
      <p:sp>
        <p:nvSpPr>
          <p:cNvPr id="4" name="Content Placeholder 3">
            <a:extLst>
              <a:ext uri="{FF2B5EF4-FFF2-40B4-BE49-F238E27FC236}">
                <a16:creationId xmlns:a16="http://schemas.microsoft.com/office/drawing/2014/main" id="{9548F315-9FBA-F8C6-1DE8-546D7ED129DD}"/>
              </a:ext>
            </a:extLst>
          </p:cNvPr>
          <p:cNvSpPr>
            <a:spLocks noGrp="1"/>
          </p:cNvSpPr>
          <p:nvPr>
            <p:ph sz="half" idx="2"/>
          </p:nvPr>
        </p:nvSpPr>
        <p:spPr/>
        <p:txBody>
          <a:bodyPr/>
          <a:lstStyle/>
          <a:p>
            <a:endParaRPr lang="en-US"/>
          </a:p>
        </p:txBody>
      </p:sp>
      <p:sp>
        <p:nvSpPr>
          <p:cNvPr id="6" name="TextBox 5">
            <a:extLst>
              <a:ext uri="{FF2B5EF4-FFF2-40B4-BE49-F238E27FC236}">
                <a16:creationId xmlns:a16="http://schemas.microsoft.com/office/drawing/2014/main" id="{98A660FA-77ED-59D0-9900-95E4A8712364}"/>
              </a:ext>
            </a:extLst>
          </p:cNvPr>
          <p:cNvSpPr txBox="1"/>
          <p:nvPr/>
        </p:nvSpPr>
        <p:spPr>
          <a:xfrm>
            <a:off x="2757055" y="227807"/>
            <a:ext cx="3241963" cy="128233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62700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84D78-F949-522E-3779-7D9372F2DE82}"/>
              </a:ext>
            </a:extLst>
          </p:cNvPr>
          <p:cNvSpPr>
            <a:spLocks noGrp="1"/>
          </p:cNvSpPr>
          <p:nvPr>
            <p:ph type="title"/>
          </p:nvPr>
        </p:nvSpPr>
        <p:spPr>
          <a:xfrm>
            <a:off x="838200" y="365125"/>
            <a:ext cx="10515600" cy="1828444"/>
          </a:xfrm>
        </p:spPr>
        <p:txBody>
          <a:bodyPr>
            <a:normAutofit/>
          </a:bodyPr>
          <a:lstStyle/>
          <a:p>
            <a:r>
              <a:rPr lang="en-US" sz="5200"/>
              <a:t>Patients who need prompt therapy or slow lowering</a:t>
            </a:r>
          </a:p>
        </p:txBody>
      </p:sp>
      <p:sp>
        <p:nvSpPr>
          <p:cNvPr id="3" name="Content Placeholder 2">
            <a:extLst>
              <a:ext uri="{FF2B5EF4-FFF2-40B4-BE49-F238E27FC236}">
                <a16:creationId xmlns:a16="http://schemas.microsoft.com/office/drawing/2014/main" id="{437EC076-C07D-37C2-CAB5-2E8AC9E4B3CF}"/>
              </a:ext>
            </a:extLst>
          </p:cNvPr>
          <p:cNvSpPr>
            <a:spLocks noGrp="1"/>
          </p:cNvSpPr>
          <p:nvPr>
            <p:ph sz="half" idx="1"/>
          </p:nvPr>
        </p:nvSpPr>
        <p:spPr>
          <a:xfrm>
            <a:off x="838200" y="2398626"/>
            <a:ext cx="5158427" cy="3730460"/>
          </a:xfrm>
        </p:spPr>
        <p:txBody>
          <a:bodyPr>
            <a:normAutofit/>
          </a:bodyPr>
          <a:lstStyle/>
          <a:p>
            <a:r>
              <a:rPr lang="en-US" sz="2000"/>
              <a:t>Prompt lowering of potassium – within 6-12 hours</a:t>
            </a:r>
          </a:p>
          <a:p>
            <a:pPr lvl="1"/>
            <a:r>
              <a:rPr lang="en-US" sz="2000"/>
              <a:t>HD patients who present outside of regular HD hours</a:t>
            </a:r>
          </a:p>
          <a:p>
            <a:pPr lvl="1"/>
            <a:r>
              <a:rPr lang="en-US" sz="2000"/>
              <a:t>Patients with marginal kidney function or marginal Uop</a:t>
            </a:r>
          </a:p>
          <a:p>
            <a:pPr lvl="1"/>
            <a:r>
              <a:rPr lang="en-US" sz="2000"/>
              <a:t>Patients who need to be optimized for surgery</a:t>
            </a:r>
          </a:p>
        </p:txBody>
      </p:sp>
      <p:sp>
        <p:nvSpPr>
          <p:cNvPr id="4" name="Content Placeholder 3">
            <a:extLst>
              <a:ext uri="{FF2B5EF4-FFF2-40B4-BE49-F238E27FC236}">
                <a16:creationId xmlns:a16="http://schemas.microsoft.com/office/drawing/2014/main" id="{53550467-1923-0A39-2C66-A451375F8EC9}"/>
              </a:ext>
            </a:extLst>
          </p:cNvPr>
          <p:cNvSpPr>
            <a:spLocks noGrp="1"/>
          </p:cNvSpPr>
          <p:nvPr>
            <p:ph sz="half" idx="2"/>
          </p:nvPr>
        </p:nvSpPr>
        <p:spPr>
          <a:xfrm>
            <a:off x="6189154" y="2398626"/>
            <a:ext cx="5164645" cy="3730460"/>
          </a:xfrm>
        </p:spPr>
        <p:txBody>
          <a:bodyPr>
            <a:normAutofit/>
          </a:bodyPr>
          <a:lstStyle/>
          <a:p>
            <a:r>
              <a:rPr lang="en-US" sz="2000"/>
              <a:t>Slow lowering</a:t>
            </a:r>
          </a:p>
          <a:p>
            <a:pPr lvl="1"/>
            <a:r>
              <a:rPr lang="en-US" sz="2000"/>
              <a:t>Chronic, mild (≤ 5.5 mEq/L) or moderate (5.5 to 6.5 mEq/L) elevations due to CKD and/or use of RAAS inhibiting medications </a:t>
            </a:r>
          </a:p>
        </p:txBody>
      </p:sp>
    </p:spTree>
    <p:extLst>
      <p:ext uri="{BB962C8B-B14F-4D97-AF65-F5344CB8AC3E}">
        <p14:creationId xmlns:p14="http://schemas.microsoft.com/office/powerpoint/2010/main" val="4265548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2B96-5FEA-E38F-E7B8-A3B89A7F32E0}"/>
              </a:ext>
            </a:extLst>
          </p:cNvPr>
          <p:cNvSpPr>
            <a:spLocks noGrp="1"/>
          </p:cNvSpPr>
          <p:nvPr>
            <p:ph type="title"/>
          </p:nvPr>
        </p:nvSpPr>
        <p:spPr>
          <a:xfrm>
            <a:off x="838200" y="365125"/>
            <a:ext cx="10515600" cy="1325563"/>
          </a:xfrm>
        </p:spPr>
        <p:txBody>
          <a:bodyPr>
            <a:normAutofit/>
          </a:bodyPr>
          <a:lstStyle/>
          <a:p>
            <a:r>
              <a:rPr lang="en-US" sz="5400"/>
              <a:t>Case #4</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8D680B2-13CB-273D-205D-879A41609288}"/>
              </a:ext>
            </a:extLst>
          </p:cNvPr>
          <p:cNvSpPr>
            <a:spLocks noGrp="1"/>
          </p:cNvSpPr>
          <p:nvPr>
            <p:ph idx="1"/>
          </p:nvPr>
        </p:nvSpPr>
        <p:spPr>
          <a:xfrm>
            <a:off x="838200" y="1929384"/>
            <a:ext cx="10515600" cy="4251960"/>
          </a:xfrm>
        </p:spPr>
        <p:txBody>
          <a:bodyPr>
            <a:normAutofit/>
          </a:bodyPr>
          <a:lstStyle/>
          <a:p>
            <a:r>
              <a:rPr lang="en-US" sz="2000" dirty="0"/>
              <a:t>52 y/o F with HTN, type 2 DM and ESRD on HD MWF presents to the ED with dyspnea, nausea and volume overload. She missed her HD sessions on Wednesday and Friday as she was not feeling well and comes in Saturday evening. She does not make urine. Medications include insulin, losartan and sevelamer. Labs are notable for Cr of 6.6 mg/dL, Na 127 mmol/L, K 6.8 mmol/L, CO2 of 19 mmol/L and BG of 175 mg/dL. CXR shows small </a:t>
            </a:r>
            <a:r>
              <a:rPr lang="en-US" sz="2000" dirty="0" err="1"/>
              <a:t>b/l</a:t>
            </a:r>
            <a:r>
              <a:rPr lang="en-US" sz="2000" dirty="0"/>
              <a:t> pleural effusions.</a:t>
            </a:r>
          </a:p>
          <a:p>
            <a:r>
              <a:rPr lang="en-US" sz="2000" dirty="0"/>
              <a:t>How would you manage her hyperkalemia and kidney dysfunction?</a:t>
            </a:r>
          </a:p>
          <a:p>
            <a:pPr lvl="1"/>
            <a:r>
              <a:rPr lang="en-US" sz="2000" dirty="0"/>
              <a:t>A. Calcium, insulin/dextrose and </a:t>
            </a:r>
            <a:r>
              <a:rPr lang="en-US" sz="2000" dirty="0" err="1"/>
              <a:t>Lokelma</a:t>
            </a:r>
            <a:endParaRPr lang="en-US" sz="2000" dirty="0"/>
          </a:p>
          <a:p>
            <a:pPr lvl="1"/>
            <a:r>
              <a:rPr lang="en-US" sz="2000" dirty="0"/>
              <a:t>B. Calcium, insulin/dextrose, albuterol, </a:t>
            </a:r>
            <a:r>
              <a:rPr lang="en-US" sz="2000" dirty="0" err="1"/>
              <a:t>Lokelma</a:t>
            </a:r>
            <a:r>
              <a:rPr lang="en-US" sz="2000" dirty="0"/>
              <a:t> and call nephrology first thing in the am</a:t>
            </a:r>
          </a:p>
          <a:p>
            <a:pPr lvl="1"/>
            <a:r>
              <a:rPr lang="en-US" sz="2000" dirty="0"/>
              <a:t>C. Calcium, insulin/dextrose, albuterol, sodium bicarb, </a:t>
            </a:r>
            <a:r>
              <a:rPr lang="en-US" sz="2000" dirty="0" err="1"/>
              <a:t>Lokelma</a:t>
            </a:r>
            <a:r>
              <a:rPr lang="en-US" sz="2000" dirty="0"/>
              <a:t> and call nephrology first thing in the am</a:t>
            </a:r>
          </a:p>
          <a:p>
            <a:pPr lvl="1"/>
            <a:r>
              <a:rPr lang="en-US" sz="2000" dirty="0"/>
              <a:t>D. Calcium, insulin/dextrose, </a:t>
            </a:r>
            <a:r>
              <a:rPr lang="en-US" sz="2000" dirty="0" err="1"/>
              <a:t>Lokelma</a:t>
            </a:r>
            <a:r>
              <a:rPr lang="en-US" sz="2000" dirty="0"/>
              <a:t> and call nephrology now</a:t>
            </a:r>
          </a:p>
          <a:p>
            <a:pPr marL="0" indent="0">
              <a:buNone/>
            </a:pPr>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929798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2B96-5FEA-E38F-E7B8-A3B89A7F32E0}"/>
              </a:ext>
            </a:extLst>
          </p:cNvPr>
          <p:cNvSpPr>
            <a:spLocks noGrp="1"/>
          </p:cNvSpPr>
          <p:nvPr>
            <p:ph type="title"/>
          </p:nvPr>
        </p:nvSpPr>
        <p:spPr>
          <a:xfrm>
            <a:off x="838200" y="365125"/>
            <a:ext cx="10515600" cy="1325563"/>
          </a:xfrm>
        </p:spPr>
        <p:txBody>
          <a:bodyPr>
            <a:normAutofit/>
          </a:bodyPr>
          <a:lstStyle/>
          <a:p>
            <a:r>
              <a:rPr lang="en-US" sz="5400"/>
              <a:t>Case #4</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8D680B2-13CB-273D-205D-879A41609288}"/>
              </a:ext>
            </a:extLst>
          </p:cNvPr>
          <p:cNvSpPr>
            <a:spLocks noGrp="1"/>
          </p:cNvSpPr>
          <p:nvPr>
            <p:ph idx="1"/>
          </p:nvPr>
        </p:nvSpPr>
        <p:spPr>
          <a:xfrm>
            <a:off x="838200" y="1929384"/>
            <a:ext cx="10515600" cy="4251960"/>
          </a:xfrm>
        </p:spPr>
        <p:txBody>
          <a:bodyPr>
            <a:normAutofit/>
          </a:bodyPr>
          <a:lstStyle/>
          <a:p>
            <a:r>
              <a:rPr lang="en-US" sz="2000" dirty="0"/>
              <a:t>52 y/o F with HTN, type 2 DM and ESRD on HD MWF presents to the ED with dyspnea, nausea and volume overload. She missed her HD sessions on Wednesday and Friday as she was not feeling well and comes in Saturday evening. She does not make urine. Medications include insulin, losartan and sevelamer. Labs are notable for Cr of 6.6 mg/dL, Na 127 mmol/L, K 6.8 mmol/L, CO2 of 19 mmol/L and BG of 175 mg/dL. CXR shows small </a:t>
            </a:r>
            <a:r>
              <a:rPr lang="en-US" sz="2000" dirty="0" err="1"/>
              <a:t>b/l</a:t>
            </a:r>
            <a:r>
              <a:rPr lang="en-US" sz="2000" dirty="0"/>
              <a:t> pleural effusions.</a:t>
            </a:r>
          </a:p>
          <a:p>
            <a:r>
              <a:rPr lang="en-US" sz="2000" dirty="0"/>
              <a:t>How would you manage her hyperkalemia and kidney dysfunction?</a:t>
            </a:r>
          </a:p>
          <a:p>
            <a:pPr lvl="1"/>
            <a:r>
              <a:rPr lang="en-US" sz="2000" dirty="0"/>
              <a:t>A. Calcium, insulin/dextrose and </a:t>
            </a:r>
            <a:r>
              <a:rPr lang="en-US" sz="2000" dirty="0" err="1"/>
              <a:t>Lokelma</a:t>
            </a:r>
            <a:endParaRPr lang="en-US" sz="2000" dirty="0"/>
          </a:p>
          <a:p>
            <a:pPr lvl="1"/>
            <a:r>
              <a:rPr lang="en-US" sz="2000" dirty="0"/>
              <a:t>B. Calcium, insulin/dextrose, albuterol, </a:t>
            </a:r>
            <a:r>
              <a:rPr lang="en-US" sz="2000" dirty="0" err="1"/>
              <a:t>Lokelma</a:t>
            </a:r>
            <a:r>
              <a:rPr lang="en-US" sz="2000" dirty="0"/>
              <a:t> and call nephrology first thing in the am</a:t>
            </a:r>
          </a:p>
          <a:p>
            <a:pPr lvl="1"/>
            <a:r>
              <a:rPr lang="en-US" sz="2000" dirty="0"/>
              <a:t>C. Calcium, insulin/dextrose, albuterol, sodium bicarb, </a:t>
            </a:r>
            <a:r>
              <a:rPr lang="en-US" sz="2000" dirty="0" err="1"/>
              <a:t>Lokelma</a:t>
            </a:r>
            <a:r>
              <a:rPr lang="en-US" sz="2000" dirty="0"/>
              <a:t> and call nephrology first thing in the am</a:t>
            </a:r>
          </a:p>
          <a:p>
            <a:pPr lvl="1"/>
            <a:r>
              <a:rPr lang="en-US" sz="2000" b="1" dirty="0">
                <a:solidFill>
                  <a:srgbClr val="C00000"/>
                </a:solidFill>
              </a:rPr>
              <a:t>D. Calcium, insulin/dextrose, </a:t>
            </a:r>
            <a:r>
              <a:rPr lang="en-US" sz="2000" b="1" dirty="0" err="1">
                <a:solidFill>
                  <a:srgbClr val="C00000"/>
                </a:solidFill>
              </a:rPr>
              <a:t>Lokelma</a:t>
            </a:r>
            <a:r>
              <a:rPr lang="en-US" sz="2000" b="1" dirty="0">
                <a:solidFill>
                  <a:srgbClr val="C00000"/>
                </a:solidFill>
              </a:rPr>
              <a:t> and call nephrology now</a:t>
            </a:r>
          </a:p>
          <a:p>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55413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2B96-5FEA-E38F-E7B8-A3B89A7F32E0}"/>
              </a:ext>
            </a:extLst>
          </p:cNvPr>
          <p:cNvSpPr>
            <a:spLocks noGrp="1"/>
          </p:cNvSpPr>
          <p:nvPr>
            <p:ph type="title"/>
          </p:nvPr>
        </p:nvSpPr>
        <p:spPr>
          <a:xfrm>
            <a:off x="838200" y="365125"/>
            <a:ext cx="10515600" cy="1325563"/>
          </a:xfrm>
        </p:spPr>
        <p:txBody>
          <a:bodyPr>
            <a:normAutofit/>
          </a:bodyPr>
          <a:lstStyle/>
          <a:p>
            <a:r>
              <a:rPr lang="en-US" sz="5400" dirty="0"/>
              <a:t>Dialysis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8D680B2-13CB-273D-205D-879A41609288}"/>
              </a:ext>
            </a:extLst>
          </p:cNvPr>
          <p:cNvSpPr>
            <a:spLocks noGrp="1"/>
          </p:cNvSpPr>
          <p:nvPr>
            <p:ph idx="1"/>
          </p:nvPr>
        </p:nvSpPr>
        <p:spPr>
          <a:xfrm>
            <a:off x="838200" y="1929384"/>
            <a:ext cx="10515600" cy="4251960"/>
          </a:xfrm>
        </p:spPr>
        <p:txBody>
          <a:bodyPr>
            <a:normAutofit/>
          </a:bodyPr>
          <a:lstStyle/>
          <a:p>
            <a:endParaRPr lang="en-US" sz="2000" dirty="0"/>
          </a:p>
          <a:p>
            <a:pPr lvl="1"/>
            <a:endParaRPr lang="en-US" sz="2000" dirty="0"/>
          </a:p>
          <a:p>
            <a:pPr lvl="1"/>
            <a:endParaRPr lang="en-US" sz="2000" dirty="0"/>
          </a:p>
        </p:txBody>
      </p:sp>
      <p:sp>
        <p:nvSpPr>
          <p:cNvPr id="7" name="TextBox 6">
            <a:extLst>
              <a:ext uri="{FF2B5EF4-FFF2-40B4-BE49-F238E27FC236}">
                <a16:creationId xmlns:a16="http://schemas.microsoft.com/office/drawing/2014/main" id="{143763C6-9B56-816E-702E-EEF873CB4CBD}"/>
              </a:ext>
            </a:extLst>
          </p:cNvPr>
          <p:cNvSpPr txBox="1"/>
          <p:nvPr/>
        </p:nvSpPr>
        <p:spPr>
          <a:xfrm>
            <a:off x="669036" y="2228671"/>
            <a:ext cx="4471000" cy="2308324"/>
          </a:xfrm>
          <a:prstGeom prst="rect">
            <a:avLst/>
          </a:prstGeom>
          <a:noFill/>
        </p:spPr>
        <p:txBody>
          <a:bodyPr wrap="square">
            <a:spAutoFit/>
          </a:bodyPr>
          <a:lstStyle/>
          <a:p>
            <a:pPr marL="285750" indent="-285750">
              <a:buFont typeface="Arial" panose="020B0604020202020204" pitchFamily="34" charset="0"/>
              <a:buChar char="•"/>
            </a:pPr>
            <a:r>
              <a:rPr lang="en-US" sz="2400" dirty="0"/>
              <a:t>Indicated in the hyperkalemic patient with severe kidney function impairment</a:t>
            </a:r>
          </a:p>
          <a:p>
            <a:pPr marL="285750" indent="-285750">
              <a:buFont typeface="Arial" panose="020B0604020202020204" pitchFamily="34" charset="0"/>
              <a:buChar char="•"/>
            </a:pPr>
            <a:r>
              <a:rPr lang="en-US" sz="2400" dirty="0"/>
              <a:t>Urgent nephrology consultation</a:t>
            </a:r>
          </a:p>
          <a:p>
            <a:pPr marL="285750" indent="-285750">
              <a:buFont typeface="Arial" panose="020B0604020202020204" pitchFamily="34" charset="0"/>
              <a:buChar char="•"/>
            </a:pPr>
            <a:r>
              <a:rPr lang="en-US" sz="2400" dirty="0"/>
              <a:t>Preferred due to fast rate of removal</a:t>
            </a:r>
          </a:p>
        </p:txBody>
      </p:sp>
      <p:sp>
        <p:nvSpPr>
          <p:cNvPr id="9" name="TextBox 8">
            <a:extLst>
              <a:ext uri="{FF2B5EF4-FFF2-40B4-BE49-F238E27FC236}">
                <a16:creationId xmlns:a16="http://schemas.microsoft.com/office/drawing/2014/main" id="{AAF70209-25F4-D856-1CAA-1EB92ED445DC}"/>
              </a:ext>
            </a:extLst>
          </p:cNvPr>
          <p:cNvSpPr txBox="1"/>
          <p:nvPr/>
        </p:nvSpPr>
        <p:spPr>
          <a:xfrm>
            <a:off x="6094476" y="2240615"/>
            <a:ext cx="4728418" cy="830997"/>
          </a:xfrm>
          <a:prstGeom prst="rect">
            <a:avLst/>
          </a:prstGeom>
          <a:noFill/>
        </p:spPr>
        <p:txBody>
          <a:bodyPr wrap="square">
            <a:spAutoFit/>
          </a:bodyPr>
          <a:lstStyle/>
          <a:p>
            <a:pPr marL="285750" indent="-285750">
              <a:buFont typeface="Arial" panose="020B0604020202020204" pitchFamily="34" charset="0"/>
              <a:buChar char="•"/>
            </a:pPr>
            <a:r>
              <a:rPr lang="en-US" sz="2400" dirty="0"/>
              <a:t>Rebound increase in K</a:t>
            </a:r>
            <a:r>
              <a:rPr lang="en-US" sz="2400" baseline="30000" dirty="0"/>
              <a:t>+</a:t>
            </a:r>
            <a:r>
              <a:rPr lang="en-US" sz="2400" dirty="0"/>
              <a:t> level will occur after HD</a:t>
            </a:r>
          </a:p>
        </p:txBody>
      </p:sp>
    </p:spTree>
    <p:extLst>
      <p:ext uri="{BB962C8B-B14F-4D97-AF65-F5344CB8AC3E}">
        <p14:creationId xmlns:p14="http://schemas.microsoft.com/office/powerpoint/2010/main" val="374328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4D07-DCBF-2C93-CBDF-60CB435B4A13}"/>
              </a:ext>
            </a:extLst>
          </p:cNvPr>
          <p:cNvSpPr>
            <a:spLocks noGrp="1"/>
          </p:cNvSpPr>
          <p:nvPr>
            <p:ph type="title"/>
          </p:nvPr>
        </p:nvSpPr>
        <p:spPr/>
        <p:txBody>
          <a:bodyPr/>
          <a:lstStyle/>
          <a:p>
            <a:r>
              <a:rPr lang="en-US" dirty="0"/>
              <a:t>Chronic hyperkalemia</a:t>
            </a:r>
          </a:p>
        </p:txBody>
      </p:sp>
      <p:sp>
        <p:nvSpPr>
          <p:cNvPr id="3" name="Content Placeholder 2">
            <a:extLst>
              <a:ext uri="{FF2B5EF4-FFF2-40B4-BE49-F238E27FC236}">
                <a16:creationId xmlns:a16="http://schemas.microsoft.com/office/drawing/2014/main" id="{1EDEF38E-2E9A-CAB0-C962-57D88DE80077}"/>
              </a:ext>
            </a:extLst>
          </p:cNvPr>
          <p:cNvSpPr>
            <a:spLocks noGrp="1"/>
          </p:cNvSpPr>
          <p:nvPr>
            <p:ph sz="half" idx="1"/>
          </p:nvPr>
        </p:nvSpPr>
        <p:spPr/>
        <p:txBody>
          <a:bodyPr>
            <a:normAutofit/>
          </a:bodyPr>
          <a:lstStyle/>
          <a:p>
            <a:r>
              <a:rPr lang="en-US" sz="2400" dirty="0"/>
              <a:t>Dietary modification</a:t>
            </a:r>
          </a:p>
          <a:p>
            <a:r>
              <a:rPr lang="en-US" sz="2400" dirty="0"/>
              <a:t>Diuretics in patients with HTN or hypervolemia</a:t>
            </a:r>
          </a:p>
          <a:p>
            <a:r>
              <a:rPr lang="en-US" sz="2400" dirty="0"/>
              <a:t>If </a:t>
            </a:r>
            <a:r>
              <a:rPr lang="en-US" sz="2400" dirty="0" err="1"/>
              <a:t>hyperK</a:t>
            </a:r>
            <a:r>
              <a:rPr lang="en-US" sz="2400" baseline="30000" dirty="0"/>
              <a:t>+</a:t>
            </a:r>
            <a:r>
              <a:rPr lang="en-US" sz="2400" dirty="0"/>
              <a:t> persists following dietary modification and diuretics, treat with GI cation exchangers (</a:t>
            </a:r>
            <a:r>
              <a:rPr lang="en-US" sz="2400" dirty="0" err="1"/>
              <a:t>patiromer</a:t>
            </a:r>
            <a:r>
              <a:rPr lang="en-US" sz="2400" dirty="0"/>
              <a:t>, SZC)</a:t>
            </a:r>
          </a:p>
          <a:p>
            <a:r>
              <a:rPr lang="en-US" sz="2400" dirty="0"/>
              <a:t>Mineralocorticoids</a:t>
            </a:r>
          </a:p>
          <a:p>
            <a:r>
              <a:rPr lang="en-US" sz="2400" dirty="0"/>
              <a:t>d/c or reduce doses of drugs that cause hyperkalemia</a:t>
            </a:r>
          </a:p>
          <a:p>
            <a:endParaRPr lang="en-US" dirty="0"/>
          </a:p>
        </p:txBody>
      </p:sp>
      <p:sp>
        <p:nvSpPr>
          <p:cNvPr id="4" name="Content Placeholder 3">
            <a:extLst>
              <a:ext uri="{FF2B5EF4-FFF2-40B4-BE49-F238E27FC236}">
                <a16:creationId xmlns:a16="http://schemas.microsoft.com/office/drawing/2014/main" id="{7E63B5C8-2D3B-3DE5-0D4E-8F608F60D484}"/>
              </a:ext>
            </a:extLst>
          </p:cNvPr>
          <p:cNvSpPr>
            <a:spLocks noGrp="1"/>
          </p:cNvSpPr>
          <p:nvPr>
            <p:ph sz="half" idx="2"/>
          </p:nvPr>
        </p:nvSpPr>
        <p:spPr/>
        <p:txBody>
          <a:bodyPr>
            <a:normAutofit/>
          </a:bodyPr>
          <a:lstStyle/>
          <a:p>
            <a:endParaRPr lang="en-US"/>
          </a:p>
        </p:txBody>
      </p:sp>
      <p:pic>
        <p:nvPicPr>
          <p:cNvPr id="6" name="Picture 5">
            <a:extLst>
              <a:ext uri="{FF2B5EF4-FFF2-40B4-BE49-F238E27FC236}">
                <a16:creationId xmlns:a16="http://schemas.microsoft.com/office/drawing/2014/main" id="{8CEB81FB-5F25-F063-6535-2D3337E68A5D}"/>
              </a:ext>
            </a:extLst>
          </p:cNvPr>
          <p:cNvPicPr>
            <a:picLocks noChangeAspect="1"/>
          </p:cNvPicPr>
          <p:nvPr/>
        </p:nvPicPr>
        <p:blipFill>
          <a:blip r:embed="rId2"/>
          <a:stretch>
            <a:fillRect/>
          </a:stretch>
        </p:blipFill>
        <p:spPr>
          <a:xfrm>
            <a:off x="6969173" y="0"/>
            <a:ext cx="4460827" cy="6858000"/>
          </a:xfrm>
          <a:prstGeom prst="rect">
            <a:avLst/>
          </a:prstGeom>
        </p:spPr>
      </p:pic>
    </p:spTree>
    <p:extLst>
      <p:ext uri="{BB962C8B-B14F-4D97-AF65-F5344CB8AC3E}">
        <p14:creationId xmlns:p14="http://schemas.microsoft.com/office/powerpoint/2010/main" val="3759760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2B66E-7CEE-CEB1-521E-2D8165DE2DED}"/>
              </a:ext>
            </a:extLst>
          </p:cNvPr>
          <p:cNvSpPr>
            <a:spLocks noGrp="1"/>
          </p:cNvSpPr>
          <p:nvPr>
            <p:ph type="title"/>
          </p:nvPr>
        </p:nvSpPr>
        <p:spPr>
          <a:xfrm>
            <a:off x="838200" y="365125"/>
            <a:ext cx="10515600" cy="1325563"/>
          </a:xfrm>
        </p:spPr>
        <p:txBody>
          <a:bodyPr>
            <a:normAutofit/>
          </a:bodyPr>
          <a:lstStyle/>
          <a:p>
            <a:r>
              <a:rPr lang="en-US" sz="5400" dirty="0"/>
              <a:t>Case #5</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1049411-854F-B764-1606-74647717EDC1}"/>
              </a:ext>
            </a:extLst>
          </p:cNvPr>
          <p:cNvSpPr>
            <a:spLocks noGrp="1"/>
          </p:cNvSpPr>
          <p:nvPr>
            <p:ph idx="1"/>
          </p:nvPr>
        </p:nvSpPr>
        <p:spPr>
          <a:xfrm>
            <a:off x="838200" y="1929384"/>
            <a:ext cx="10515600" cy="4251960"/>
          </a:xfrm>
        </p:spPr>
        <p:txBody>
          <a:bodyPr>
            <a:normAutofit/>
          </a:bodyPr>
          <a:lstStyle/>
          <a:p>
            <a:r>
              <a:rPr lang="en-US" sz="2200" dirty="0"/>
              <a:t>58 y/o F with </a:t>
            </a:r>
            <a:r>
              <a:rPr lang="en-US" sz="2200" dirty="0" err="1"/>
              <a:t>hx</a:t>
            </a:r>
            <a:r>
              <a:rPr lang="en-US" sz="2200" dirty="0"/>
              <a:t> of CKD and HTN is hospitalized for diverticulitis and underwent surgical resection of the sigmoid colon. Medications include amlodipine, heparin, topiramate and PRN IV morphine. Her am BMP was notable for a potassium level of 5.6 </a:t>
            </a:r>
            <a:r>
              <a:rPr lang="en-US" sz="2200" dirty="0" err="1"/>
              <a:t>mEq</a:t>
            </a:r>
            <a:r>
              <a:rPr lang="en-US" sz="2200" dirty="0"/>
              <a:t>/L. Cr is 1.6 mg/dL (baseline is 1.5 mg/dL). BG is 120 and remainder of BMP is </a:t>
            </a:r>
            <a:r>
              <a:rPr lang="en-US" sz="2200" dirty="0" err="1"/>
              <a:t>wnl</a:t>
            </a:r>
            <a:r>
              <a:rPr lang="en-US" sz="2200" dirty="0"/>
              <a:t>. </a:t>
            </a:r>
          </a:p>
          <a:p>
            <a:r>
              <a:rPr lang="en-US" sz="2200" dirty="0"/>
              <a:t>Which of the following is the most likely cause of the patient's hyperkalemia?</a:t>
            </a:r>
          </a:p>
          <a:p>
            <a:pPr lvl="1"/>
            <a:r>
              <a:rPr lang="en-US" sz="2200" dirty="0"/>
              <a:t>A. AKI</a:t>
            </a:r>
          </a:p>
          <a:p>
            <a:pPr lvl="1"/>
            <a:r>
              <a:rPr lang="en-US" sz="2200" dirty="0"/>
              <a:t>B. Hyperglycemia</a:t>
            </a:r>
          </a:p>
          <a:p>
            <a:pPr lvl="1"/>
            <a:r>
              <a:rPr lang="en-US" sz="2200" dirty="0"/>
              <a:t>C. Heparin</a:t>
            </a:r>
          </a:p>
          <a:p>
            <a:pPr lvl="1"/>
            <a:r>
              <a:rPr lang="en-US" sz="2200" dirty="0"/>
              <a:t>D. Topiramate</a:t>
            </a:r>
          </a:p>
          <a:p>
            <a:pPr lvl="1"/>
            <a:r>
              <a:rPr lang="en-US" sz="2200" dirty="0"/>
              <a:t>E. Metabolic acidosis</a:t>
            </a:r>
          </a:p>
          <a:p>
            <a:endParaRPr lang="en-US" sz="2200" dirty="0"/>
          </a:p>
          <a:p>
            <a:pPr lvl="1"/>
            <a:endParaRPr lang="en-US" sz="2200" dirty="0"/>
          </a:p>
          <a:p>
            <a:endParaRPr lang="en-US" sz="2200" dirty="0"/>
          </a:p>
        </p:txBody>
      </p:sp>
    </p:spTree>
    <p:extLst>
      <p:ext uri="{BB962C8B-B14F-4D97-AF65-F5344CB8AC3E}">
        <p14:creationId xmlns:p14="http://schemas.microsoft.com/office/powerpoint/2010/main" val="147522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2B66E-7CEE-CEB1-521E-2D8165DE2DED}"/>
              </a:ext>
            </a:extLst>
          </p:cNvPr>
          <p:cNvSpPr>
            <a:spLocks noGrp="1"/>
          </p:cNvSpPr>
          <p:nvPr>
            <p:ph type="title"/>
          </p:nvPr>
        </p:nvSpPr>
        <p:spPr>
          <a:xfrm>
            <a:off x="838200" y="365125"/>
            <a:ext cx="10515600" cy="1325563"/>
          </a:xfrm>
        </p:spPr>
        <p:txBody>
          <a:bodyPr>
            <a:normAutofit/>
          </a:bodyPr>
          <a:lstStyle/>
          <a:p>
            <a:r>
              <a:rPr lang="en-US" sz="5400" dirty="0"/>
              <a:t>Case #5</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1049411-854F-B764-1606-74647717EDC1}"/>
              </a:ext>
            </a:extLst>
          </p:cNvPr>
          <p:cNvSpPr>
            <a:spLocks noGrp="1"/>
          </p:cNvSpPr>
          <p:nvPr>
            <p:ph idx="1"/>
          </p:nvPr>
        </p:nvSpPr>
        <p:spPr>
          <a:xfrm>
            <a:off x="838200" y="1929384"/>
            <a:ext cx="10515600" cy="4251960"/>
          </a:xfrm>
        </p:spPr>
        <p:txBody>
          <a:bodyPr>
            <a:normAutofit/>
          </a:bodyPr>
          <a:lstStyle/>
          <a:p>
            <a:r>
              <a:rPr lang="en-US" sz="2200" dirty="0"/>
              <a:t>58 y/o F with </a:t>
            </a:r>
            <a:r>
              <a:rPr lang="en-US" sz="2200" dirty="0" err="1"/>
              <a:t>hx</a:t>
            </a:r>
            <a:r>
              <a:rPr lang="en-US" sz="2200" dirty="0"/>
              <a:t> of CKD and HTN is hospitalized for diverticulitis and underwent surgical resection of the sigmoid colon. Medications include amlodipine, heparin, topiramate and PRN IV morphine. Her am BMP was notable for a potassium level of 5.6 </a:t>
            </a:r>
            <a:r>
              <a:rPr lang="en-US" sz="2200" dirty="0" err="1"/>
              <a:t>mEq</a:t>
            </a:r>
            <a:r>
              <a:rPr lang="en-US" sz="2200" dirty="0"/>
              <a:t>/L. Cr is 1.6 mg/dL (baseline is 1.5 mg/dL). BG is 120 and remainder of BMP is </a:t>
            </a:r>
            <a:r>
              <a:rPr lang="en-US" sz="2200" dirty="0" err="1"/>
              <a:t>wnl</a:t>
            </a:r>
            <a:r>
              <a:rPr lang="en-US" sz="2200" dirty="0"/>
              <a:t>. </a:t>
            </a:r>
          </a:p>
          <a:p>
            <a:r>
              <a:rPr lang="en-US" sz="2200" dirty="0"/>
              <a:t>Which of the following is the most likely cause of the patient's hyperkalemia?</a:t>
            </a:r>
          </a:p>
          <a:p>
            <a:pPr lvl="1"/>
            <a:r>
              <a:rPr lang="en-US" sz="2200" dirty="0"/>
              <a:t>A. AKI</a:t>
            </a:r>
          </a:p>
          <a:p>
            <a:pPr lvl="1"/>
            <a:r>
              <a:rPr lang="en-US" sz="2200" dirty="0"/>
              <a:t>B. Hyperglycemia</a:t>
            </a:r>
          </a:p>
          <a:p>
            <a:pPr lvl="1"/>
            <a:r>
              <a:rPr lang="en-US" sz="2200" b="1" dirty="0">
                <a:solidFill>
                  <a:srgbClr val="C00000"/>
                </a:solidFill>
              </a:rPr>
              <a:t>C. Heparin</a:t>
            </a:r>
          </a:p>
          <a:p>
            <a:pPr lvl="1"/>
            <a:r>
              <a:rPr lang="en-US" sz="2200" dirty="0"/>
              <a:t>D. Topiramate</a:t>
            </a:r>
          </a:p>
          <a:p>
            <a:pPr lvl="1"/>
            <a:r>
              <a:rPr lang="en-US" sz="2200" dirty="0"/>
              <a:t>E. Metabolic acidosis</a:t>
            </a:r>
          </a:p>
          <a:p>
            <a:endParaRPr lang="en-US" sz="2200" dirty="0"/>
          </a:p>
          <a:p>
            <a:pPr lvl="1"/>
            <a:endParaRPr lang="en-US" sz="2200" dirty="0"/>
          </a:p>
          <a:p>
            <a:endParaRPr lang="en-US" sz="2200" dirty="0"/>
          </a:p>
        </p:txBody>
      </p:sp>
    </p:spTree>
    <p:extLst>
      <p:ext uri="{BB962C8B-B14F-4D97-AF65-F5344CB8AC3E}">
        <p14:creationId xmlns:p14="http://schemas.microsoft.com/office/powerpoint/2010/main" val="1152571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B801-F54A-2758-2804-FB76A5DE268C}"/>
              </a:ext>
            </a:extLst>
          </p:cNvPr>
          <p:cNvSpPr>
            <a:spLocks noGrp="1"/>
          </p:cNvSpPr>
          <p:nvPr>
            <p:ph type="title"/>
          </p:nvPr>
        </p:nvSpPr>
        <p:spPr/>
        <p:txBody>
          <a:bodyPr/>
          <a:lstStyle/>
          <a:p>
            <a:endParaRPr lang="en-US" dirty="0"/>
          </a:p>
        </p:txBody>
      </p:sp>
      <p:pic>
        <p:nvPicPr>
          <p:cNvPr id="5122" name="Picture 2" descr="Potassium Disorders: Hypokalemia and Hyperkalemia | AAFP">
            <a:extLst>
              <a:ext uri="{FF2B5EF4-FFF2-40B4-BE49-F238E27FC236}">
                <a16:creationId xmlns:a16="http://schemas.microsoft.com/office/drawing/2014/main" id="{A37D3367-1D74-2F83-7E91-56A5AB08263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109711"/>
            <a:ext cx="7515184" cy="663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883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20D85E-A646-7796-2E18-9E4201F8238B}"/>
              </a:ext>
            </a:extLst>
          </p:cNvPr>
          <p:cNvPicPr>
            <a:picLocks noChangeAspect="1"/>
          </p:cNvPicPr>
          <p:nvPr/>
        </p:nvPicPr>
        <p:blipFill rotWithShape="1">
          <a:blip r:embed="rId3"/>
          <a:srcRect r="-2166" b="25712"/>
          <a:stretch/>
        </p:blipFill>
        <p:spPr>
          <a:xfrm>
            <a:off x="1291738" y="0"/>
            <a:ext cx="9902735" cy="6759704"/>
          </a:xfrm>
          <a:prstGeom prst="rect">
            <a:avLst/>
          </a:prstGeom>
        </p:spPr>
      </p:pic>
    </p:spTree>
    <p:extLst>
      <p:ext uri="{BB962C8B-B14F-4D97-AF65-F5344CB8AC3E}">
        <p14:creationId xmlns:p14="http://schemas.microsoft.com/office/powerpoint/2010/main" val="176549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B19E8DC-BE01-C8B5-CC30-4356CB8EFF77}"/>
              </a:ext>
            </a:extLst>
          </p:cNvPr>
          <p:cNvSpPr>
            <a:spLocks/>
          </p:cNvSpPr>
          <p:nvPr/>
        </p:nvSpPr>
        <p:spPr>
          <a:xfrm>
            <a:off x="4206875" y="639763"/>
            <a:ext cx="7346950" cy="2539950"/>
          </a:xfrm>
          <a:prstGeom prst="rect">
            <a:avLst/>
          </a:prstGeom>
        </p:spPr>
        <p:txBody>
          <a:bodyPr wrap="square" anchor="t">
            <a:normAutofit lnSpcReduction="10000"/>
          </a:bodyPr>
          <a:lstStyle/>
          <a:p>
            <a:pPr>
              <a:lnSpc>
                <a:spcPct val="90000"/>
              </a:lnSpc>
              <a:spcAft>
                <a:spcPts val="600"/>
              </a:spcAft>
            </a:pPr>
            <a:r>
              <a:rPr lang="en-US" sz="2800" kern="1200" dirty="0">
                <a:solidFill>
                  <a:schemeClr val="tx1"/>
                </a:solidFill>
                <a:latin typeface="+mn-lt"/>
                <a:ea typeface="+mn-ea"/>
                <a:cs typeface="+mn-cs"/>
              </a:rPr>
              <a:t>Elevated serum K</a:t>
            </a:r>
            <a:r>
              <a:rPr lang="en-US" sz="2800" kern="1200" baseline="30000" dirty="0">
                <a:solidFill>
                  <a:schemeClr val="tx1"/>
                </a:solidFill>
                <a:latin typeface="+mn-lt"/>
                <a:ea typeface="+mn-ea"/>
                <a:cs typeface="+mn-cs"/>
              </a:rPr>
              <a:t>+</a:t>
            </a:r>
            <a:r>
              <a:rPr lang="en-US" sz="2800" kern="1200" dirty="0">
                <a:solidFill>
                  <a:schemeClr val="tx1"/>
                </a:solidFill>
                <a:latin typeface="+mn-lt"/>
                <a:ea typeface="+mn-ea"/>
                <a:cs typeface="+mn-cs"/>
              </a:rPr>
              <a:t> &gt; 5.0 or 5.5 </a:t>
            </a:r>
            <a:r>
              <a:rPr lang="en-US" sz="2800" kern="1200" dirty="0" err="1">
                <a:solidFill>
                  <a:schemeClr val="tx1"/>
                </a:solidFill>
                <a:latin typeface="+mn-lt"/>
                <a:ea typeface="+mn-ea"/>
                <a:cs typeface="+mn-cs"/>
              </a:rPr>
              <a:t>mEq</a:t>
            </a:r>
            <a:r>
              <a:rPr lang="en-US" sz="2800" kern="1200" dirty="0">
                <a:solidFill>
                  <a:schemeClr val="tx1"/>
                </a:solidFill>
                <a:latin typeface="+mn-lt"/>
                <a:ea typeface="+mn-ea"/>
                <a:cs typeface="+mn-cs"/>
              </a:rPr>
              <a:t>/L</a:t>
            </a:r>
          </a:p>
          <a:p>
            <a:pPr>
              <a:lnSpc>
                <a:spcPct val="90000"/>
              </a:lnSpc>
              <a:spcAft>
                <a:spcPts val="600"/>
              </a:spcAft>
            </a:pPr>
            <a:endParaRPr lang="en-US" sz="2800" kern="1200" dirty="0">
              <a:solidFill>
                <a:schemeClr val="tx1"/>
              </a:solidFill>
              <a:latin typeface="+mn-lt"/>
              <a:ea typeface="+mn-ea"/>
              <a:cs typeface="+mn-cs"/>
            </a:endParaRPr>
          </a:p>
          <a:p>
            <a:pPr>
              <a:lnSpc>
                <a:spcPct val="90000"/>
              </a:lnSpc>
              <a:spcAft>
                <a:spcPts val="600"/>
              </a:spcAft>
            </a:pPr>
            <a:r>
              <a:rPr lang="en-US" sz="2800" kern="1200" dirty="0">
                <a:solidFill>
                  <a:schemeClr val="tx1"/>
                </a:solidFill>
                <a:latin typeface="+mn-lt"/>
                <a:ea typeface="+mn-ea"/>
                <a:cs typeface="+mn-cs"/>
              </a:rPr>
              <a:t>Plasma K</a:t>
            </a:r>
            <a:r>
              <a:rPr lang="en-US" sz="2800" kern="1200" baseline="30000" dirty="0">
                <a:solidFill>
                  <a:schemeClr val="tx1"/>
                </a:solidFill>
                <a:latin typeface="+mn-lt"/>
                <a:ea typeface="+mn-ea"/>
                <a:cs typeface="+mn-cs"/>
              </a:rPr>
              <a:t>+ </a:t>
            </a:r>
            <a:r>
              <a:rPr lang="en-US" sz="2800" kern="1200" dirty="0">
                <a:solidFill>
                  <a:schemeClr val="tx1"/>
                </a:solidFill>
                <a:latin typeface="+mn-lt"/>
                <a:ea typeface="+mn-ea"/>
                <a:cs typeface="+mn-cs"/>
              </a:rPr>
              <a:t>concentration determined by:</a:t>
            </a:r>
          </a:p>
          <a:p>
            <a:pPr lvl="1">
              <a:lnSpc>
                <a:spcPct val="90000"/>
              </a:lnSpc>
              <a:spcAft>
                <a:spcPts val="600"/>
              </a:spcAft>
            </a:pPr>
            <a:r>
              <a:rPr lang="en-US" sz="2400" kern="1200" dirty="0">
                <a:solidFill>
                  <a:schemeClr val="tx1"/>
                </a:solidFill>
                <a:latin typeface="+mn-lt"/>
                <a:ea typeface="+mn-ea"/>
                <a:cs typeface="+mn-cs"/>
              </a:rPr>
              <a:t>Intake</a:t>
            </a:r>
          </a:p>
          <a:p>
            <a:pPr lvl="1">
              <a:lnSpc>
                <a:spcPct val="90000"/>
              </a:lnSpc>
              <a:spcAft>
                <a:spcPts val="600"/>
              </a:spcAft>
            </a:pPr>
            <a:r>
              <a:rPr lang="en-US" sz="2400" kern="1200" dirty="0">
                <a:solidFill>
                  <a:schemeClr val="tx1"/>
                </a:solidFill>
                <a:latin typeface="+mn-lt"/>
                <a:ea typeface="+mn-ea"/>
                <a:cs typeface="+mn-cs"/>
              </a:rPr>
              <a:t>Distribution between cells and ECF</a:t>
            </a:r>
          </a:p>
          <a:p>
            <a:pPr lvl="1">
              <a:lnSpc>
                <a:spcPct val="90000"/>
              </a:lnSpc>
              <a:spcAft>
                <a:spcPts val="600"/>
              </a:spcAft>
            </a:pPr>
            <a:r>
              <a:rPr lang="en-US" sz="2400" kern="1200" dirty="0">
                <a:solidFill>
                  <a:schemeClr val="tx1"/>
                </a:solidFill>
                <a:latin typeface="+mn-lt"/>
                <a:ea typeface="+mn-ea"/>
                <a:cs typeface="+mn-cs"/>
              </a:rPr>
              <a:t>Urinary excretion</a:t>
            </a:r>
          </a:p>
          <a:p>
            <a:pPr>
              <a:lnSpc>
                <a:spcPct val="90000"/>
              </a:lnSpc>
              <a:spcAft>
                <a:spcPts val="600"/>
              </a:spcAft>
            </a:pPr>
            <a:endParaRPr lang="en-US" sz="2600" kern="1200" dirty="0">
              <a:solidFill>
                <a:schemeClr val="tx1"/>
              </a:solidFill>
              <a:latin typeface="+mn-lt"/>
              <a:ea typeface="+mn-ea"/>
              <a:cs typeface="+mn-cs"/>
            </a:endParaRPr>
          </a:p>
          <a:p>
            <a:pPr>
              <a:lnSpc>
                <a:spcPct val="90000"/>
              </a:lnSpc>
              <a:spcAft>
                <a:spcPts val="600"/>
              </a:spcAft>
            </a:pPr>
            <a:endParaRPr lang="en-US" sz="2600" kern="1200" dirty="0">
              <a:solidFill>
                <a:schemeClr val="tx1"/>
              </a:solidFill>
              <a:latin typeface="+mn-lt"/>
              <a:ea typeface="+mn-ea"/>
              <a:cs typeface="+mn-cs"/>
            </a:endParaRPr>
          </a:p>
          <a:p>
            <a:pPr>
              <a:lnSpc>
                <a:spcPct val="90000"/>
              </a:lnSpc>
              <a:spcAft>
                <a:spcPts val="600"/>
              </a:spcAft>
            </a:pPr>
            <a:endParaRPr lang="en-US" sz="2600" dirty="0"/>
          </a:p>
        </p:txBody>
      </p:sp>
      <p:sp>
        <p:nvSpPr>
          <p:cNvPr id="9" name="Content Placeholder 8">
            <a:extLst>
              <a:ext uri="{FF2B5EF4-FFF2-40B4-BE49-F238E27FC236}">
                <a16:creationId xmlns:a16="http://schemas.microsoft.com/office/drawing/2014/main" id="{2AB2A30D-5634-EAB0-9A7F-C63CAFE948CA}"/>
              </a:ext>
            </a:extLst>
          </p:cNvPr>
          <p:cNvSpPr>
            <a:spLocks/>
          </p:cNvSpPr>
          <p:nvPr/>
        </p:nvSpPr>
        <p:spPr>
          <a:xfrm>
            <a:off x="4206875" y="3400426"/>
            <a:ext cx="7346950" cy="3621088"/>
          </a:xfrm>
          <a:prstGeom prst="rect">
            <a:avLst/>
          </a:prstGeom>
        </p:spPr>
        <p:txBody>
          <a:bodyPr wrap="square" anchor="t">
            <a:normAutofit/>
          </a:bodyPr>
          <a:lstStyle/>
          <a:p>
            <a:pPr>
              <a:spcAft>
                <a:spcPts val="600"/>
              </a:spcAft>
            </a:pPr>
            <a:r>
              <a:rPr lang="en-US" sz="2800" kern="1200" dirty="0">
                <a:solidFill>
                  <a:schemeClr val="tx1"/>
                </a:solidFill>
                <a:latin typeface="+mn-lt"/>
                <a:ea typeface="+mn-ea"/>
                <a:cs typeface="+mn-cs"/>
              </a:rPr>
              <a:t>Regulation of excretion:</a:t>
            </a:r>
          </a:p>
          <a:p>
            <a:pPr lvl="1">
              <a:spcAft>
                <a:spcPts val="600"/>
              </a:spcAft>
            </a:pPr>
            <a:r>
              <a:rPr lang="en-US" sz="2400" kern="1200" dirty="0">
                <a:solidFill>
                  <a:schemeClr val="tx1"/>
                </a:solidFill>
                <a:latin typeface="+mn-lt"/>
                <a:ea typeface="+mn-ea"/>
                <a:cs typeface="+mn-cs"/>
              </a:rPr>
              <a:t>Increase in plasma K</a:t>
            </a:r>
            <a:r>
              <a:rPr lang="en-US" sz="2400" kern="1200" baseline="30000" dirty="0">
                <a:solidFill>
                  <a:schemeClr val="tx1"/>
                </a:solidFill>
                <a:latin typeface="+mn-lt"/>
                <a:ea typeface="+mn-ea"/>
                <a:cs typeface="+mn-cs"/>
              </a:rPr>
              <a:t>+</a:t>
            </a:r>
            <a:r>
              <a:rPr lang="en-US" sz="2400" kern="1200" dirty="0">
                <a:solidFill>
                  <a:schemeClr val="tx1"/>
                </a:solidFill>
                <a:latin typeface="+mn-lt"/>
                <a:ea typeface="+mn-ea"/>
                <a:cs typeface="+mn-cs"/>
              </a:rPr>
              <a:t> concentration and/or intake</a:t>
            </a:r>
          </a:p>
          <a:p>
            <a:pPr lvl="1">
              <a:spcAft>
                <a:spcPts val="600"/>
              </a:spcAft>
            </a:pPr>
            <a:r>
              <a:rPr lang="en-US" sz="2400" kern="1200" dirty="0">
                <a:solidFill>
                  <a:schemeClr val="tx1"/>
                </a:solidFill>
                <a:latin typeface="+mn-lt"/>
                <a:ea typeface="+mn-ea"/>
                <a:cs typeface="+mn-cs"/>
              </a:rPr>
              <a:t>Increase in aldosterone secretion</a:t>
            </a:r>
          </a:p>
          <a:p>
            <a:pPr lvl="1">
              <a:spcAft>
                <a:spcPts val="600"/>
              </a:spcAft>
            </a:pPr>
            <a:r>
              <a:rPr lang="en-US" sz="2400" kern="1200" dirty="0">
                <a:solidFill>
                  <a:schemeClr val="tx1"/>
                </a:solidFill>
                <a:latin typeface="+mn-lt"/>
                <a:ea typeface="+mn-ea"/>
                <a:cs typeface="+mn-cs"/>
              </a:rPr>
              <a:t>Enhanced delivery of sodium and water to distal potassium secretory sites</a:t>
            </a:r>
          </a:p>
          <a:p>
            <a:pPr lvl="1">
              <a:spcAft>
                <a:spcPts val="600"/>
              </a:spcAft>
            </a:pPr>
            <a:endParaRPr lang="en-US" sz="2800" dirty="0"/>
          </a:p>
        </p:txBody>
      </p:sp>
      <p:sp>
        <p:nvSpPr>
          <p:cNvPr id="7" name="Title 6">
            <a:extLst>
              <a:ext uri="{FF2B5EF4-FFF2-40B4-BE49-F238E27FC236}">
                <a16:creationId xmlns:a16="http://schemas.microsoft.com/office/drawing/2014/main" id="{D01E0BE2-B66C-A4BB-4B2A-34A84A8EE79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Potassium physiology</a:t>
            </a:r>
          </a:p>
        </p:txBody>
      </p:sp>
    </p:spTree>
    <p:extLst>
      <p:ext uri="{BB962C8B-B14F-4D97-AF65-F5344CB8AC3E}">
        <p14:creationId xmlns:p14="http://schemas.microsoft.com/office/powerpoint/2010/main" val="2618467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933ED-0265-5E0F-98EB-20B2E26D7017}"/>
              </a:ext>
            </a:extLst>
          </p:cNvPr>
          <p:cNvSpPr>
            <a:spLocks noGrp="1"/>
          </p:cNvSpPr>
          <p:nvPr>
            <p:ph type="title"/>
          </p:nvPr>
        </p:nvSpPr>
        <p:spPr>
          <a:xfrm>
            <a:off x="838200" y="365125"/>
            <a:ext cx="10515600" cy="1325563"/>
          </a:xfrm>
        </p:spPr>
        <p:txBody>
          <a:bodyPr>
            <a:normAutofit/>
          </a:bodyPr>
          <a:lstStyle/>
          <a:p>
            <a:r>
              <a:rPr lang="en-US" sz="5400"/>
              <a:t>Take home points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45D9DD-BAE9-39C9-39E9-E629BA295001}"/>
              </a:ext>
            </a:extLst>
          </p:cNvPr>
          <p:cNvSpPr>
            <a:spLocks noGrp="1"/>
          </p:cNvSpPr>
          <p:nvPr>
            <p:ph idx="1"/>
          </p:nvPr>
        </p:nvSpPr>
        <p:spPr>
          <a:xfrm>
            <a:off x="838200" y="1929384"/>
            <a:ext cx="10515600" cy="4251960"/>
          </a:xfrm>
        </p:spPr>
        <p:txBody>
          <a:bodyPr>
            <a:normAutofit/>
          </a:bodyPr>
          <a:lstStyle/>
          <a:p>
            <a:r>
              <a:rPr lang="en-US" sz="2200"/>
              <a:t>Exclude pseudo hyperkalemia</a:t>
            </a:r>
          </a:p>
          <a:p>
            <a:r>
              <a:rPr lang="en-US" sz="2200"/>
              <a:t>Think about how urgently you need to treat</a:t>
            </a:r>
          </a:p>
          <a:p>
            <a:pPr lvl="1"/>
            <a:r>
              <a:rPr lang="en-US" sz="2200"/>
              <a:t>EKG is specific, but not very sensitive</a:t>
            </a:r>
          </a:p>
          <a:p>
            <a:pPr lvl="1"/>
            <a:r>
              <a:rPr lang="en-US" sz="2200"/>
              <a:t>Following acute transient treatments, monitor closely until able to remove potassium from the body; recognize the duration of action of the acute treatments</a:t>
            </a:r>
          </a:p>
          <a:p>
            <a:r>
              <a:rPr lang="en-US" sz="2200"/>
              <a:t>Review medications, including common meds we use in the hospital</a:t>
            </a:r>
          </a:p>
          <a:p>
            <a:pPr lvl="1"/>
            <a:endParaRPr lang="en-US" sz="2200"/>
          </a:p>
        </p:txBody>
      </p:sp>
    </p:spTree>
    <p:extLst>
      <p:ext uri="{BB962C8B-B14F-4D97-AF65-F5344CB8AC3E}">
        <p14:creationId xmlns:p14="http://schemas.microsoft.com/office/powerpoint/2010/main" val="3056548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C6AA-F044-E2FE-0FB9-9D8012131040}"/>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B00C596-97E2-7500-FD29-55186915EDB4}"/>
              </a:ext>
            </a:extLst>
          </p:cNvPr>
          <p:cNvSpPr>
            <a:spLocks noGrp="1"/>
          </p:cNvSpPr>
          <p:nvPr>
            <p:ph idx="1"/>
          </p:nvPr>
        </p:nvSpPr>
        <p:spPr/>
        <p:txBody>
          <a:bodyPr/>
          <a:lstStyle/>
          <a:p>
            <a:r>
              <a:rPr lang="en-US" dirty="0"/>
              <a:t>Clinical Management of Hyperkalemia. Mayo Clin Proc. March 2021;96(3);744-762</a:t>
            </a:r>
          </a:p>
          <a:p>
            <a:r>
              <a:rPr lang="en-US" dirty="0"/>
              <a:t>Treatment of hyperkalemia. Kidney international (2016) 89. 566-554</a:t>
            </a:r>
          </a:p>
          <a:p>
            <a:r>
              <a:rPr lang="en-US" dirty="0"/>
              <a:t>Up to Date</a:t>
            </a:r>
          </a:p>
          <a:p>
            <a:r>
              <a:rPr lang="en-US" dirty="0"/>
              <a:t>The </a:t>
            </a:r>
            <a:r>
              <a:rPr lang="en-US" dirty="0" err="1"/>
              <a:t>curbsiders</a:t>
            </a:r>
            <a:r>
              <a:rPr lang="en-US" dirty="0"/>
              <a:t> episode #137. Hyperkalemia master class with Dr. Joel </a:t>
            </a:r>
            <a:r>
              <a:rPr lang="en-US" dirty="0" err="1"/>
              <a:t>Topf</a:t>
            </a:r>
            <a:endParaRPr lang="en-US" dirty="0"/>
          </a:p>
          <a:p>
            <a:r>
              <a:rPr lang="en-US" dirty="0"/>
              <a:t>Dr. </a:t>
            </a:r>
            <a:r>
              <a:rPr lang="en-US" dirty="0" err="1"/>
              <a:t>Nimri’s</a:t>
            </a:r>
            <a:r>
              <a:rPr lang="en-US" dirty="0"/>
              <a:t> recent AHD lectures on hyperkalemia</a:t>
            </a:r>
          </a:p>
          <a:p>
            <a:endParaRPr lang="en-US" dirty="0"/>
          </a:p>
        </p:txBody>
      </p:sp>
    </p:spTree>
    <p:extLst>
      <p:ext uri="{BB962C8B-B14F-4D97-AF65-F5344CB8AC3E}">
        <p14:creationId xmlns:p14="http://schemas.microsoft.com/office/powerpoint/2010/main" val="296482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B19E8DC-BE01-C8B5-CC30-4356CB8EFF77}"/>
              </a:ext>
            </a:extLst>
          </p:cNvPr>
          <p:cNvSpPr>
            <a:spLocks/>
          </p:cNvSpPr>
          <p:nvPr/>
        </p:nvSpPr>
        <p:spPr>
          <a:xfrm>
            <a:off x="4206875" y="639763"/>
            <a:ext cx="7346950" cy="3148466"/>
          </a:xfrm>
          <a:prstGeom prst="rect">
            <a:avLst/>
          </a:prstGeom>
        </p:spPr>
        <p:txBody>
          <a:bodyPr wrap="square" anchor="t">
            <a:normAutofit lnSpcReduction="10000"/>
          </a:bodyPr>
          <a:lstStyle/>
          <a:p>
            <a:pPr>
              <a:lnSpc>
                <a:spcPct val="90000"/>
              </a:lnSpc>
              <a:spcAft>
                <a:spcPts val="600"/>
              </a:spcAft>
            </a:pPr>
            <a:r>
              <a:rPr lang="en-US" sz="2800" kern="1200" dirty="0">
                <a:solidFill>
                  <a:schemeClr val="tx1"/>
                </a:solidFill>
                <a:latin typeface="+mn-lt"/>
                <a:ea typeface="+mn-ea"/>
                <a:cs typeface="+mn-cs"/>
              </a:rPr>
              <a:t>Most important RFs:</a:t>
            </a:r>
          </a:p>
          <a:p>
            <a:pPr marL="914400" lvl="1" indent="-457200">
              <a:lnSpc>
                <a:spcPct val="90000"/>
              </a:lnSpc>
              <a:spcAft>
                <a:spcPts val="600"/>
              </a:spcAft>
              <a:buFont typeface="Arial" panose="020B0604020202020204" pitchFamily="34" charset="0"/>
              <a:buChar char="•"/>
            </a:pPr>
            <a:r>
              <a:rPr lang="en-US" sz="2800" dirty="0"/>
              <a:t>Renal failure</a:t>
            </a:r>
          </a:p>
          <a:p>
            <a:pPr marL="914400" lvl="1" indent="-457200">
              <a:lnSpc>
                <a:spcPct val="90000"/>
              </a:lnSpc>
              <a:spcAft>
                <a:spcPts val="600"/>
              </a:spcAft>
              <a:buFont typeface="Arial" panose="020B0604020202020204" pitchFamily="34" charset="0"/>
              <a:buChar char="•"/>
            </a:pPr>
            <a:r>
              <a:rPr lang="en-US" sz="2800" kern="1200" dirty="0">
                <a:solidFill>
                  <a:schemeClr val="tx1"/>
                </a:solidFill>
                <a:latin typeface="+mn-lt"/>
                <a:ea typeface="+mn-ea"/>
                <a:cs typeface="+mn-cs"/>
              </a:rPr>
              <a:t>DM</a:t>
            </a:r>
          </a:p>
          <a:p>
            <a:pPr marL="914400" lvl="1" indent="-457200">
              <a:lnSpc>
                <a:spcPct val="90000"/>
              </a:lnSpc>
              <a:spcAft>
                <a:spcPts val="600"/>
              </a:spcAft>
              <a:buFont typeface="Arial" panose="020B0604020202020204" pitchFamily="34" charset="0"/>
              <a:buChar char="•"/>
            </a:pPr>
            <a:r>
              <a:rPr lang="en-US" sz="2800" dirty="0"/>
              <a:t>Adrenal disease</a:t>
            </a:r>
          </a:p>
          <a:p>
            <a:pPr marL="914400" lvl="1" indent="-457200">
              <a:lnSpc>
                <a:spcPct val="90000"/>
              </a:lnSpc>
              <a:spcAft>
                <a:spcPts val="600"/>
              </a:spcAft>
              <a:buFont typeface="Arial" panose="020B0604020202020204" pitchFamily="34" charset="0"/>
              <a:buChar char="•"/>
            </a:pPr>
            <a:r>
              <a:rPr lang="en-US" sz="2800" kern="1200" dirty="0">
                <a:solidFill>
                  <a:schemeClr val="tx1"/>
                </a:solidFill>
                <a:latin typeface="+mn-lt"/>
                <a:ea typeface="+mn-ea"/>
                <a:cs typeface="+mn-cs"/>
              </a:rPr>
              <a:t>Use of </a:t>
            </a:r>
            <a:r>
              <a:rPr lang="en-US" sz="2800" kern="1200" dirty="0" err="1">
                <a:solidFill>
                  <a:schemeClr val="tx1"/>
                </a:solidFill>
                <a:latin typeface="+mn-lt"/>
                <a:ea typeface="+mn-ea"/>
                <a:cs typeface="+mn-cs"/>
              </a:rPr>
              <a:t>ACEis</a:t>
            </a:r>
            <a:r>
              <a:rPr lang="en-US" sz="2800" kern="1200" dirty="0">
                <a:solidFill>
                  <a:schemeClr val="tx1"/>
                </a:solidFill>
                <a:latin typeface="+mn-lt"/>
                <a:ea typeface="+mn-ea"/>
                <a:cs typeface="+mn-cs"/>
              </a:rPr>
              <a:t>, ARBs or potassium-sparing diuretics</a:t>
            </a:r>
          </a:p>
          <a:p>
            <a:pPr>
              <a:lnSpc>
                <a:spcPct val="90000"/>
              </a:lnSpc>
              <a:spcAft>
                <a:spcPts val="600"/>
              </a:spcAft>
            </a:pPr>
            <a:r>
              <a:rPr lang="en-US" sz="2800" dirty="0"/>
              <a:t>	</a:t>
            </a:r>
            <a:endParaRPr lang="en-US" sz="2600" kern="1200" dirty="0">
              <a:solidFill>
                <a:schemeClr val="tx1"/>
              </a:solidFill>
              <a:latin typeface="+mn-lt"/>
              <a:ea typeface="+mn-ea"/>
              <a:cs typeface="+mn-cs"/>
            </a:endParaRPr>
          </a:p>
          <a:p>
            <a:pPr>
              <a:lnSpc>
                <a:spcPct val="90000"/>
              </a:lnSpc>
              <a:spcAft>
                <a:spcPts val="600"/>
              </a:spcAft>
            </a:pPr>
            <a:endParaRPr lang="en-US" sz="2600" kern="1200" dirty="0">
              <a:solidFill>
                <a:schemeClr val="tx1"/>
              </a:solidFill>
              <a:latin typeface="+mn-lt"/>
              <a:ea typeface="+mn-ea"/>
              <a:cs typeface="+mn-cs"/>
            </a:endParaRPr>
          </a:p>
          <a:p>
            <a:pPr>
              <a:lnSpc>
                <a:spcPct val="90000"/>
              </a:lnSpc>
              <a:spcAft>
                <a:spcPts val="600"/>
              </a:spcAft>
            </a:pPr>
            <a:endParaRPr lang="en-US" sz="2600" dirty="0"/>
          </a:p>
        </p:txBody>
      </p:sp>
      <p:sp>
        <p:nvSpPr>
          <p:cNvPr id="9" name="Content Placeholder 8">
            <a:extLst>
              <a:ext uri="{FF2B5EF4-FFF2-40B4-BE49-F238E27FC236}">
                <a16:creationId xmlns:a16="http://schemas.microsoft.com/office/drawing/2014/main" id="{2AB2A30D-5634-EAB0-9A7F-C63CAFE948CA}"/>
              </a:ext>
            </a:extLst>
          </p:cNvPr>
          <p:cNvSpPr>
            <a:spLocks/>
          </p:cNvSpPr>
          <p:nvPr/>
        </p:nvSpPr>
        <p:spPr>
          <a:xfrm>
            <a:off x="4206875" y="3400426"/>
            <a:ext cx="7346950" cy="3621088"/>
          </a:xfrm>
          <a:prstGeom prst="rect">
            <a:avLst/>
          </a:prstGeom>
        </p:spPr>
        <p:txBody>
          <a:bodyPr wrap="square" anchor="t">
            <a:normAutofit/>
          </a:bodyPr>
          <a:lstStyle/>
          <a:p>
            <a:pPr lvl="1">
              <a:spcAft>
                <a:spcPts val="600"/>
              </a:spcAft>
            </a:pPr>
            <a:endParaRPr lang="en-US" sz="2800" dirty="0"/>
          </a:p>
        </p:txBody>
      </p:sp>
      <p:sp>
        <p:nvSpPr>
          <p:cNvPr id="7" name="Title 6">
            <a:extLst>
              <a:ext uri="{FF2B5EF4-FFF2-40B4-BE49-F238E27FC236}">
                <a16:creationId xmlns:a16="http://schemas.microsoft.com/office/drawing/2014/main" id="{D01E0BE2-B66C-A4BB-4B2A-34A84A8EE79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RFs for development of hyperkalemia</a:t>
            </a:r>
          </a:p>
        </p:txBody>
      </p:sp>
    </p:spTree>
    <p:extLst>
      <p:ext uri="{BB962C8B-B14F-4D97-AF65-F5344CB8AC3E}">
        <p14:creationId xmlns:p14="http://schemas.microsoft.com/office/powerpoint/2010/main" val="170424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63C41-FEC5-9611-BC80-5C3F8A5DD6C2}"/>
              </a:ext>
            </a:extLst>
          </p:cNvPr>
          <p:cNvSpPr>
            <a:spLocks noGrp="1"/>
          </p:cNvSpPr>
          <p:nvPr>
            <p:ph type="title"/>
          </p:nvPr>
        </p:nvSpPr>
        <p:spPr>
          <a:xfrm>
            <a:off x="838200" y="365125"/>
            <a:ext cx="10515600" cy="1325563"/>
          </a:xfrm>
        </p:spPr>
        <p:txBody>
          <a:bodyPr>
            <a:normAutofit/>
          </a:bodyPr>
          <a:lstStyle/>
          <a:p>
            <a:r>
              <a:rPr lang="en-US" sz="5400" dirty="0"/>
              <a:t>Case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A9F18-B907-894B-1888-BE8BEF716ADC}"/>
              </a:ext>
            </a:extLst>
          </p:cNvPr>
          <p:cNvSpPr>
            <a:spLocks noGrp="1"/>
          </p:cNvSpPr>
          <p:nvPr>
            <p:ph idx="1"/>
          </p:nvPr>
        </p:nvSpPr>
        <p:spPr>
          <a:xfrm>
            <a:off x="838200" y="1929384"/>
            <a:ext cx="10515600" cy="4251960"/>
          </a:xfrm>
        </p:spPr>
        <p:txBody>
          <a:bodyPr>
            <a:normAutofit/>
          </a:bodyPr>
          <a:lstStyle/>
          <a:p>
            <a:r>
              <a:rPr lang="en-US" sz="2400" dirty="0"/>
              <a:t>68 y/o F with </a:t>
            </a:r>
            <a:r>
              <a:rPr lang="en-US" sz="2400" dirty="0" err="1"/>
              <a:t>hx</a:t>
            </a:r>
            <a:r>
              <a:rPr lang="en-US" sz="2400" dirty="0"/>
              <a:t> of HTN and CLL presents to the ED with abdominal pain and nausea. Work-up in the ED is notable for a WBC count of 150,000/</a:t>
            </a:r>
            <a:r>
              <a:rPr lang="en-US" sz="2400" dirty="0" err="1"/>
              <a:t>microL</a:t>
            </a:r>
            <a:r>
              <a:rPr lang="en-US" sz="2400" dirty="0"/>
              <a:t>. BMP with Cr level of 1.0 mg/dL, K of 6.5 mmol/L and glucose of 110 mg/dL. Abdominal imaging reveals large stool burden c/w constipation. </a:t>
            </a:r>
          </a:p>
          <a:p>
            <a:r>
              <a:rPr lang="en-US" sz="2400" dirty="0"/>
              <a:t>Medication list includes ibrutinib for her CLL and amlodipine for HTN</a:t>
            </a:r>
          </a:p>
          <a:p>
            <a:r>
              <a:rPr lang="en-US" sz="2400" dirty="0"/>
              <a:t>What would be the next best step in her management?</a:t>
            </a:r>
          </a:p>
          <a:p>
            <a:pPr lvl="1"/>
            <a:r>
              <a:rPr lang="en-US" sz="2000" dirty="0"/>
              <a:t>A. Emergent HD</a:t>
            </a:r>
          </a:p>
          <a:p>
            <a:pPr lvl="1"/>
            <a:r>
              <a:rPr lang="en-US" sz="2000" dirty="0"/>
              <a:t>B. Insulin/Dextrose</a:t>
            </a:r>
          </a:p>
          <a:p>
            <a:pPr lvl="1"/>
            <a:r>
              <a:rPr lang="en-US" sz="2000" dirty="0"/>
              <a:t>C. Calcium gluconate</a:t>
            </a:r>
          </a:p>
          <a:p>
            <a:pPr lvl="1"/>
            <a:r>
              <a:rPr lang="en-US" sz="1900" dirty="0"/>
              <a:t>D. Get an EKG</a:t>
            </a:r>
          </a:p>
          <a:p>
            <a:pPr lvl="1"/>
            <a:r>
              <a:rPr lang="en-US" sz="1900" dirty="0"/>
              <a:t>E. Check an </a:t>
            </a:r>
            <a:r>
              <a:rPr lang="en-US" sz="1900" dirty="0" err="1"/>
              <a:t>iStat</a:t>
            </a:r>
            <a:r>
              <a:rPr lang="en-US" sz="1900" dirty="0"/>
              <a:t> BMP</a:t>
            </a:r>
          </a:p>
          <a:p>
            <a:pPr lvl="1"/>
            <a:endParaRPr lang="en-US" sz="2200" dirty="0"/>
          </a:p>
        </p:txBody>
      </p:sp>
    </p:spTree>
    <p:extLst>
      <p:ext uri="{BB962C8B-B14F-4D97-AF65-F5344CB8AC3E}">
        <p14:creationId xmlns:p14="http://schemas.microsoft.com/office/powerpoint/2010/main" val="339482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63C41-FEC5-9611-BC80-5C3F8A5DD6C2}"/>
              </a:ext>
            </a:extLst>
          </p:cNvPr>
          <p:cNvSpPr>
            <a:spLocks noGrp="1"/>
          </p:cNvSpPr>
          <p:nvPr>
            <p:ph type="title"/>
          </p:nvPr>
        </p:nvSpPr>
        <p:spPr>
          <a:xfrm>
            <a:off x="838200" y="365125"/>
            <a:ext cx="10515600" cy="1325563"/>
          </a:xfrm>
        </p:spPr>
        <p:txBody>
          <a:bodyPr>
            <a:normAutofit/>
          </a:bodyPr>
          <a:lstStyle/>
          <a:p>
            <a:r>
              <a:rPr lang="en-US" sz="5400" dirty="0"/>
              <a:t>Case #1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A9F18-B907-894B-1888-BE8BEF716ADC}"/>
              </a:ext>
            </a:extLst>
          </p:cNvPr>
          <p:cNvSpPr>
            <a:spLocks noGrp="1"/>
          </p:cNvSpPr>
          <p:nvPr>
            <p:ph idx="1"/>
          </p:nvPr>
        </p:nvSpPr>
        <p:spPr>
          <a:xfrm>
            <a:off x="838200" y="1929384"/>
            <a:ext cx="10515600" cy="4251960"/>
          </a:xfrm>
        </p:spPr>
        <p:txBody>
          <a:bodyPr>
            <a:normAutofit/>
          </a:bodyPr>
          <a:lstStyle/>
          <a:p>
            <a:r>
              <a:rPr lang="en-US" sz="2400" dirty="0"/>
              <a:t>68 y/o F with </a:t>
            </a:r>
            <a:r>
              <a:rPr lang="en-US" sz="2400" dirty="0" err="1"/>
              <a:t>hx</a:t>
            </a:r>
            <a:r>
              <a:rPr lang="en-US" sz="2400" dirty="0"/>
              <a:t> of HTN and CLL presents to the ED with abdominal pain and nausea. Work-up in the ED is notable for a WBC count of 150,000/</a:t>
            </a:r>
            <a:r>
              <a:rPr lang="en-US" sz="2400" dirty="0" err="1"/>
              <a:t>microL</a:t>
            </a:r>
            <a:r>
              <a:rPr lang="en-US" sz="2400" dirty="0"/>
              <a:t>. BMP with Cr level of 1.0 mg/dL, K of 6.5 mmol/L and glucose of 110 mg/dL. Abdominal imaging reveals large stool burden c/w constipation. </a:t>
            </a:r>
          </a:p>
          <a:p>
            <a:r>
              <a:rPr lang="en-US" sz="2400" dirty="0"/>
              <a:t>Medication list includes ibrutinib for her CLL and amlodipine for HTN</a:t>
            </a:r>
          </a:p>
          <a:p>
            <a:r>
              <a:rPr lang="en-US" sz="2400" dirty="0"/>
              <a:t>What would be the next best step in her management?</a:t>
            </a:r>
          </a:p>
          <a:p>
            <a:pPr lvl="1"/>
            <a:r>
              <a:rPr lang="en-US" sz="2000" dirty="0"/>
              <a:t>A. Emergent HD</a:t>
            </a:r>
          </a:p>
          <a:p>
            <a:pPr lvl="1"/>
            <a:r>
              <a:rPr lang="en-US" sz="2000" dirty="0"/>
              <a:t>B. Insulin/Dextrose</a:t>
            </a:r>
          </a:p>
          <a:p>
            <a:pPr lvl="1"/>
            <a:r>
              <a:rPr lang="en-US" sz="2000" dirty="0"/>
              <a:t>C. Calcium gluconate</a:t>
            </a:r>
          </a:p>
          <a:p>
            <a:pPr lvl="1"/>
            <a:r>
              <a:rPr lang="en-US" sz="1900" dirty="0"/>
              <a:t>D. Get an EKG</a:t>
            </a:r>
          </a:p>
          <a:p>
            <a:pPr lvl="1"/>
            <a:r>
              <a:rPr lang="en-US" sz="1900" b="1" dirty="0">
                <a:solidFill>
                  <a:srgbClr val="C00000"/>
                </a:solidFill>
              </a:rPr>
              <a:t>E. Check an </a:t>
            </a:r>
            <a:r>
              <a:rPr lang="en-US" sz="1900" b="1" dirty="0" err="1">
                <a:solidFill>
                  <a:srgbClr val="C00000"/>
                </a:solidFill>
              </a:rPr>
              <a:t>iStat</a:t>
            </a:r>
            <a:r>
              <a:rPr lang="en-US" sz="1900" b="1" dirty="0">
                <a:solidFill>
                  <a:srgbClr val="C00000"/>
                </a:solidFill>
              </a:rPr>
              <a:t> BMP</a:t>
            </a:r>
          </a:p>
          <a:p>
            <a:pPr lvl="1"/>
            <a:endParaRPr lang="en-US" sz="2200" dirty="0"/>
          </a:p>
        </p:txBody>
      </p:sp>
    </p:spTree>
    <p:extLst>
      <p:ext uri="{BB962C8B-B14F-4D97-AF65-F5344CB8AC3E}">
        <p14:creationId xmlns:p14="http://schemas.microsoft.com/office/powerpoint/2010/main" val="249880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63C41-FEC5-9611-BC80-5C3F8A5DD6C2}"/>
              </a:ext>
            </a:extLst>
          </p:cNvPr>
          <p:cNvSpPr>
            <a:spLocks noGrp="1"/>
          </p:cNvSpPr>
          <p:nvPr>
            <p:ph type="title"/>
          </p:nvPr>
        </p:nvSpPr>
        <p:spPr>
          <a:xfrm>
            <a:off x="838200" y="365125"/>
            <a:ext cx="10515600" cy="1325563"/>
          </a:xfrm>
        </p:spPr>
        <p:txBody>
          <a:bodyPr>
            <a:normAutofit/>
          </a:bodyPr>
          <a:lstStyle/>
          <a:p>
            <a:r>
              <a:rPr lang="en-US" sz="5400"/>
              <a:t>Pseudo hyperkalemia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AA9F18-B907-894B-1888-BE8BEF716ADC}"/>
              </a:ext>
            </a:extLst>
          </p:cNvPr>
          <p:cNvSpPr>
            <a:spLocks noGrp="1"/>
          </p:cNvSpPr>
          <p:nvPr>
            <p:ph idx="1"/>
          </p:nvPr>
        </p:nvSpPr>
        <p:spPr>
          <a:xfrm>
            <a:off x="838200" y="1929384"/>
            <a:ext cx="10515600" cy="4251960"/>
          </a:xfrm>
        </p:spPr>
        <p:txBody>
          <a:bodyPr>
            <a:normAutofit/>
          </a:bodyPr>
          <a:lstStyle/>
          <a:p>
            <a:r>
              <a:rPr lang="en-US" sz="2200"/>
              <a:t>Pseudo hyperkalemia is common; suspect it when there is no apparent cause of the hyperK</a:t>
            </a:r>
            <a:r>
              <a:rPr lang="en-US" sz="2200" baseline="30000"/>
              <a:t>+</a:t>
            </a:r>
          </a:p>
          <a:p>
            <a:r>
              <a:rPr lang="en-US" sz="2200"/>
              <a:t>Causes:</a:t>
            </a:r>
          </a:p>
          <a:p>
            <a:pPr lvl="1"/>
            <a:r>
              <a:rPr lang="en-US" sz="2200"/>
              <a:t>Technique of blood draw (mechanical trauma during venipuncture or fist clenching)</a:t>
            </a:r>
          </a:p>
          <a:p>
            <a:pPr lvl="1"/>
            <a:r>
              <a:rPr lang="en-US" sz="2200"/>
              <a:t>Thrombocytosis</a:t>
            </a:r>
          </a:p>
          <a:p>
            <a:pPr lvl="1"/>
            <a:r>
              <a:rPr lang="en-US" sz="2200"/>
              <a:t>Leukocytosis (WBC &gt; 120,000/microL) such as in CLL</a:t>
            </a:r>
          </a:p>
          <a:p>
            <a:pPr lvl="1"/>
            <a:endParaRPr lang="en-US" sz="2200"/>
          </a:p>
        </p:txBody>
      </p:sp>
    </p:spTree>
    <p:extLst>
      <p:ext uri="{BB962C8B-B14F-4D97-AF65-F5344CB8AC3E}">
        <p14:creationId xmlns:p14="http://schemas.microsoft.com/office/powerpoint/2010/main" val="417473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CA901-65C5-DD54-7D1D-0365F6AC576D}"/>
              </a:ext>
            </a:extLst>
          </p:cNvPr>
          <p:cNvSpPr>
            <a:spLocks noGrp="1"/>
          </p:cNvSpPr>
          <p:nvPr>
            <p:ph type="title"/>
          </p:nvPr>
        </p:nvSpPr>
        <p:spPr>
          <a:xfrm>
            <a:off x="838200" y="365125"/>
            <a:ext cx="10515600" cy="1325563"/>
          </a:xfrm>
        </p:spPr>
        <p:txBody>
          <a:bodyPr>
            <a:normAutofit/>
          </a:bodyPr>
          <a:lstStyle/>
          <a:p>
            <a:r>
              <a:rPr lang="en-US" sz="5400" dirty="0"/>
              <a:t>Case #2, Question #1</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DCA52D9-C967-18D0-D044-03B5B49503E4}"/>
              </a:ext>
            </a:extLst>
          </p:cNvPr>
          <p:cNvSpPr>
            <a:spLocks noGrp="1"/>
          </p:cNvSpPr>
          <p:nvPr>
            <p:ph idx="1"/>
          </p:nvPr>
        </p:nvSpPr>
        <p:spPr>
          <a:xfrm>
            <a:off x="838200" y="1929384"/>
            <a:ext cx="10515600" cy="4251960"/>
          </a:xfrm>
        </p:spPr>
        <p:txBody>
          <a:bodyPr>
            <a:normAutofit fontScale="92500" lnSpcReduction="10000"/>
          </a:bodyPr>
          <a:lstStyle/>
          <a:p>
            <a:r>
              <a:rPr lang="en-US" sz="2400" dirty="0"/>
              <a:t>48 y/o F with ESRD missed her last 2 HD sessions due to transportation issues presenting with shortness of breath. </a:t>
            </a:r>
          </a:p>
          <a:p>
            <a:r>
              <a:rPr lang="en-US" sz="2400" dirty="0"/>
              <a:t>Her VS are stable. Exam is significant for bilateral crackles. </a:t>
            </a:r>
          </a:p>
          <a:p>
            <a:r>
              <a:rPr lang="en-US" sz="2400" dirty="0"/>
              <a:t>Labs are significant for a Cr of 5.6 mg/dL and a potassium level of 7.2 mmol/L.</a:t>
            </a:r>
          </a:p>
          <a:p>
            <a:r>
              <a:rPr lang="en-US" sz="2400" dirty="0"/>
              <a:t>What is the most appropriate initial management of this patient?</a:t>
            </a:r>
          </a:p>
          <a:p>
            <a:pPr marL="0" indent="0">
              <a:buNone/>
            </a:pPr>
            <a:r>
              <a:rPr lang="en-US" sz="2400" dirty="0"/>
              <a:t>	A. Emergent HD</a:t>
            </a:r>
          </a:p>
          <a:p>
            <a:pPr marL="0" indent="0">
              <a:buNone/>
            </a:pPr>
            <a:r>
              <a:rPr lang="en-US" sz="2400" dirty="0"/>
              <a:t>	B. Insulin/Dextrose</a:t>
            </a:r>
          </a:p>
          <a:p>
            <a:pPr marL="0" indent="0">
              <a:buNone/>
            </a:pPr>
            <a:r>
              <a:rPr lang="en-US" sz="2400" dirty="0"/>
              <a:t>	C. Calcium gluconate</a:t>
            </a:r>
          </a:p>
          <a:p>
            <a:pPr marL="0" indent="0">
              <a:buNone/>
            </a:pPr>
            <a:r>
              <a:rPr lang="en-US" sz="2400" dirty="0"/>
              <a:t>	D. 1 amp sodium bicarb</a:t>
            </a:r>
          </a:p>
          <a:p>
            <a:pPr marL="0" indent="0">
              <a:buNone/>
            </a:pPr>
            <a:r>
              <a:rPr lang="en-US" sz="2400" dirty="0"/>
              <a:t>	E. High dose albuterol SVN</a:t>
            </a:r>
          </a:p>
          <a:p>
            <a:pPr marL="0" indent="0">
              <a:buNone/>
            </a:pPr>
            <a:r>
              <a:rPr lang="en-US" sz="2400" dirty="0"/>
              <a:t>	F. Get an EKG</a:t>
            </a:r>
          </a:p>
          <a:p>
            <a:endParaRPr lang="en-US" sz="2400" dirty="0"/>
          </a:p>
        </p:txBody>
      </p:sp>
      <p:pic>
        <p:nvPicPr>
          <p:cNvPr id="3" name="Picture 2" descr="ARM | Free Full-Text | Cardiogenic Pulmonary Edema in Emergency Medicine">
            <a:extLst>
              <a:ext uri="{FF2B5EF4-FFF2-40B4-BE49-F238E27FC236}">
                <a16:creationId xmlns:a16="http://schemas.microsoft.com/office/drawing/2014/main" id="{976009A1-2A51-EA6C-3296-EDE8C42296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0" t="3189" r="51844" b="-119"/>
          <a:stretch/>
        </p:blipFill>
        <p:spPr bwMode="auto">
          <a:xfrm>
            <a:off x="7178724" y="3791279"/>
            <a:ext cx="3904911" cy="306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66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14694</TotalTime>
  <Words>3521</Words>
  <Application>Microsoft Macintosh PowerPoint</Application>
  <PresentationFormat>Widescreen</PresentationFormat>
  <Paragraphs>324</Paragraphs>
  <Slides>41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Arial</vt:lpstr>
      <vt:lpstr>Calibri</vt:lpstr>
      <vt:lpstr>Calibri Light</vt:lpstr>
      <vt:lpstr>Noto Sans</vt:lpstr>
      <vt:lpstr>Office Theme</vt:lpstr>
      <vt:lpstr>Hyperkalemia</vt:lpstr>
      <vt:lpstr>Objectives</vt:lpstr>
      <vt:lpstr>Potassium physiology</vt:lpstr>
      <vt:lpstr>Potassium physiology</vt:lpstr>
      <vt:lpstr>RFs for development of hyperkalemia</vt:lpstr>
      <vt:lpstr>Case #1</vt:lpstr>
      <vt:lpstr>Case #1</vt:lpstr>
      <vt:lpstr>Pseudo hyperkalemia</vt:lpstr>
      <vt:lpstr>Case #2, Question #1</vt:lpstr>
      <vt:lpstr>Case #2, Question #1</vt:lpstr>
      <vt:lpstr>Case #2, Question #2</vt:lpstr>
      <vt:lpstr>Case #2, Question #2</vt:lpstr>
      <vt:lpstr>Case #2, Question #3</vt:lpstr>
      <vt:lpstr>Calcium</vt:lpstr>
      <vt:lpstr>Insulin/glucose</vt:lpstr>
      <vt:lpstr>Insulin/glucose</vt:lpstr>
      <vt:lpstr>β-2-adrenergic agonists</vt:lpstr>
      <vt:lpstr>Sodium bicarbonate</vt:lpstr>
      <vt:lpstr>Determining the urgency of therapy</vt:lpstr>
      <vt:lpstr>Hyperkalemic emergency</vt:lpstr>
      <vt:lpstr>Clinical manifestations of hyperkalemia</vt:lpstr>
      <vt:lpstr>Hyperkalemic emergency</vt:lpstr>
      <vt:lpstr>Should I get an EKG?</vt:lpstr>
      <vt:lpstr>K+ level and EKG changes</vt:lpstr>
      <vt:lpstr>TWDFNR</vt:lpstr>
      <vt:lpstr>Review of Cases #1 and #2</vt:lpstr>
      <vt:lpstr>Case #3</vt:lpstr>
      <vt:lpstr>Case #3</vt:lpstr>
      <vt:lpstr>Potassium removal from the body</vt:lpstr>
      <vt:lpstr>PowerPoint Presentation</vt:lpstr>
      <vt:lpstr>Patients who need prompt therapy or slow lowering</vt:lpstr>
      <vt:lpstr>Case #4</vt:lpstr>
      <vt:lpstr>Case #4</vt:lpstr>
      <vt:lpstr>Dialysis</vt:lpstr>
      <vt:lpstr>Chronic hyperkalemia</vt:lpstr>
      <vt:lpstr>Case #5</vt:lpstr>
      <vt:lpstr>Case #5</vt:lpstr>
      <vt:lpstr>PowerPoint Presentation</vt:lpstr>
      <vt:lpstr>PowerPoint Presentation</vt:lpstr>
      <vt:lpstr>Take home points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Lise Harper</dc:creator>
  <cp:lastModifiedBy>Ron Shinar</cp:lastModifiedBy>
  <cp:revision>17</cp:revision>
  <dcterms:created xsi:type="dcterms:W3CDTF">2024-01-04T01:06:58Z</dcterms:created>
  <dcterms:modified xsi:type="dcterms:W3CDTF">2024-10-01T14:13:01Z</dcterms:modified>
</cp:coreProperties>
</file>