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343" r:id="rId2"/>
    <p:sldId id="276" r:id="rId3"/>
    <p:sldId id="262" r:id="rId4"/>
    <p:sldId id="263" r:id="rId5"/>
    <p:sldId id="280" r:id="rId6"/>
    <p:sldId id="364" r:id="rId7"/>
    <p:sldId id="367" r:id="rId8"/>
    <p:sldId id="349" r:id="rId9"/>
    <p:sldId id="350" r:id="rId10"/>
    <p:sldId id="275" r:id="rId11"/>
    <p:sldId id="261" r:id="rId12"/>
    <p:sldId id="281" r:id="rId13"/>
    <p:sldId id="348" r:id="rId14"/>
    <p:sldId id="282" r:id="rId15"/>
    <p:sldId id="283" r:id="rId16"/>
    <p:sldId id="260" r:id="rId17"/>
    <p:sldId id="264" r:id="rId18"/>
    <p:sldId id="285" r:id="rId19"/>
    <p:sldId id="291" r:id="rId20"/>
    <p:sldId id="288" r:id="rId21"/>
    <p:sldId id="287" r:id="rId22"/>
    <p:sldId id="289" r:id="rId23"/>
    <p:sldId id="363" r:id="rId24"/>
    <p:sldId id="269" r:id="rId25"/>
    <p:sldId id="257" r:id="rId26"/>
    <p:sldId id="286" r:id="rId27"/>
    <p:sldId id="268" r:id="rId28"/>
    <p:sldId id="258" r:id="rId29"/>
    <p:sldId id="270" r:id="rId30"/>
    <p:sldId id="293" r:id="rId31"/>
    <p:sldId id="292" r:id="rId32"/>
    <p:sldId id="271" r:id="rId33"/>
    <p:sldId id="272" r:id="rId34"/>
    <p:sldId id="273" r:id="rId35"/>
    <p:sldId id="274" r:id="rId36"/>
    <p:sldId id="330" r:id="rId37"/>
    <p:sldId id="329" r:id="rId38"/>
    <p:sldId id="368" r:id="rId39"/>
    <p:sldId id="369" r:id="rId40"/>
    <p:sldId id="370" r:id="rId41"/>
    <p:sldId id="371" r:id="rId42"/>
    <p:sldId id="265" r:id="rId43"/>
    <p:sldId id="267" r:id="rId44"/>
    <p:sldId id="373" r:id="rId45"/>
    <p:sldId id="266" r:id="rId46"/>
    <p:sldId id="306" r:id="rId47"/>
    <p:sldId id="328" r:id="rId48"/>
    <p:sldId id="307" r:id="rId49"/>
    <p:sldId id="295" r:id="rId50"/>
    <p:sldId id="294" r:id="rId51"/>
    <p:sldId id="296" r:id="rId52"/>
    <p:sldId id="331" r:id="rId53"/>
    <p:sldId id="332" r:id="rId54"/>
    <p:sldId id="333" r:id="rId55"/>
    <p:sldId id="334" r:id="rId56"/>
    <p:sldId id="335" r:id="rId57"/>
    <p:sldId id="336" r:id="rId58"/>
    <p:sldId id="337" r:id="rId59"/>
    <p:sldId id="338" r:id="rId60"/>
    <p:sldId id="365" r:id="rId61"/>
    <p:sldId id="366" r:id="rId62"/>
    <p:sldId id="340" r:id="rId63"/>
    <p:sldId id="341" r:id="rId64"/>
    <p:sldId id="34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9"/>
    <p:restoredTop sz="94704"/>
  </p:normalViewPr>
  <p:slideViewPr>
    <p:cSldViewPr snapToGrid="0">
      <p:cViewPr>
        <p:scale>
          <a:sx n="95" d="100"/>
          <a:sy n="95" d="100"/>
        </p:scale>
        <p:origin x="576" y="3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C660A-F209-B149-B49E-41AAAAC9493F}" type="datetimeFigureOut">
              <a:rPr lang="en-US" smtClean="0"/>
              <a:t>10/1/24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6AD8B-DAD1-2341-B807-DE438FE7003F}" type="slidenum">
              <a:rPr lang="en-US" smtClean="0"/>
              <a:t>‹#›</a:t>
            </a:fld>
            <a:endParaRPr lang="en-US"/>
          </a:p>
        </p:txBody>
      </p:sp>
    </p:spTree>
    <p:extLst>
      <p:ext uri="{BB962C8B-B14F-4D97-AF65-F5344CB8AC3E}">
        <p14:creationId xmlns:p14="http://schemas.microsoft.com/office/powerpoint/2010/main" val="388951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pmc/articles/PMC9086939/#ioi220022r4" TargetMode="External"/><Relationship Id="rId7" Type="http://schemas.openxmlformats.org/officeDocument/2006/relationships/hyperlink" Target="https://www.ncbi.nlm.nih.gov/pmc/articles/PMC9086939/figure/ioi220022f2/"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ncbi.nlm.nih.gov/pmc/articles/PMC9086939/#ioi220022r25" TargetMode="External"/><Relationship Id="rId5" Type="http://schemas.openxmlformats.org/officeDocument/2006/relationships/hyperlink" Target="https://www.ncbi.nlm.nih.gov/pmc/articles/PMC9086939/#ioi220022r24" TargetMode="External"/><Relationship Id="rId4" Type="http://schemas.openxmlformats.org/officeDocument/2006/relationships/hyperlink" Target="https://www.ncbi.nlm.nih.gov/pmc/articles/PMC9086939/#ioi220022r2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Cambria" panose="02040503050406030204" pitchFamily="18" charset="0"/>
              </a:rPr>
              <a:t>C: target SBP less than 130 vs 150/140 (STEP</a:t>
            </a:r>
            <a:r>
              <a:rPr lang="en-US" b="0" i="0" u="sng" baseline="30000" dirty="0">
                <a:solidFill>
                  <a:srgbClr val="376FAA"/>
                </a:solidFill>
                <a:effectLst/>
                <a:latin typeface="Cambria" panose="02040503050406030204" pitchFamily="18" charset="0"/>
                <a:hlinkClick r:id="rId3"/>
              </a:rPr>
              <a:t>4</a:t>
            </a:r>
            <a:r>
              <a:rPr lang="en-US" b="0" i="0" dirty="0">
                <a:solidFill>
                  <a:srgbClr val="333333"/>
                </a:solidFill>
                <a:effectLst/>
                <a:latin typeface="Cambria" panose="02040503050406030204" pitchFamily="18" charset="0"/>
              </a:rPr>
              <a:t> and Cardio-Sis</a:t>
            </a:r>
            <a:r>
              <a:rPr lang="en-US" b="0" i="0" u="sng" baseline="30000" dirty="0">
                <a:solidFill>
                  <a:srgbClr val="376FAA"/>
                </a:solidFill>
                <a:effectLst/>
                <a:latin typeface="Cambria" panose="02040503050406030204" pitchFamily="18" charset="0"/>
                <a:hlinkClick r:id="rId4"/>
              </a:rPr>
              <a:t>26</a:t>
            </a:r>
            <a:r>
              <a:rPr lang="en-US" b="0" i="0" dirty="0">
                <a:solidFill>
                  <a:srgbClr val="333333"/>
                </a:solidFill>
                <a:effectLst/>
                <a:latin typeface="Cambria" panose="02040503050406030204" pitchFamily="18" charset="0"/>
              </a:rPr>
              <a:t> studies) </a:t>
            </a:r>
            <a:r>
              <a:rPr lang="en-US" sz="1200" b="0" i="0" dirty="0">
                <a:solidFill>
                  <a:srgbClr val="212121"/>
                </a:solidFill>
                <a:effectLst/>
                <a:latin typeface="Cambria" panose="02040503050406030204" pitchFamily="18" charset="0"/>
              </a:rPr>
              <a:t>(HR, 0.69; 95% CI, 0.57-0.84; </a:t>
            </a:r>
            <a:r>
              <a:rPr lang="en-US" sz="1200" b="0" i="1" dirty="0">
                <a:solidFill>
                  <a:srgbClr val="212121"/>
                </a:solidFill>
                <a:effectLst/>
                <a:latin typeface="Cambria" panose="02040503050406030204" pitchFamily="18" charset="0"/>
              </a:rPr>
              <a:t>P</a:t>
            </a:r>
            <a:r>
              <a:rPr lang="en-US" sz="1200" b="0" i="0" dirty="0">
                <a:solidFill>
                  <a:srgbClr val="212121"/>
                </a:solidFill>
                <a:effectLst/>
                <a:latin typeface="Cambria" panose="02040503050406030204" pitchFamily="18" charset="0"/>
              </a:rPr>
              <a:t> &lt; .001)</a:t>
            </a:r>
          </a:p>
          <a:p>
            <a:r>
              <a:rPr lang="en-US" sz="1200" b="0" i="0" dirty="0">
                <a:solidFill>
                  <a:srgbClr val="212121"/>
                </a:solidFill>
                <a:effectLst/>
                <a:latin typeface="Cambria" panose="02040503050406030204" pitchFamily="18" charset="0"/>
              </a:rPr>
              <a:t>D: target SBP less than 120 vs 140 </a:t>
            </a:r>
            <a:r>
              <a:rPr lang="en-US" b="0" i="0" dirty="0">
                <a:solidFill>
                  <a:srgbClr val="333333"/>
                </a:solidFill>
                <a:effectLst/>
                <a:latin typeface="Cambria" panose="02040503050406030204" pitchFamily="18" charset="0"/>
              </a:rPr>
              <a:t>(SPRINT</a:t>
            </a:r>
            <a:r>
              <a:rPr lang="en-US" b="0" i="0" u="sng" baseline="30000" dirty="0">
                <a:solidFill>
                  <a:srgbClr val="376FAA"/>
                </a:solidFill>
                <a:effectLst/>
                <a:latin typeface="Cambria" panose="02040503050406030204" pitchFamily="18" charset="0"/>
                <a:hlinkClick r:id="rId5"/>
              </a:rPr>
              <a:t>24</a:t>
            </a:r>
            <a:r>
              <a:rPr lang="en-US" b="0" i="0" dirty="0">
                <a:solidFill>
                  <a:srgbClr val="333333"/>
                </a:solidFill>
                <a:effectLst/>
                <a:latin typeface="Cambria" panose="02040503050406030204" pitchFamily="18" charset="0"/>
              </a:rPr>
              <a:t> and ACCORD BP</a:t>
            </a:r>
            <a:r>
              <a:rPr lang="en-US" b="0" i="0" u="sng" baseline="30000" dirty="0">
                <a:solidFill>
                  <a:srgbClr val="376FAA"/>
                </a:solidFill>
                <a:effectLst/>
                <a:latin typeface="Cambria" panose="02040503050406030204" pitchFamily="18" charset="0"/>
                <a:hlinkClick r:id="rId6"/>
              </a:rPr>
              <a:t>25</a:t>
            </a:r>
            <a:r>
              <a:rPr lang="en-US" b="0" i="0" dirty="0">
                <a:solidFill>
                  <a:srgbClr val="333333"/>
                </a:solidFill>
                <a:effectLst/>
                <a:latin typeface="Cambria" panose="02040503050406030204" pitchFamily="18" charset="0"/>
              </a:rPr>
              <a:t> studies)  </a:t>
            </a:r>
            <a:r>
              <a:rPr lang="en-US" sz="1200" b="0" i="0" dirty="0">
                <a:solidFill>
                  <a:srgbClr val="212121"/>
                </a:solidFill>
                <a:effectLst/>
                <a:latin typeface="Cambria" panose="02040503050406030204" pitchFamily="18" charset="0"/>
              </a:rPr>
              <a:t>(HR, 0.82; 95% CI, 0.71-0.94; </a:t>
            </a:r>
            <a:r>
              <a:rPr lang="en-US" sz="1200" b="0" i="1" dirty="0">
                <a:solidFill>
                  <a:srgbClr val="212121"/>
                </a:solidFill>
                <a:effectLst/>
                <a:latin typeface="Cambria" panose="02040503050406030204" pitchFamily="18" charset="0"/>
              </a:rPr>
              <a:t>P</a:t>
            </a:r>
            <a:r>
              <a:rPr lang="en-US" sz="1200" b="0" i="0" dirty="0">
                <a:solidFill>
                  <a:srgbClr val="212121"/>
                </a:solidFill>
                <a:effectLst/>
                <a:latin typeface="Cambria" panose="02040503050406030204" pitchFamily="18" charset="0"/>
              </a:rPr>
              <a:t> = .005) (</a:t>
            </a:r>
            <a:r>
              <a:rPr lang="en-US" sz="1200" b="0" i="0" u="sng" dirty="0">
                <a:solidFill>
                  <a:srgbClr val="376FAA"/>
                </a:solidFill>
                <a:effectLst/>
                <a:latin typeface="Cambria" panose="02040503050406030204" pitchFamily="18" charset="0"/>
                <a:hlinkClick r:id="rId7"/>
              </a:rPr>
              <a:t>Figure 2</a:t>
            </a:r>
            <a:r>
              <a:rPr lang="en-US" sz="1200" b="0" i="0" dirty="0">
                <a:solidFill>
                  <a:srgbClr val="212121"/>
                </a:solidFill>
                <a:effectLst/>
                <a:latin typeface="Cambria" panose="02040503050406030204" pitchFamily="18" charset="0"/>
              </a:rPr>
              <a:t>D).</a:t>
            </a:r>
          </a:p>
          <a:p>
            <a:r>
              <a:rPr lang="en-US" sz="1200" b="0" i="0" dirty="0">
                <a:solidFill>
                  <a:srgbClr val="212121"/>
                </a:solidFill>
                <a:effectLst/>
                <a:latin typeface="Cambria" panose="02040503050406030204" pitchFamily="18" charset="0"/>
              </a:rPr>
              <a:t>(hazard ratio, 0.79; 95% CI, 0.71-0.88; </a:t>
            </a:r>
            <a:r>
              <a:rPr lang="en-US" sz="1200" b="0" i="1" dirty="0">
                <a:solidFill>
                  <a:srgbClr val="212121"/>
                </a:solidFill>
                <a:effectLst/>
                <a:latin typeface="Cambria" panose="02040503050406030204" pitchFamily="18" charset="0"/>
              </a:rPr>
              <a:t>P</a:t>
            </a:r>
            <a:r>
              <a:rPr lang="en-US" sz="1200" b="0" i="0" dirty="0">
                <a:solidFill>
                  <a:srgbClr val="212121"/>
                </a:solidFill>
                <a:effectLst/>
                <a:latin typeface="Cambria" panose="02040503050406030204" pitchFamily="18" charset="0"/>
              </a:rPr>
              <a:t> &lt; .001). </a:t>
            </a:r>
          </a:p>
          <a:p>
            <a:r>
              <a:rPr lang="en-US" sz="1200" b="0" i="0" dirty="0">
                <a:solidFill>
                  <a:srgbClr val="212121"/>
                </a:solidFill>
                <a:effectLst/>
                <a:latin typeface="Cambria" panose="02040503050406030204" pitchFamily="18" charset="0"/>
              </a:rPr>
              <a:t>On average, 9.1 (95% CI, 4.0-20.6) months were needed to prevent 1 MACE per 500 patients with the intensive BP treatment (absolute risk reduction [ARR], 0.002). Likewise, 19.1 (95% CI, 10.9-34.2) and 34.4 (95% CI, 22.7-59.8) months were estimated to avoid 1 MACE per 200 (ARR, 0.005) and 100 (ARR, 0.01) patients, respectively.</a:t>
            </a:r>
            <a:endParaRPr lang="en-US" dirty="0"/>
          </a:p>
        </p:txBody>
      </p:sp>
      <p:sp>
        <p:nvSpPr>
          <p:cNvPr id="4" name="Slide Number Placeholder 3"/>
          <p:cNvSpPr>
            <a:spLocks noGrp="1"/>
          </p:cNvSpPr>
          <p:nvPr>
            <p:ph type="sldNum" sz="quarter" idx="5"/>
          </p:nvPr>
        </p:nvSpPr>
        <p:spPr/>
        <p:txBody>
          <a:bodyPr/>
          <a:lstStyle/>
          <a:p>
            <a:fld id="{6216AD8B-DAD1-2341-B807-DE438FE7003F}" type="slidenum">
              <a:rPr lang="en-US" smtClean="0"/>
              <a:t>25</a:t>
            </a:fld>
            <a:endParaRPr lang="en-US"/>
          </a:p>
        </p:txBody>
      </p:sp>
    </p:spTree>
    <p:extLst>
      <p:ext uri="{BB962C8B-B14F-4D97-AF65-F5344CB8AC3E}">
        <p14:creationId xmlns:p14="http://schemas.microsoft.com/office/powerpoint/2010/main" val="31478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1F5743-508A-6C47-B146-DED39FE34C94}" type="slidenum">
              <a:rPr lang="en-US" smtClean="0"/>
              <a:t>41</a:t>
            </a:fld>
            <a:endParaRPr lang="en-US"/>
          </a:p>
        </p:txBody>
      </p:sp>
    </p:spTree>
    <p:extLst>
      <p:ext uri="{BB962C8B-B14F-4D97-AF65-F5344CB8AC3E}">
        <p14:creationId xmlns:p14="http://schemas.microsoft.com/office/powerpoint/2010/main" val="417693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E0DC-C8BD-FF1E-34B8-FF8104D2B0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2BF950-C535-CD1E-F87D-E0EDBF2D2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AB1142-BE38-82F4-B48B-ED75ADD117B0}"/>
              </a:ext>
            </a:extLst>
          </p:cNvPr>
          <p:cNvSpPr>
            <a:spLocks noGrp="1"/>
          </p:cNvSpPr>
          <p:nvPr>
            <p:ph type="dt" sz="half" idx="10"/>
          </p:nvPr>
        </p:nvSpPr>
        <p:spPr/>
        <p:txBody>
          <a:bodyPr/>
          <a:lstStyle/>
          <a:p>
            <a:fld id="{5A1F9F82-AA44-D44C-9032-6DD4B71E00F8}" type="datetimeFigureOut">
              <a:rPr lang="en-US" smtClean="0"/>
              <a:t>10/1/24</a:t>
            </a:fld>
            <a:endParaRPr lang="en-US"/>
          </a:p>
        </p:txBody>
      </p:sp>
      <p:sp>
        <p:nvSpPr>
          <p:cNvPr id="5" name="Footer Placeholder 4">
            <a:extLst>
              <a:ext uri="{FF2B5EF4-FFF2-40B4-BE49-F238E27FC236}">
                <a16:creationId xmlns:a16="http://schemas.microsoft.com/office/drawing/2014/main" id="{C593967D-7816-6F09-B92F-4A67FB389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92448-2D22-52A4-7FEF-A2B2CBCEBFBF}"/>
              </a:ext>
            </a:extLst>
          </p:cNvPr>
          <p:cNvSpPr>
            <a:spLocks noGrp="1"/>
          </p:cNvSpPr>
          <p:nvPr>
            <p:ph type="sldNum" sz="quarter" idx="12"/>
          </p:nvPr>
        </p:nvSpPr>
        <p:spPr/>
        <p:txBody>
          <a:bodyPr/>
          <a:lstStyle/>
          <a:p>
            <a:fld id="{38BB5CBF-23EF-F643-8B1B-99CFB6FDDAAD}" type="slidenum">
              <a:rPr lang="en-US" smtClean="0"/>
              <a:t>‹#›</a:t>
            </a:fld>
            <a:endParaRPr lang="en-US"/>
          </a:p>
        </p:txBody>
      </p:sp>
    </p:spTree>
    <p:extLst>
      <p:ext uri="{BB962C8B-B14F-4D97-AF65-F5344CB8AC3E}">
        <p14:creationId xmlns:p14="http://schemas.microsoft.com/office/powerpoint/2010/main" val="82313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D69C-3C55-E2C7-723C-2145B73D38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E1B911-2079-63D4-4215-4D541B4D55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0809D-9483-7690-C642-D91308091BC9}"/>
              </a:ext>
            </a:extLst>
          </p:cNvPr>
          <p:cNvSpPr>
            <a:spLocks noGrp="1"/>
          </p:cNvSpPr>
          <p:nvPr>
            <p:ph type="dt" sz="half" idx="10"/>
          </p:nvPr>
        </p:nvSpPr>
        <p:spPr/>
        <p:txBody>
          <a:bodyPr/>
          <a:lstStyle/>
          <a:p>
            <a:fld id="{5A1F9F82-AA44-D44C-9032-6DD4B71E00F8}" type="datetimeFigureOut">
              <a:rPr lang="en-US" smtClean="0"/>
              <a:t>10/1/24</a:t>
            </a:fld>
            <a:endParaRPr lang="en-US"/>
          </a:p>
        </p:txBody>
      </p:sp>
      <p:sp>
        <p:nvSpPr>
          <p:cNvPr id="5" name="Footer Placeholder 4">
            <a:extLst>
              <a:ext uri="{FF2B5EF4-FFF2-40B4-BE49-F238E27FC236}">
                <a16:creationId xmlns:a16="http://schemas.microsoft.com/office/drawing/2014/main" id="{01233BE1-4B93-576B-03D3-0627A7C3E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18511-32EC-3C85-1EFE-727D25209D8C}"/>
              </a:ext>
            </a:extLst>
          </p:cNvPr>
          <p:cNvSpPr>
            <a:spLocks noGrp="1"/>
          </p:cNvSpPr>
          <p:nvPr>
            <p:ph type="sldNum" sz="quarter" idx="12"/>
          </p:nvPr>
        </p:nvSpPr>
        <p:spPr/>
        <p:txBody>
          <a:bodyPr/>
          <a:lstStyle/>
          <a:p>
            <a:fld id="{38BB5CBF-23EF-F643-8B1B-99CFB6FDDAAD}" type="slidenum">
              <a:rPr lang="en-US" smtClean="0"/>
              <a:t>‹#›</a:t>
            </a:fld>
            <a:endParaRPr lang="en-US"/>
          </a:p>
        </p:txBody>
      </p:sp>
    </p:spTree>
    <p:extLst>
      <p:ext uri="{BB962C8B-B14F-4D97-AF65-F5344CB8AC3E}">
        <p14:creationId xmlns:p14="http://schemas.microsoft.com/office/powerpoint/2010/main" val="306738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1A2938-EE42-A387-A760-564F432433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61BC28-3FEE-4CF3-D1A0-F1A390F383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D4F5E-EA38-E457-7209-744897686320}"/>
              </a:ext>
            </a:extLst>
          </p:cNvPr>
          <p:cNvSpPr>
            <a:spLocks noGrp="1"/>
          </p:cNvSpPr>
          <p:nvPr>
            <p:ph type="dt" sz="half" idx="10"/>
          </p:nvPr>
        </p:nvSpPr>
        <p:spPr/>
        <p:txBody>
          <a:bodyPr/>
          <a:lstStyle/>
          <a:p>
            <a:fld id="{5A1F9F82-AA44-D44C-9032-6DD4B71E00F8}" type="datetimeFigureOut">
              <a:rPr lang="en-US" smtClean="0"/>
              <a:t>10/1/24</a:t>
            </a:fld>
            <a:endParaRPr lang="en-US"/>
          </a:p>
        </p:txBody>
      </p:sp>
      <p:sp>
        <p:nvSpPr>
          <p:cNvPr id="5" name="Footer Placeholder 4">
            <a:extLst>
              <a:ext uri="{FF2B5EF4-FFF2-40B4-BE49-F238E27FC236}">
                <a16:creationId xmlns:a16="http://schemas.microsoft.com/office/drawing/2014/main" id="{B3EF5682-1A6B-BA48-D3F9-51879563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BA7-7018-7EA3-67B2-338B0E97807D}"/>
              </a:ext>
            </a:extLst>
          </p:cNvPr>
          <p:cNvSpPr>
            <a:spLocks noGrp="1"/>
          </p:cNvSpPr>
          <p:nvPr>
            <p:ph type="sldNum" sz="quarter" idx="12"/>
          </p:nvPr>
        </p:nvSpPr>
        <p:spPr/>
        <p:txBody>
          <a:bodyPr/>
          <a:lstStyle/>
          <a:p>
            <a:fld id="{38BB5CBF-23EF-F643-8B1B-99CFB6FDDAAD}" type="slidenum">
              <a:rPr lang="en-US" smtClean="0"/>
              <a:t>‹#›</a:t>
            </a:fld>
            <a:endParaRPr lang="en-US"/>
          </a:p>
        </p:txBody>
      </p:sp>
    </p:spTree>
    <p:extLst>
      <p:ext uri="{BB962C8B-B14F-4D97-AF65-F5344CB8AC3E}">
        <p14:creationId xmlns:p14="http://schemas.microsoft.com/office/powerpoint/2010/main" val="499012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5"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n-US" sz="3200" b="0" strike="noStrike" spc="-1">
              <a:latin typeface="Arial"/>
            </a:endParaRPr>
          </a:p>
        </p:txBody>
      </p:sp>
      <p:sp>
        <p:nvSpPr>
          <p:cNvPr id="6" name="PlaceHolder 3"/>
          <p:cNvSpPr>
            <a:spLocks noGrp="1"/>
          </p:cNvSpPr>
          <p:nvPr>
            <p:ph type="body"/>
          </p:nvPr>
        </p:nvSpPr>
        <p:spPr>
          <a:xfrm>
            <a:off x="6232320" y="1604520"/>
            <a:ext cx="535440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529476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body"/>
          </p:nvPr>
        </p:nvSpPr>
        <p:spPr>
          <a:xfrm>
            <a:off x="609600" y="1604520"/>
            <a:ext cx="1097232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133793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94684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CBC7-054B-0404-D8A8-198516DEC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0A81EF-F448-6532-0107-9E37CC35E5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37366-0A89-8A4D-7171-BF91FF9CBD18}"/>
              </a:ext>
            </a:extLst>
          </p:cNvPr>
          <p:cNvSpPr>
            <a:spLocks noGrp="1"/>
          </p:cNvSpPr>
          <p:nvPr>
            <p:ph type="dt" sz="half" idx="10"/>
          </p:nvPr>
        </p:nvSpPr>
        <p:spPr/>
        <p:txBody>
          <a:bodyPr/>
          <a:lstStyle/>
          <a:p>
            <a:fld id="{5A1F9F82-AA44-D44C-9032-6DD4B71E00F8}" type="datetimeFigureOut">
              <a:rPr lang="en-US" smtClean="0"/>
              <a:t>10/1/24</a:t>
            </a:fld>
            <a:endParaRPr lang="en-US"/>
          </a:p>
        </p:txBody>
      </p:sp>
      <p:sp>
        <p:nvSpPr>
          <p:cNvPr id="5" name="Footer Placeholder 4">
            <a:extLst>
              <a:ext uri="{FF2B5EF4-FFF2-40B4-BE49-F238E27FC236}">
                <a16:creationId xmlns:a16="http://schemas.microsoft.com/office/drawing/2014/main" id="{8D967591-3B5E-ACCB-483C-4CD3D1734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C7DAF-DCA4-06E1-BA8B-7C77595E09B1}"/>
              </a:ext>
            </a:extLst>
          </p:cNvPr>
          <p:cNvSpPr>
            <a:spLocks noGrp="1"/>
          </p:cNvSpPr>
          <p:nvPr>
            <p:ph type="sldNum" sz="quarter" idx="12"/>
          </p:nvPr>
        </p:nvSpPr>
        <p:spPr/>
        <p:txBody>
          <a:bodyPr/>
          <a:lstStyle/>
          <a:p>
            <a:fld id="{38BB5CBF-23EF-F643-8B1B-99CFB6FDDAAD}" type="slidenum">
              <a:rPr lang="en-US" smtClean="0"/>
              <a:t>‹#›</a:t>
            </a:fld>
            <a:endParaRPr lang="en-US"/>
          </a:p>
        </p:txBody>
      </p:sp>
    </p:spTree>
    <p:extLst>
      <p:ext uri="{BB962C8B-B14F-4D97-AF65-F5344CB8AC3E}">
        <p14:creationId xmlns:p14="http://schemas.microsoft.com/office/powerpoint/2010/main" val="292872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DE76-87A0-F104-E62F-160E782495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A490C7-B981-A012-55FA-BD7A158142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FF6F7F-315B-846E-A687-18B748BADA02}"/>
              </a:ext>
            </a:extLst>
          </p:cNvPr>
          <p:cNvSpPr>
            <a:spLocks noGrp="1"/>
          </p:cNvSpPr>
          <p:nvPr>
            <p:ph type="dt" sz="half" idx="10"/>
          </p:nvPr>
        </p:nvSpPr>
        <p:spPr/>
        <p:txBody>
          <a:bodyPr/>
          <a:lstStyle/>
          <a:p>
            <a:fld id="{5A1F9F82-AA44-D44C-9032-6DD4B71E00F8}" type="datetimeFigureOut">
              <a:rPr lang="en-US" smtClean="0"/>
              <a:t>10/1/24</a:t>
            </a:fld>
            <a:endParaRPr lang="en-US"/>
          </a:p>
        </p:txBody>
      </p:sp>
      <p:sp>
        <p:nvSpPr>
          <p:cNvPr id="5" name="Footer Placeholder 4">
            <a:extLst>
              <a:ext uri="{FF2B5EF4-FFF2-40B4-BE49-F238E27FC236}">
                <a16:creationId xmlns:a16="http://schemas.microsoft.com/office/drawing/2014/main" id="{E3273E1E-5442-A0FC-8A42-CE8BE48A7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0F5A8-7363-30CB-9689-4D44023388D1}"/>
              </a:ext>
            </a:extLst>
          </p:cNvPr>
          <p:cNvSpPr>
            <a:spLocks noGrp="1"/>
          </p:cNvSpPr>
          <p:nvPr>
            <p:ph type="sldNum" sz="quarter" idx="12"/>
          </p:nvPr>
        </p:nvSpPr>
        <p:spPr/>
        <p:txBody>
          <a:bodyPr/>
          <a:lstStyle/>
          <a:p>
            <a:fld id="{38BB5CBF-23EF-F643-8B1B-99CFB6FDDAAD}" type="slidenum">
              <a:rPr lang="en-US" smtClean="0"/>
              <a:t>‹#›</a:t>
            </a:fld>
            <a:endParaRPr lang="en-US"/>
          </a:p>
        </p:txBody>
      </p:sp>
    </p:spTree>
    <p:extLst>
      <p:ext uri="{BB962C8B-B14F-4D97-AF65-F5344CB8AC3E}">
        <p14:creationId xmlns:p14="http://schemas.microsoft.com/office/powerpoint/2010/main" val="239011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2A65-1320-DF6D-563C-C227422BB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697F60-E61C-24F9-C60B-666011F25B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11A803-B459-5214-FA2D-91FB6A388D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28EAAD-46EE-4142-9023-40B0D18691B5}"/>
              </a:ext>
            </a:extLst>
          </p:cNvPr>
          <p:cNvSpPr>
            <a:spLocks noGrp="1"/>
          </p:cNvSpPr>
          <p:nvPr>
            <p:ph type="dt" sz="half" idx="10"/>
          </p:nvPr>
        </p:nvSpPr>
        <p:spPr/>
        <p:txBody>
          <a:bodyPr/>
          <a:lstStyle/>
          <a:p>
            <a:fld id="{5A1F9F82-AA44-D44C-9032-6DD4B71E00F8}" type="datetimeFigureOut">
              <a:rPr lang="en-US" smtClean="0"/>
              <a:t>10/1/24</a:t>
            </a:fld>
            <a:endParaRPr lang="en-US"/>
          </a:p>
        </p:txBody>
      </p:sp>
      <p:sp>
        <p:nvSpPr>
          <p:cNvPr id="6" name="Footer Placeholder 5">
            <a:extLst>
              <a:ext uri="{FF2B5EF4-FFF2-40B4-BE49-F238E27FC236}">
                <a16:creationId xmlns:a16="http://schemas.microsoft.com/office/drawing/2014/main" id="{752BB112-BCE3-4323-CFB0-2A2672B693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5EC4AA-F7AF-F38E-597B-B93B73E4D4DA}"/>
              </a:ext>
            </a:extLst>
          </p:cNvPr>
          <p:cNvSpPr>
            <a:spLocks noGrp="1"/>
          </p:cNvSpPr>
          <p:nvPr>
            <p:ph type="sldNum" sz="quarter" idx="12"/>
          </p:nvPr>
        </p:nvSpPr>
        <p:spPr/>
        <p:txBody>
          <a:bodyPr/>
          <a:lstStyle/>
          <a:p>
            <a:fld id="{38BB5CBF-23EF-F643-8B1B-99CFB6FDDAAD}" type="slidenum">
              <a:rPr lang="en-US" smtClean="0"/>
              <a:t>‹#›</a:t>
            </a:fld>
            <a:endParaRPr lang="en-US"/>
          </a:p>
        </p:txBody>
      </p:sp>
    </p:spTree>
    <p:extLst>
      <p:ext uri="{BB962C8B-B14F-4D97-AF65-F5344CB8AC3E}">
        <p14:creationId xmlns:p14="http://schemas.microsoft.com/office/powerpoint/2010/main" val="419722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E367-95A6-0BC4-5AA9-4A7DE2586B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C18D26-3E98-A92B-B79A-1DBDD93B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5C5EF3-6895-9AAC-0929-198E5D3740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858BB5-4C31-E58F-137D-3327F969D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4D7610-86B9-7106-2440-5ADC9044FA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ED870D-2B34-2CDE-14EC-F800295E0E3E}"/>
              </a:ext>
            </a:extLst>
          </p:cNvPr>
          <p:cNvSpPr>
            <a:spLocks noGrp="1"/>
          </p:cNvSpPr>
          <p:nvPr>
            <p:ph type="dt" sz="half" idx="10"/>
          </p:nvPr>
        </p:nvSpPr>
        <p:spPr/>
        <p:txBody>
          <a:bodyPr/>
          <a:lstStyle/>
          <a:p>
            <a:fld id="{5A1F9F82-AA44-D44C-9032-6DD4B71E00F8}" type="datetimeFigureOut">
              <a:rPr lang="en-US" smtClean="0"/>
              <a:t>10/1/24</a:t>
            </a:fld>
            <a:endParaRPr lang="en-US"/>
          </a:p>
        </p:txBody>
      </p:sp>
      <p:sp>
        <p:nvSpPr>
          <p:cNvPr id="8" name="Footer Placeholder 7">
            <a:extLst>
              <a:ext uri="{FF2B5EF4-FFF2-40B4-BE49-F238E27FC236}">
                <a16:creationId xmlns:a16="http://schemas.microsoft.com/office/drawing/2014/main" id="{4FEF951D-E69E-1F6C-E3C3-66A37EA773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52AD9A-3D66-F01F-E45E-F7FF3BD6DCC3}"/>
              </a:ext>
            </a:extLst>
          </p:cNvPr>
          <p:cNvSpPr>
            <a:spLocks noGrp="1"/>
          </p:cNvSpPr>
          <p:nvPr>
            <p:ph type="sldNum" sz="quarter" idx="12"/>
          </p:nvPr>
        </p:nvSpPr>
        <p:spPr/>
        <p:txBody>
          <a:bodyPr/>
          <a:lstStyle/>
          <a:p>
            <a:fld id="{38BB5CBF-23EF-F643-8B1B-99CFB6FDDAAD}" type="slidenum">
              <a:rPr lang="en-US" smtClean="0"/>
              <a:t>‹#›</a:t>
            </a:fld>
            <a:endParaRPr lang="en-US"/>
          </a:p>
        </p:txBody>
      </p:sp>
    </p:spTree>
    <p:extLst>
      <p:ext uri="{BB962C8B-B14F-4D97-AF65-F5344CB8AC3E}">
        <p14:creationId xmlns:p14="http://schemas.microsoft.com/office/powerpoint/2010/main" val="148912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2535-703D-96CA-B7B6-604980F211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544053-CD1C-4A9B-BACA-2BCA61EC0AEE}"/>
              </a:ext>
            </a:extLst>
          </p:cNvPr>
          <p:cNvSpPr>
            <a:spLocks noGrp="1"/>
          </p:cNvSpPr>
          <p:nvPr>
            <p:ph type="dt" sz="half" idx="10"/>
          </p:nvPr>
        </p:nvSpPr>
        <p:spPr/>
        <p:txBody>
          <a:bodyPr/>
          <a:lstStyle/>
          <a:p>
            <a:fld id="{5A1F9F82-AA44-D44C-9032-6DD4B71E00F8}" type="datetimeFigureOut">
              <a:rPr lang="en-US" smtClean="0"/>
              <a:t>10/1/24</a:t>
            </a:fld>
            <a:endParaRPr lang="en-US"/>
          </a:p>
        </p:txBody>
      </p:sp>
      <p:sp>
        <p:nvSpPr>
          <p:cNvPr id="4" name="Footer Placeholder 3">
            <a:extLst>
              <a:ext uri="{FF2B5EF4-FFF2-40B4-BE49-F238E27FC236}">
                <a16:creationId xmlns:a16="http://schemas.microsoft.com/office/drawing/2014/main" id="{A40D2610-5E34-525A-5DCC-5F09916748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03BC0A-3D0F-66C6-1A01-849E3AC1DC55}"/>
              </a:ext>
            </a:extLst>
          </p:cNvPr>
          <p:cNvSpPr>
            <a:spLocks noGrp="1"/>
          </p:cNvSpPr>
          <p:nvPr>
            <p:ph type="sldNum" sz="quarter" idx="12"/>
          </p:nvPr>
        </p:nvSpPr>
        <p:spPr/>
        <p:txBody>
          <a:bodyPr/>
          <a:lstStyle/>
          <a:p>
            <a:fld id="{38BB5CBF-23EF-F643-8B1B-99CFB6FDDAAD}" type="slidenum">
              <a:rPr lang="en-US" smtClean="0"/>
              <a:t>‹#›</a:t>
            </a:fld>
            <a:endParaRPr lang="en-US"/>
          </a:p>
        </p:txBody>
      </p:sp>
    </p:spTree>
    <p:extLst>
      <p:ext uri="{BB962C8B-B14F-4D97-AF65-F5344CB8AC3E}">
        <p14:creationId xmlns:p14="http://schemas.microsoft.com/office/powerpoint/2010/main" val="49196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86CCB-EAB1-D850-8981-23AF0AC4DEB2}"/>
              </a:ext>
            </a:extLst>
          </p:cNvPr>
          <p:cNvSpPr>
            <a:spLocks noGrp="1"/>
          </p:cNvSpPr>
          <p:nvPr>
            <p:ph type="dt" sz="half" idx="10"/>
          </p:nvPr>
        </p:nvSpPr>
        <p:spPr/>
        <p:txBody>
          <a:bodyPr/>
          <a:lstStyle/>
          <a:p>
            <a:fld id="{5A1F9F82-AA44-D44C-9032-6DD4B71E00F8}" type="datetimeFigureOut">
              <a:rPr lang="en-US" smtClean="0"/>
              <a:t>10/1/24</a:t>
            </a:fld>
            <a:endParaRPr lang="en-US"/>
          </a:p>
        </p:txBody>
      </p:sp>
      <p:sp>
        <p:nvSpPr>
          <p:cNvPr id="3" name="Footer Placeholder 2">
            <a:extLst>
              <a:ext uri="{FF2B5EF4-FFF2-40B4-BE49-F238E27FC236}">
                <a16:creationId xmlns:a16="http://schemas.microsoft.com/office/drawing/2014/main" id="{25884079-5A5A-44EA-CC7D-5F6D3E8943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F35A01-D146-6830-D823-33F8626EBD14}"/>
              </a:ext>
            </a:extLst>
          </p:cNvPr>
          <p:cNvSpPr>
            <a:spLocks noGrp="1"/>
          </p:cNvSpPr>
          <p:nvPr>
            <p:ph type="sldNum" sz="quarter" idx="12"/>
          </p:nvPr>
        </p:nvSpPr>
        <p:spPr/>
        <p:txBody>
          <a:bodyPr/>
          <a:lstStyle/>
          <a:p>
            <a:fld id="{38BB5CBF-23EF-F643-8B1B-99CFB6FDDAAD}" type="slidenum">
              <a:rPr lang="en-US" smtClean="0"/>
              <a:t>‹#›</a:t>
            </a:fld>
            <a:endParaRPr lang="en-US"/>
          </a:p>
        </p:txBody>
      </p:sp>
    </p:spTree>
    <p:extLst>
      <p:ext uri="{BB962C8B-B14F-4D97-AF65-F5344CB8AC3E}">
        <p14:creationId xmlns:p14="http://schemas.microsoft.com/office/powerpoint/2010/main" val="421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DB98-8E6A-0F12-8E38-8F1AB22EE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973415-27ED-0915-2F58-9E52CE76C6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642178-5530-C3AF-C39C-63E3E506B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67297-9F94-D1B2-63F2-9583EF6AA9D0}"/>
              </a:ext>
            </a:extLst>
          </p:cNvPr>
          <p:cNvSpPr>
            <a:spLocks noGrp="1"/>
          </p:cNvSpPr>
          <p:nvPr>
            <p:ph type="dt" sz="half" idx="10"/>
          </p:nvPr>
        </p:nvSpPr>
        <p:spPr/>
        <p:txBody>
          <a:bodyPr/>
          <a:lstStyle/>
          <a:p>
            <a:fld id="{5A1F9F82-AA44-D44C-9032-6DD4B71E00F8}" type="datetimeFigureOut">
              <a:rPr lang="en-US" smtClean="0"/>
              <a:t>10/1/24</a:t>
            </a:fld>
            <a:endParaRPr lang="en-US"/>
          </a:p>
        </p:txBody>
      </p:sp>
      <p:sp>
        <p:nvSpPr>
          <p:cNvPr id="6" name="Footer Placeholder 5">
            <a:extLst>
              <a:ext uri="{FF2B5EF4-FFF2-40B4-BE49-F238E27FC236}">
                <a16:creationId xmlns:a16="http://schemas.microsoft.com/office/drawing/2014/main" id="{4709D095-2577-B999-4B44-33C7861B9B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50FD1-8D2C-3363-C8B1-91A811781C04}"/>
              </a:ext>
            </a:extLst>
          </p:cNvPr>
          <p:cNvSpPr>
            <a:spLocks noGrp="1"/>
          </p:cNvSpPr>
          <p:nvPr>
            <p:ph type="sldNum" sz="quarter" idx="12"/>
          </p:nvPr>
        </p:nvSpPr>
        <p:spPr/>
        <p:txBody>
          <a:bodyPr/>
          <a:lstStyle/>
          <a:p>
            <a:fld id="{38BB5CBF-23EF-F643-8B1B-99CFB6FDDAAD}" type="slidenum">
              <a:rPr lang="en-US" smtClean="0"/>
              <a:t>‹#›</a:t>
            </a:fld>
            <a:endParaRPr lang="en-US"/>
          </a:p>
        </p:txBody>
      </p:sp>
    </p:spTree>
    <p:extLst>
      <p:ext uri="{BB962C8B-B14F-4D97-AF65-F5344CB8AC3E}">
        <p14:creationId xmlns:p14="http://schemas.microsoft.com/office/powerpoint/2010/main" val="103592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CD71-464C-1F22-053B-72F735A70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51DB4-F47D-7FBF-29AF-7F65BDFA8F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07B675-8269-157D-50A6-AE7DE33D6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AEB0E-DB43-1186-DFE4-2E7D140942A5}"/>
              </a:ext>
            </a:extLst>
          </p:cNvPr>
          <p:cNvSpPr>
            <a:spLocks noGrp="1"/>
          </p:cNvSpPr>
          <p:nvPr>
            <p:ph type="dt" sz="half" idx="10"/>
          </p:nvPr>
        </p:nvSpPr>
        <p:spPr/>
        <p:txBody>
          <a:bodyPr/>
          <a:lstStyle/>
          <a:p>
            <a:fld id="{5A1F9F82-AA44-D44C-9032-6DD4B71E00F8}" type="datetimeFigureOut">
              <a:rPr lang="en-US" smtClean="0"/>
              <a:t>10/1/24</a:t>
            </a:fld>
            <a:endParaRPr lang="en-US"/>
          </a:p>
        </p:txBody>
      </p:sp>
      <p:sp>
        <p:nvSpPr>
          <p:cNvPr id="6" name="Footer Placeholder 5">
            <a:extLst>
              <a:ext uri="{FF2B5EF4-FFF2-40B4-BE49-F238E27FC236}">
                <a16:creationId xmlns:a16="http://schemas.microsoft.com/office/drawing/2014/main" id="{360649B8-E235-BBF4-572F-A9BBA2FF7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B83DDB-C552-A327-0E63-A53244DC9210}"/>
              </a:ext>
            </a:extLst>
          </p:cNvPr>
          <p:cNvSpPr>
            <a:spLocks noGrp="1"/>
          </p:cNvSpPr>
          <p:nvPr>
            <p:ph type="sldNum" sz="quarter" idx="12"/>
          </p:nvPr>
        </p:nvSpPr>
        <p:spPr/>
        <p:txBody>
          <a:bodyPr/>
          <a:lstStyle/>
          <a:p>
            <a:fld id="{38BB5CBF-23EF-F643-8B1B-99CFB6FDDAAD}" type="slidenum">
              <a:rPr lang="en-US" smtClean="0"/>
              <a:t>‹#›</a:t>
            </a:fld>
            <a:endParaRPr lang="en-US"/>
          </a:p>
        </p:txBody>
      </p:sp>
    </p:spTree>
    <p:extLst>
      <p:ext uri="{BB962C8B-B14F-4D97-AF65-F5344CB8AC3E}">
        <p14:creationId xmlns:p14="http://schemas.microsoft.com/office/powerpoint/2010/main" val="368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3AD4B8-F4E4-7155-BA46-50B3518E6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F11FDD-6722-F875-6581-E28DC61537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B8F5A-24B8-63C3-A554-E10457F66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F9F82-AA44-D44C-9032-6DD4B71E00F8}" type="datetimeFigureOut">
              <a:rPr lang="en-US" smtClean="0"/>
              <a:t>10/1/24</a:t>
            </a:fld>
            <a:endParaRPr lang="en-US"/>
          </a:p>
        </p:txBody>
      </p:sp>
      <p:sp>
        <p:nvSpPr>
          <p:cNvPr id="5" name="Footer Placeholder 4">
            <a:extLst>
              <a:ext uri="{FF2B5EF4-FFF2-40B4-BE49-F238E27FC236}">
                <a16:creationId xmlns:a16="http://schemas.microsoft.com/office/drawing/2014/main" id="{0F124473-7102-DA6A-62FE-AD5779354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3B2AD3-369E-C3B3-D339-D542EBDFC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B5CBF-23EF-F643-8B1B-99CFB6FDDAAD}" type="slidenum">
              <a:rPr lang="en-US" smtClean="0"/>
              <a:t>‹#›</a:t>
            </a:fld>
            <a:endParaRPr lang="en-US"/>
          </a:p>
        </p:txBody>
      </p:sp>
    </p:spTree>
    <p:extLst>
      <p:ext uri="{BB962C8B-B14F-4D97-AF65-F5344CB8AC3E}">
        <p14:creationId xmlns:p14="http://schemas.microsoft.com/office/powerpoint/2010/main" val="2449743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C56A-B2D7-5EC9-4AB9-AC63EC8F6473}"/>
              </a:ext>
            </a:extLst>
          </p:cNvPr>
          <p:cNvSpPr>
            <a:spLocks noGrp="1"/>
          </p:cNvSpPr>
          <p:nvPr>
            <p:ph type="ctrTitle"/>
          </p:nvPr>
        </p:nvSpPr>
        <p:spPr>
          <a:xfrm>
            <a:off x="1524000" y="1499553"/>
            <a:ext cx="9144000" cy="1369377"/>
          </a:xfrm>
        </p:spPr>
        <p:txBody>
          <a:bodyPr>
            <a:normAutofit/>
          </a:bodyPr>
          <a:lstStyle/>
          <a:p>
            <a:pPr algn="ctr"/>
            <a:r>
              <a:rPr lang="en-US" dirty="0">
                <a:solidFill>
                  <a:srgbClr val="FFC000"/>
                </a:solidFill>
              </a:rPr>
              <a:t>HYPERTENSION</a:t>
            </a:r>
          </a:p>
        </p:txBody>
      </p:sp>
      <p:sp>
        <p:nvSpPr>
          <p:cNvPr id="4" name="Subtitle 3">
            <a:extLst>
              <a:ext uri="{FF2B5EF4-FFF2-40B4-BE49-F238E27FC236}">
                <a16:creationId xmlns:a16="http://schemas.microsoft.com/office/drawing/2014/main" id="{45879DFB-1D95-302E-23D5-43ABC747B7A8}"/>
              </a:ext>
            </a:extLst>
          </p:cNvPr>
          <p:cNvSpPr>
            <a:spLocks noGrp="1"/>
          </p:cNvSpPr>
          <p:nvPr>
            <p:ph type="subTitle" idx="1"/>
          </p:nvPr>
        </p:nvSpPr>
        <p:spPr>
          <a:xfrm>
            <a:off x="1524000" y="3602037"/>
            <a:ext cx="9144000" cy="2133599"/>
          </a:xfrm>
        </p:spPr>
        <p:txBody>
          <a:bodyPr>
            <a:normAutofit fontScale="77500" lnSpcReduction="20000"/>
          </a:bodyPr>
          <a:lstStyle/>
          <a:p>
            <a:r>
              <a:rPr lang="en-US" sz="2900" dirty="0">
                <a:solidFill>
                  <a:srgbClr val="FFFF00"/>
                </a:solidFill>
              </a:rPr>
              <a:t>Academic Half Day</a:t>
            </a:r>
          </a:p>
          <a:p>
            <a:r>
              <a:rPr lang="en-US" sz="2900" dirty="0">
                <a:solidFill>
                  <a:srgbClr val="FFFF00"/>
                </a:solidFill>
              </a:rPr>
              <a:t>October 1, 2024</a:t>
            </a:r>
          </a:p>
          <a:p>
            <a:endParaRPr lang="en-US" dirty="0"/>
          </a:p>
          <a:p>
            <a:r>
              <a:rPr lang="en-US" sz="2500" dirty="0">
                <a:solidFill>
                  <a:schemeClr val="bg1"/>
                </a:solidFill>
              </a:rPr>
              <a:t>Katharine Dahl, MD</a:t>
            </a:r>
          </a:p>
          <a:p>
            <a:r>
              <a:rPr lang="en-US" sz="2500" dirty="0">
                <a:solidFill>
                  <a:schemeClr val="bg1"/>
                </a:solidFill>
              </a:rPr>
              <a:t>Arizona Kidney Disease &amp; Hypertension Center</a:t>
            </a:r>
          </a:p>
          <a:p>
            <a:r>
              <a:rPr lang="en-US" sz="2500" dirty="0">
                <a:solidFill>
                  <a:schemeClr val="bg1"/>
                </a:solidFill>
              </a:rPr>
              <a:t>kdahl1@arizona.edu</a:t>
            </a:r>
          </a:p>
        </p:txBody>
      </p:sp>
    </p:spTree>
    <p:extLst>
      <p:ext uri="{BB962C8B-B14F-4D97-AF65-F5344CB8AC3E}">
        <p14:creationId xmlns:p14="http://schemas.microsoft.com/office/powerpoint/2010/main" val="287442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B8C999B-F997-4747-AF34-A9690702B6AB}"/>
              </a:ext>
            </a:extLst>
          </p:cNvPr>
          <p:cNvSpPr>
            <a:spLocks noGrp="1" noChangeArrowheads="1"/>
          </p:cNvSpPr>
          <p:nvPr>
            <p:ph type="title"/>
          </p:nvPr>
        </p:nvSpPr>
        <p:spPr/>
        <p:txBody>
          <a:bodyPr/>
          <a:lstStyle/>
          <a:p>
            <a:r>
              <a:rPr lang="en-US" altLang="en-US">
                <a:solidFill>
                  <a:srgbClr val="FFFF66"/>
                </a:solidFill>
              </a:rPr>
              <a:t>Major Causes of Hypertension</a:t>
            </a:r>
          </a:p>
        </p:txBody>
      </p:sp>
      <p:sp>
        <p:nvSpPr>
          <p:cNvPr id="8195" name="Rectangle 3">
            <a:extLst>
              <a:ext uri="{FF2B5EF4-FFF2-40B4-BE49-F238E27FC236}">
                <a16:creationId xmlns:a16="http://schemas.microsoft.com/office/drawing/2014/main" id="{ECDFF87E-7C76-417B-AB3F-34CCECAB341B}"/>
              </a:ext>
            </a:extLst>
          </p:cNvPr>
          <p:cNvSpPr>
            <a:spLocks noGrp="1" noChangeArrowheads="1"/>
          </p:cNvSpPr>
          <p:nvPr>
            <p:ph type="body" idx="1"/>
          </p:nvPr>
        </p:nvSpPr>
        <p:spPr/>
        <p:txBody>
          <a:bodyPr/>
          <a:lstStyle/>
          <a:p>
            <a:pPr>
              <a:lnSpc>
                <a:spcPct val="90000"/>
              </a:lnSpc>
            </a:pPr>
            <a:r>
              <a:rPr lang="en-US" altLang="en-US">
                <a:solidFill>
                  <a:schemeClr val="bg1"/>
                </a:solidFill>
              </a:rPr>
              <a:t>Essential				90%</a:t>
            </a:r>
          </a:p>
          <a:p>
            <a:pPr>
              <a:lnSpc>
                <a:spcPct val="90000"/>
              </a:lnSpc>
            </a:pPr>
            <a:r>
              <a:rPr lang="en-US" altLang="en-US">
                <a:solidFill>
                  <a:schemeClr val="bg1"/>
                </a:solidFill>
              </a:rPr>
              <a:t>Renal disease			3%</a:t>
            </a:r>
          </a:p>
          <a:p>
            <a:pPr>
              <a:lnSpc>
                <a:spcPct val="90000"/>
              </a:lnSpc>
            </a:pPr>
            <a:r>
              <a:rPr lang="en-US" altLang="en-US">
                <a:solidFill>
                  <a:schemeClr val="bg1"/>
                </a:solidFill>
              </a:rPr>
              <a:t>Renovascular disease		2%</a:t>
            </a:r>
            <a:r>
              <a:rPr lang="en-US" altLang="en-US"/>
              <a:t> </a:t>
            </a:r>
          </a:p>
          <a:p>
            <a:pPr>
              <a:lnSpc>
                <a:spcPct val="90000"/>
              </a:lnSpc>
            </a:pPr>
            <a:r>
              <a:rPr lang="en-US" altLang="en-US">
                <a:solidFill>
                  <a:schemeClr val="bg1"/>
                </a:solidFill>
              </a:rPr>
              <a:t>Birth control pills			2%</a:t>
            </a:r>
          </a:p>
          <a:p>
            <a:pPr>
              <a:lnSpc>
                <a:spcPct val="90000"/>
              </a:lnSpc>
            </a:pPr>
            <a:r>
              <a:rPr lang="en-US" altLang="en-US">
                <a:solidFill>
                  <a:schemeClr val="bg1"/>
                </a:solidFill>
              </a:rPr>
              <a:t>Primary aldosteronism		2%</a:t>
            </a:r>
          </a:p>
          <a:p>
            <a:pPr>
              <a:lnSpc>
                <a:spcPct val="90000"/>
              </a:lnSpc>
            </a:pPr>
            <a:r>
              <a:rPr lang="en-US" altLang="en-US">
                <a:solidFill>
                  <a:schemeClr val="bg1"/>
                </a:solidFill>
              </a:rPr>
              <a:t>Coarctation of the aorta	0.2%</a:t>
            </a:r>
          </a:p>
          <a:p>
            <a:pPr>
              <a:lnSpc>
                <a:spcPct val="90000"/>
              </a:lnSpc>
            </a:pPr>
            <a:r>
              <a:rPr lang="en-US" altLang="en-US">
                <a:solidFill>
                  <a:schemeClr val="bg1"/>
                </a:solidFill>
              </a:rPr>
              <a:t>Pheochromocytoma		0.1%</a:t>
            </a:r>
          </a:p>
          <a:p>
            <a:pPr>
              <a:lnSpc>
                <a:spcPct val="90000"/>
              </a:lnSpc>
            </a:pPr>
            <a:r>
              <a:rPr lang="en-US" altLang="en-US">
                <a:solidFill>
                  <a:schemeClr val="bg1"/>
                </a:solidFill>
              </a:rPr>
              <a:t>All others				0.5%</a:t>
            </a:r>
          </a:p>
        </p:txBody>
      </p:sp>
      <p:sp>
        <p:nvSpPr>
          <p:cNvPr id="8196" name="Text Box 4">
            <a:extLst>
              <a:ext uri="{FF2B5EF4-FFF2-40B4-BE49-F238E27FC236}">
                <a16:creationId xmlns:a16="http://schemas.microsoft.com/office/drawing/2014/main" id="{CCFFB07F-CCA3-4C5B-B891-CF178A5539EB}"/>
              </a:ext>
            </a:extLst>
          </p:cNvPr>
          <p:cNvSpPr txBox="1">
            <a:spLocks noChangeArrowheads="1"/>
          </p:cNvSpPr>
          <p:nvPr/>
        </p:nvSpPr>
        <p:spPr bwMode="auto">
          <a:xfrm>
            <a:off x="1905000" y="6324600"/>
            <a:ext cx="853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solidFill>
                  <a:schemeClr val="bg1"/>
                </a:solidFill>
              </a:rPr>
              <a:t>Johnson RJ, Feehally J ed. Comprehensive Clinical Nephrology 2</a:t>
            </a:r>
            <a:r>
              <a:rPr lang="en-US" altLang="en-US" sz="900" baseline="30000">
                <a:solidFill>
                  <a:schemeClr val="bg1"/>
                </a:solidFill>
              </a:rPr>
              <a:t>nd</a:t>
            </a:r>
            <a:r>
              <a:rPr lang="en-US" altLang="en-US" sz="900">
                <a:solidFill>
                  <a:schemeClr val="bg1"/>
                </a:solidFill>
              </a:rPr>
              <a:t> ed. 2003.</a:t>
            </a:r>
            <a:endParaRPr lang="en-US" altLang="en-US" sz="1000">
              <a:solidFill>
                <a:schemeClr val="bg1"/>
              </a:solidFill>
            </a:endParaRPr>
          </a:p>
        </p:txBody>
      </p:sp>
    </p:spTree>
    <p:extLst>
      <p:ext uri="{BB962C8B-B14F-4D97-AF65-F5344CB8AC3E}">
        <p14:creationId xmlns:p14="http://schemas.microsoft.com/office/powerpoint/2010/main" val="338307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Classification and Treatment of HTN</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690688"/>
            <a:ext cx="10515600" cy="4351338"/>
          </a:xfrm>
        </p:spPr>
        <p:txBody>
          <a:bodyPr>
            <a:normAutofit fontScale="92500"/>
          </a:bodyPr>
          <a:lstStyle/>
          <a:p>
            <a:pPr marL="0" indent="0">
              <a:buNone/>
            </a:pPr>
            <a:r>
              <a:rPr lang="en-US" sz="3600" dirty="0">
                <a:solidFill>
                  <a:schemeClr val="bg1"/>
                </a:solidFill>
              </a:rPr>
              <a:t>A 57-year-old woman comes to the office for evaluation.  Her CV risk  is &lt;10%.  She has no medical problems.  Her BP is 132/70.  Classify and recommend treatment for her hypertension.</a:t>
            </a:r>
          </a:p>
          <a:p>
            <a:pPr marL="742950" indent="-742950">
              <a:buAutoNum type="alphaUcPeriod"/>
            </a:pPr>
            <a:r>
              <a:rPr lang="en-US" sz="3600" dirty="0">
                <a:solidFill>
                  <a:schemeClr val="bg1"/>
                </a:solidFill>
              </a:rPr>
              <a:t>Elevated blood pressure – lifestyle modification</a:t>
            </a:r>
          </a:p>
          <a:p>
            <a:pPr marL="742950" indent="-742950">
              <a:buAutoNum type="alphaUcPeriod"/>
            </a:pPr>
            <a:r>
              <a:rPr lang="en-US" sz="3600" dirty="0">
                <a:solidFill>
                  <a:schemeClr val="bg1"/>
                </a:solidFill>
              </a:rPr>
              <a:t>Stage 1 hypertension - lifestyle modification</a:t>
            </a:r>
          </a:p>
          <a:p>
            <a:pPr marL="742950" indent="-742950">
              <a:buAutoNum type="alphaUcPeriod"/>
            </a:pPr>
            <a:r>
              <a:rPr lang="en-US" sz="3600" dirty="0">
                <a:solidFill>
                  <a:schemeClr val="bg1"/>
                </a:solidFill>
              </a:rPr>
              <a:t>Stage 1 hypertension – lifestyle modification and drugs</a:t>
            </a:r>
          </a:p>
          <a:p>
            <a:pPr marL="742950" indent="-742950">
              <a:buAutoNum type="alphaUcPeriod"/>
            </a:pPr>
            <a:r>
              <a:rPr lang="en-US" sz="3600" dirty="0">
                <a:solidFill>
                  <a:schemeClr val="bg1"/>
                </a:solidFill>
              </a:rPr>
              <a:t>Stage 2 hypertension – lifestyle modification and drugs</a:t>
            </a:r>
          </a:p>
        </p:txBody>
      </p:sp>
    </p:spTree>
    <p:extLst>
      <p:ext uri="{BB962C8B-B14F-4D97-AF65-F5344CB8AC3E}">
        <p14:creationId xmlns:p14="http://schemas.microsoft.com/office/powerpoint/2010/main" val="221724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Classification and Treatment</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690688"/>
            <a:ext cx="10515600" cy="4351338"/>
          </a:xfrm>
        </p:spPr>
        <p:txBody>
          <a:bodyPr>
            <a:normAutofit fontScale="92500"/>
          </a:bodyPr>
          <a:lstStyle/>
          <a:p>
            <a:pPr marL="0" indent="0">
              <a:buNone/>
            </a:pPr>
            <a:r>
              <a:rPr lang="en-US" sz="3600" dirty="0">
                <a:solidFill>
                  <a:schemeClr val="bg1"/>
                </a:solidFill>
              </a:rPr>
              <a:t>A 57-year-old woman comes to the office for evaluation.  Her CV risk  is &lt;10%.  She has no medical problems.  Her BP is 132/70.  Classify and recommend treatment for her hypertension.</a:t>
            </a:r>
          </a:p>
          <a:p>
            <a:pPr marL="742950" indent="-742950">
              <a:buAutoNum type="alphaUcPeriod"/>
            </a:pPr>
            <a:r>
              <a:rPr lang="en-US" sz="3600" dirty="0">
                <a:solidFill>
                  <a:schemeClr val="bg1"/>
                </a:solidFill>
              </a:rPr>
              <a:t>Elevated blood pressure – lifestyle modification</a:t>
            </a:r>
          </a:p>
          <a:p>
            <a:pPr marL="742950" indent="-742950">
              <a:buAutoNum type="alphaUcPeriod"/>
            </a:pPr>
            <a:r>
              <a:rPr lang="en-US" sz="3600" dirty="0">
                <a:solidFill>
                  <a:srgbClr val="66FF33"/>
                </a:solidFill>
              </a:rPr>
              <a:t>Stage 1 hypertension - lifestyle modification</a:t>
            </a:r>
          </a:p>
          <a:p>
            <a:pPr marL="742950" indent="-742950">
              <a:buAutoNum type="alphaUcPeriod"/>
            </a:pPr>
            <a:r>
              <a:rPr lang="en-US" sz="3600" dirty="0">
                <a:solidFill>
                  <a:schemeClr val="bg1"/>
                </a:solidFill>
              </a:rPr>
              <a:t>Stage 1 hypertension – lifestyle modification and drugs</a:t>
            </a:r>
          </a:p>
          <a:p>
            <a:pPr marL="742950" indent="-742950">
              <a:buAutoNum type="alphaUcPeriod"/>
            </a:pPr>
            <a:r>
              <a:rPr lang="en-US" sz="3600" dirty="0">
                <a:solidFill>
                  <a:schemeClr val="bg1"/>
                </a:solidFill>
              </a:rPr>
              <a:t>Stage 2 hypertension – lifestyle modification and drugs</a:t>
            </a:r>
          </a:p>
        </p:txBody>
      </p:sp>
    </p:spTree>
    <p:extLst>
      <p:ext uri="{BB962C8B-B14F-4D97-AF65-F5344CB8AC3E}">
        <p14:creationId xmlns:p14="http://schemas.microsoft.com/office/powerpoint/2010/main" val="119917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 of Hypertension</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690688"/>
            <a:ext cx="10515600" cy="4351338"/>
          </a:xfrm>
        </p:spPr>
        <p:txBody>
          <a:bodyPr>
            <a:normAutofit/>
          </a:bodyPr>
          <a:lstStyle/>
          <a:p>
            <a:pPr marL="0" indent="0">
              <a:buNone/>
            </a:pPr>
            <a:r>
              <a:rPr lang="en-US" sz="3600" dirty="0">
                <a:solidFill>
                  <a:schemeClr val="bg1"/>
                </a:solidFill>
              </a:rPr>
              <a:t>ACC/AHA: if 10-year CV risk &lt;10%</a:t>
            </a:r>
          </a:p>
          <a:p>
            <a:pPr marL="0" indent="0">
              <a:buNone/>
            </a:pPr>
            <a:r>
              <a:rPr lang="en-US" sz="3600" dirty="0">
                <a:solidFill>
                  <a:schemeClr val="bg1"/>
                </a:solidFill>
              </a:rPr>
              <a:t>	Elevated BP: 120-129/80 (lifestyle modification)</a:t>
            </a:r>
          </a:p>
          <a:p>
            <a:pPr marL="0" indent="0">
              <a:buNone/>
            </a:pPr>
            <a:r>
              <a:rPr lang="en-US" sz="3600" dirty="0">
                <a:solidFill>
                  <a:schemeClr val="bg1"/>
                </a:solidFill>
              </a:rPr>
              <a:t>	Stage 1: 130-139/80-89 (lifestyle modification)</a:t>
            </a:r>
          </a:p>
          <a:p>
            <a:pPr marL="0" indent="0">
              <a:buNone/>
            </a:pPr>
            <a:r>
              <a:rPr lang="en-US" sz="3600" dirty="0">
                <a:solidFill>
                  <a:schemeClr val="bg1"/>
                </a:solidFill>
              </a:rPr>
              <a:t>	Stage 2: &gt;140/90 (lifestyle modification + drug)</a:t>
            </a:r>
          </a:p>
          <a:p>
            <a:pPr marL="0" indent="0">
              <a:buNone/>
            </a:pPr>
            <a:endParaRPr lang="en-US" sz="3600" dirty="0">
              <a:solidFill>
                <a:schemeClr val="bg1"/>
              </a:solidFill>
            </a:endParaRPr>
          </a:p>
          <a:p>
            <a:pPr marL="0" indent="0">
              <a:buNone/>
            </a:pPr>
            <a:r>
              <a:rPr lang="en-US" sz="3600" dirty="0">
                <a:solidFill>
                  <a:schemeClr val="bg1"/>
                </a:solidFill>
              </a:rPr>
              <a:t>If BP 20/10 above BP target, 2 first line drugs</a:t>
            </a:r>
          </a:p>
          <a:p>
            <a:pPr marL="0" indent="0">
              <a:buNone/>
            </a:pPr>
            <a:endParaRPr lang="en-US" sz="3600" dirty="0">
              <a:solidFill>
                <a:schemeClr val="bg1"/>
              </a:solidFill>
            </a:endParaRPr>
          </a:p>
        </p:txBody>
      </p:sp>
    </p:spTree>
    <p:extLst>
      <p:ext uri="{BB962C8B-B14F-4D97-AF65-F5344CB8AC3E}">
        <p14:creationId xmlns:p14="http://schemas.microsoft.com/office/powerpoint/2010/main" val="232284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Classification and Treatment</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690688"/>
            <a:ext cx="10515600" cy="4351338"/>
          </a:xfrm>
        </p:spPr>
        <p:txBody>
          <a:bodyPr>
            <a:normAutofit fontScale="92500"/>
          </a:bodyPr>
          <a:lstStyle/>
          <a:p>
            <a:pPr marL="0" indent="0">
              <a:buNone/>
            </a:pPr>
            <a:r>
              <a:rPr lang="en-US" sz="3600" dirty="0">
                <a:solidFill>
                  <a:schemeClr val="bg1"/>
                </a:solidFill>
              </a:rPr>
              <a:t>A 57-year-old woman comes to the office for evaluation.  Her CV risk  is &gt;10%.  She has hyperlipidemia, hypertension, and is a smoker.  Her BP is 134/73.  Classify and recommend treatment for her hypertension.</a:t>
            </a:r>
          </a:p>
          <a:p>
            <a:pPr marL="742950" indent="-742950">
              <a:buAutoNum type="alphaUcPeriod"/>
            </a:pPr>
            <a:r>
              <a:rPr lang="en-US" sz="3600" dirty="0">
                <a:solidFill>
                  <a:schemeClr val="bg1"/>
                </a:solidFill>
              </a:rPr>
              <a:t>Elevated blood pressure – lifestyle modification</a:t>
            </a:r>
          </a:p>
          <a:p>
            <a:pPr marL="742950" indent="-742950">
              <a:buAutoNum type="alphaUcPeriod"/>
            </a:pPr>
            <a:r>
              <a:rPr lang="en-US" sz="3600" dirty="0">
                <a:solidFill>
                  <a:schemeClr val="bg1"/>
                </a:solidFill>
              </a:rPr>
              <a:t>Stage 1 hypertension - lifestyle modification</a:t>
            </a:r>
          </a:p>
          <a:p>
            <a:pPr marL="742950" indent="-742950">
              <a:buAutoNum type="alphaUcPeriod"/>
            </a:pPr>
            <a:r>
              <a:rPr lang="en-US" sz="3600" dirty="0">
                <a:solidFill>
                  <a:schemeClr val="bg1"/>
                </a:solidFill>
              </a:rPr>
              <a:t>Stage 1 hypertension – lifestyle modification and drugs</a:t>
            </a:r>
          </a:p>
          <a:p>
            <a:pPr marL="742950" indent="-742950">
              <a:buAutoNum type="alphaUcPeriod"/>
            </a:pPr>
            <a:r>
              <a:rPr lang="en-US" sz="3600" dirty="0">
                <a:solidFill>
                  <a:schemeClr val="bg1"/>
                </a:solidFill>
              </a:rPr>
              <a:t>Stage 2 hypertension – lifestyle modification and drugs</a:t>
            </a:r>
          </a:p>
        </p:txBody>
      </p:sp>
    </p:spTree>
    <p:extLst>
      <p:ext uri="{BB962C8B-B14F-4D97-AF65-F5344CB8AC3E}">
        <p14:creationId xmlns:p14="http://schemas.microsoft.com/office/powerpoint/2010/main" val="3108256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Classification and Treatment</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690688"/>
            <a:ext cx="10515600" cy="4351338"/>
          </a:xfrm>
        </p:spPr>
        <p:txBody>
          <a:bodyPr>
            <a:normAutofit fontScale="92500"/>
          </a:bodyPr>
          <a:lstStyle/>
          <a:p>
            <a:pPr marL="0" indent="0">
              <a:buNone/>
            </a:pPr>
            <a:r>
              <a:rPr lang="en-US" sz="3600" dirty="0">
                <a:solidFill>
                  <a:schemeClr val="bg1"/>
                </a:solidFill>
              </a:rPr>
              <a:t>A 57 year old woman comes to the office for evaluation.  Her CV risk  is &gt;10%.  She has hyperlipidemia, hypertension, and is a smoker.  Her BP is 134/73.  Classify and recommend treatment for her hypertension.</a:t>
            </a:r>
          </a:p>
          <a:p>
            <a:pPr marL="742950" indent="-742950">
              <a:buAutoNum type="alphaUcPeriod"/>
            </a:pPr>
            <a:r>
              <a:rPr lang="en-US" sz="3600" dirty="0">
                <a:solidFill>
                  <a:schemeClr val="bg1"/>
                </a:solidFill>
              </a:rPr>
              <a:t>Elevated blood pressure – lifestyle modification</a:t>
            </a:r>
          </a:p>
          <a:p>
            <a:pPr marL="742950" indent="-742950">
              <a:buAutoNum type="alphaUcPeriod"/>
            </a:pPr>
            <a:r>
              <a:rPr lang="en-US" sz="3600" dirty="0">
                <a:solidFill>
                  <a:schemeClr val="bg1"/>
                </a:solidFill>
              </a:rPr>
              <a:t>Stage 1 hypertension - lifestyle modification</a:t>
            </a:r>
          </a:p>
          <a:p>
            <a:pPr marL="742950" indent="-742950">
              <a:buAutoNum type="alphaUcPeriod"/>
            </a:pPr>
            <a:r>
              <a:rPr lang="en-US" sz="3600" dirty="0">
                <a:solidFill>
                  <a:srgbClr val="66FF33"/>
                </a:solidFill>
              </a:rPr>
              <a:t>Stage 1 hypertension – lifestyle modification and drugs</a:t>
            </a:r>
          </a:p>
          <a:p>
            <a:pPr marL="742950" indent="-742950">
              <a:buAutoNum type="alphaUcPeriod"/>
            </a:pPr>
            <a:r>
              <a:rPr lang="en-US" sz="3600" dirty="0">
                <a:solidFill>
                  <a:schemeClr val="bg1"/>
                </a:solidFill>
              </a:rPr>
              <a:t>Stage 2 hypertension – lifestyle modification and drugs</a:t>
            </a:r>
          </a:p>
        </p:txBody>
      </p:sp>
    </p:spTree>
    <p:extLst>
      <p:ext uri="{BB962C8B-B14F-4D97-AF65-F5344CB8AC3E}">
        <p14:creationId xmlns:p14="http://schemas.microsoft.com/office/powerpoint/2010/main" val="1669266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 of Hypertension</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690688"/>
            <a:ext cx="11353800" cy="4351338"/>
          </a:xfrm>
        </p:spPr>
        <p:txBody>
          <a:bodyPr>
            <a:normAutofit/>
          </a:bodyPr>
          <a:lstStyle/>
          <a:p>
            <a:pPr marL="0" indent="0">
              <a:buNone/>
            </a:pPr>
            <a:r>
              <a:rPr lang="en-US" sz="3600" dirty="0">
                <a:solidFill>
                  <a:srgbClr val="FFC000"/>
                </a:solidFill>
              </a:rPr>
              <a:t>ACC/AHA goals in special populations: </a:t>
            </a:r>
          </a:p>
          <a:p>
            <a:pPr marL="0" indent="0">
              <a:buNone/>
            </a:pPr>
            <a:r>
              <a:rPr lang="en-US" sz="3600" dirty="0">
                <a:solidFill>
                  <a:schemeClr val="bg1"/>
                </a:solidFill>
              </a:rPr>
              <a:t>CV disease or 10-year CV risk &gt;10%: 130/80</a:t>
            </a:r>
          </a:p>
          <a:p>
            <a:pPr marL="0" indent="0">
              <a:buNone/>
            </a:pPr>
            <a:r>
              <a:rPr lang="en-US" sz="3600" dirty="0">
                <a:solidFill>
                  <a:schemeClr val="bg1"/>
                </a:solidFill>
              </a:rPr>
              <a:t>Heart failure: &lt;130/80</a:t>
            </a:r>
          </a:p>
          <a:p>
            <a:pPr marL="0" indent="0">
              <a:buNone/>
            </a:pPr>
            <a:r>
              <a:rPr lang="en-US" sz="3600" dirty="0">
                <a:solidFill>
                  <a:schemeClr val="bg1"/>
                </a:solidFill>
              </a:rPr>
              <a:t>Intracerebral hemorrhage: 130/80</a:t>
            </a:r>
          </a:p>
          <a:p>
            <a:pPr marL="0" indent="0">
              <a:buNone/>
            </a:pPr>
            <a:r>
              <a:rPr lang="en-US" sz="3600" dirty="0">
                <a:solidFill>
                  <a:schemeClr val="bg1"/>
                </a:solidFill>
              </a:rPr>
              <a:t>DM: 130/80</a:t>
            </a:r>
          </a:p>
          <a:p>
            <a:pPr marL="0" indent="0">
              <a:buNone/>
            </a:pPr>
            <a:r>
              <a:rPr lang="en-US" sz="3600" dirty="0">
                <a:solidFill>
                  <a:schemeClr val="bg1"/>
                </a:solidFill>
              </a:rPr>
              <a:t>CKD: 130/80</a:t>
            </a:r>
          </a:p>
          <a:p>
            <a:pPr marL="0" indent="0">
              <a:buNone/>
            </a:pPr>
            <a:r>
              <a:rPr lang="en-US" sz="3600" dirty="0">
                <a:solidFill>
                  <a:schemeClr val="bg1"/>
                </a:solidFill>
              </a:rPr>
              <a:t>	</a:t>
            </a:r>
          </a:p>
        </p:txBody>
      </p:sp>
    </p:spTree>
    <p:extLst>
      <p:ext uri="{BB962C8B-B14F-4D97-AF65-F5344CB8AC3E}">
        <p14:creationId xmlns:p14="http://schemas.microsoft.com/office/powerpoint/2010/main" val="4087742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 </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sz="half" idx="1"/>
          </p:nvPr>
        </p:nvSpPr>
        <p:spPr>
          <a:xfrm>
            <a:off x="838200" y="1825624"/>
            <a:ext cx="5181600" cy="4801419"/>
          </a:xfrm>
        </p:spPr>
        <p:txBody>
          <a:bodyPr>
            <a:normAutofit fontScale="77500" lnSpcReduction="20000"/>
          </a:bodyPr>
          <a:lstStyle/>
          <a:p>
            <a:pPr marL="0" indent="0">
              <a:buNone/>
            </a:pPr>
            <a:r>
              <a:rPr lang="en-US" sz="3600" dirty="0">
                <a:solidFill>
                  <a:schemeClr val="bg1"/>
                </a:solidFill>
              </a:rPr>
              <a:t>45-year-old woman with a history of HTN and diabetes comes to the office for evaluation.  </a:t>
            </a:r>
          </a:p>
          <a:p>
            <a:pPr marL="0" indent="0">
              <a:buNone/>
            </a:pPr>
            <a:r>
              <a:rPr lang="en-US" sz="3600" dirty="0">
                <a:solidFill>
                  <a:schemeClr val="bg1"/>
                </a:solidFill>
              </a:rPr>
              <a:t>PE is normal.  VS: 142/78  80</a:t>
            </a:r>
          </a:p>
          <a:p>
            <a:pPr marL="0" indent="0">
              <a:buNone/>
            </a:pPr>
            <a:r>
              <a:rPr lang="en-US" sz="3600" dirty="0">
                <a:solidFill>
                  <a:schemeClr val="bg1"/>
                </a:solidFill>
              </a:rPr>
              <a:t>BMI 32</a:t>
            </a:r>
          </a:p>
          <a:p>
            <a:pPr marL="0" indent="0">
              <a:buNone/>
            </a:pPr>
            <a:r>
              <a:rPr lang="en-US" sz="3600" dirty="0">
                <a:solidFill>
                  <a:schemeClr val="bg1"/>
                </a:solidFill>
              </a:rPr>
              <a:t>SH: non-smoker</a:t>
            </a:r>
          </a:p>
          <a:p>
            <a:pPr marL="0" indent="0">
              <a:buNone/>
            </a:pPr>
            <a:r>
              <a:rPr lang="en-US" sz="3600" dirty="0">
                <a:solidFill>
                  <a:schemeClr val="bg1"/>
                </a:solidFill>
              </a:rPr>
              <a:t>Medication: metformin</a:t>
            </a:r>
          </a:p>
          <a:p>
            <a:pPr marL="0" indent="0">
              <a:buNone/>
            </a:pPr>
            <a:r>
              <a:rPr lang="en-US" sz="3600" dirty="0">
                <a:solidFill>
                  <a:schemeClr val="bg1"/>
                </a:solidFill>
              </a:rPr>
              <a:t>Labs: creatinine 0.8, potassium 5.3, urine microalbumin 28mg/g</a:t>
            </a:r>
          </a:p>
          <a:p>
            <a:pPr marL="0" indent="0">
              <a:buNone/>
            </a:pPr>
            <a:r>
              <a:rPr lang="en-US" sz="3600" dirty="0">
                <a:solidFill>
                  <a:schemeClr val="bg1"/>
                </a:solidFill>
              </a:rPr>
              <a:t>In addition to lifestyle changes, which of the following management strategies are best?</a:t>
            </a: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Content Placeholder 3">
            <a:extLst>
              <a:ext uri="{FF2B5EF4-FFF2-40B4-BE49-F238E27FC236}">
                <a16:creationId xmlns:a16="http://schemas.microsoft.com/office/drawing/2014/main" id="{3DF6341A-A081-4749-96EE-AEFEDCBA274C}"/>
              </a:ext>
            </a:extLst>
          </p:cNvPr>
          <p:cNvSpPr>
            <a:spLocks noGrp="1"/>
          </p:cNvSpPr>
          <p:nvPr>
            <p:ph sz="half" idx="2"/>
          </p:nvPr>
        </p:nvSpPr>
        <p:spPr/>
        <p:txBody>
          <a:bodyPr>
            <a:normAutofit fontScale="77500" lnSpcReduction="20000"/>
          </a:bodyPr>
          <a:lstStyle/>
          <a:p>
            <a:pPr marL="514350" indent="-514350">
              <a:buAutoNum type="alphaUcPeriod"/>
            </a:pPr>
            <a:r>
              <a:rPr lang="en-US" sz="4400" dirty="0">
                <a:solidFill>
                  <a:schemeClr val="bg1"/>
                </a:solidFill>
              </a:rPr>
              <a:t>Only lifestyle changes</a:t>
            </a:r>
          </a:p>
          <a:p>
            <a:pPr marL="514350" indent="-514350">
              <a:buAutoNum type="alphaUcPeriod"/>
            </a:pPr>
            <a:r>
              <a:rPr lang="en-US" sz="4400" dirty="0">
                <a:solidFill>
                  <a:schemeClr val="bg1"/>
                </a:solidFill>
              </a:rPr>
              <a:t>Add lisinopril</a:t>
            </a:r>
          </a:p>
          <a:p>
            <a:pPr marL="514350" indent="-514350">
              <a:buAutoNum type="alphaUcPeriod"/>
            </a:pPr>
            <a:r>
              <a:rPr lang="en-US" sz="4400" dirty="0">
                <a:solidFill>
                  <a:schemeClr val="bg1"/>
                </a:solidFill>
              </a:rPr>
              <a:t>Add chlorthalidone</a:t>
            </a:r>
          </a:p>
          <a:p>
            <a:pPr marL="514350" indent="-514350">
              <a:buAutoNum type="alphaUcPeriod"/>
            </a:pPr>
            <a:r>
              <a:rPr lang="en-US" sz="4400" dirty="0">
                <a:solidFill>
                  <a:schemeClr val="bg1"/>
                </a:solidFill>
              </a:rPr>
              <a:t>Add carvedilol</a:t>
            </a:r>
          </a:p>
        </p:txBody>
      </p:sp>
    </p:spTree>
    <p:extLst>
      <p:ext uri="{BB962C8B-B14F-4D97-AF65-F5344CB8AC3E}">
        <p14:creationId xmlns:p14="http://schemas.microsoft.com/office/powerpoint/2010/main" val="1127230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sz="half" idx="1"/>
          </p:nvPr>
        </p:nvSpPr>
        <p:spPr>
          <a:xfrm>
            <a:off x="838200" y="1825624"/>
            <a:ext cx="5181600" cy="4801419"/>
          </a:xfrm>
        </p:spPr>
        <p:txBody>
          <a:bodyPr>
            <a:normAutofit fontScale="77500" lnSpcReduction="20000"/>
          </a:bodyPr>
          <a:lstStyle/>
          <a:p>
            <a:pPr marL="0" indent="0">
              <a:buNone/>
            </a:pPr>
            <a:r>
              <a:rPr lang="en-US" sz="3600" dirty="0">
                <a:solidFill>
                  <a:schemeClr val="bg1"/>
                </a:solidFill>
              </a:rPr>
              <a:t>45-year-old woman with a history of HTN and diabetes comes to the office for evaluation.  </a:t>
            </a:r>
          </a:p>
          <a:p>
            <a:pPr marL="0" indent="0">
              <a:buNone/>
            </a:pPr>
            <a:r>
              <a:rPr lang="en-US" sz="3600" dirty="0">
                <a:solidFill>
                  <a:schemeClr val="bg1"/>
                </a:solidFill>
              </a:rPr>
              <a:t>PE is normal.  VS: 142/78  80</a:t>
            </a:r>
          </a:p>
          <a:p>
            <a:pPr marL="0" indent="0">
              <a:buNone/>
            </a:pPr>
            <a:r>
              <a:rPr lang="en-US" sz="3600" dirty="0">
                <a:solidFill>
                  <a:schemeClr val="bg1"/>
                </a:solidFill>
              </a:rPr>
              <a:t>BMI 32</a:t>
            </a:r>
          </a:p>
          <a:p>
            <a:pPr marL="0" indent="0">
              <a:buNone/>
            </a:pPr>
            <a:r>
              <a:rPr lang="en-US" sz="3600" dirty="0">
                <a:solidFill>
                  <a:schemeClr val="bg1"/>
                </a:solidFill>
              </a:rPr>
              <a:t>SH: non-smoker</a:t>
            </a:r>
          </a:p>
          <a:p>
            <a:pPr marL="0" indent="0">
              <a:buNone/>
            </a:pPr>
            <a:r>
              <a:rPr lang="en-US" sz="3600" dirty="0">
                <a:solidFill>
                  <a:schemeClr val="bg1"/>
                </a:solidFill>
              </a:rPr>
              <a:t>Medication: metformin</a:t>
            </a:r>
          </a:p>
          <a:p>
            <a:pPr marL="0" indent="0">
              <a:buNone/>
            </a:pPr>
            <a:r>
              <a:rPr lang="en-US" sz="3600" dirty="0">
                <a:solidFill>
                  <a:schemeClr val="bg1"/>
                </a:solidFill>
              </a:rPr>
              <a:t>Labs: creatinine 0.8, potassium 5.3, urine microalbumin 28mg/g</a:t>
            </a:r>
          </a:p>
          <a:p>
            <a:pPr marL="0" indent="0">
              <a:buNone/>
            </a:pPr>
            <a:r>
              <a:rPr lang="en-US" sz="3600" dirty="0">
                <a:solidFill>
                  <a:schemeClr val="bg1"/>
                </a:solidFill>
              </a:rPr>
              <a:t>In addition to lifestyle changes, which of the following management strategies are best?</a:t>
            </a: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Content Placeholder 3">
            <a:extLst>
              <a:ext uri="{FF2B5EF4-FFF2-40B4-BE49-F238E27FC236}">
                <a16:creationId xmlns:a16="http://schemas.microsoft.com/office/drawing/2014/main" id="{3DF6341A-A081-4749-96EE-AEFEDCBA274C}"/>
              </a:ext>
            </a:extLst>
          </p:cNvPr>
          <p:cNvSpPr>
            <a:spLocks noGrp="1"/>
          </p:cNvSpPr>
          <p:nvPr>
            <p:ph sz="half" idx="2"/>
          </p:nvPr>
        </p:nvSpPr>
        <p:spPr/>
        <p:txBody>
          <a:bodyPr>
            <a:normAutofit fontScale="77500" lnSpcReduction="20000"/>
          </a:bodyPr>
          <a:lstStyle/>
          <a:p>
            <a:pPr marL="514350" indent="-514350">
              <a:buAutoNum type="alphaUcPeriod"/>
            </a:pPr>
            <a:r>
              <a:rPr lang="en-US" sz="4400" dirty="0">
                <a:solidFill>
                  <a:schemeClr val="bg1"/>
                </a:solidFill>
              </a:rPr>
              <a:t>Only lifestyle changes</a:t>
            </a:r>
          </a:p>
          <a:p>
            <a:pPr marL="514350" indent="-514350">
              <a:buAutoNum type="alphaUcPeriod"/>
            </a:pPr>
            <a:r>
              <a:rPr lang="en-US" sz="4400" dirty="0">
                <a:solidFill>
                  <a:schemeClr val="bg1"/>
                </a:solidFill>
              </a:rPr>
              <a:t>Add lisinopril</a:t>
            </a:r>
          </a:p>
          <a:p>
            <a:pPr marL="514350" indent="-514350">
              <a:buAutoNum type="alphaUcPeriod"/>
            </a:pPr>
            <a:r>
              <a:rPr lang="en-US" sz="4400" dirty="0">
                <a:solidFill>
                  <a:srgbClr val="66FF33"/>
                </a:solidFill>
              </a:rPr>
              <a:t>Add chlorthalidone</a:t>
            </a:r>
          </a:p>
          <a:p>
            <a:pPr marL="514350" indent="-514350">
              <a:buAutoNum type="alphaUcPeriod"/>
            </a:pPr>
            <a:r>
              <a:rPr lang="en-US" sz="4400" dirty="0">
                <a:solidFill>
                  <a:schemeClr val="bg1"/>
                </a:solidFill>
              </a:rPr>
              <a:t>Add carvedilol</a:t>
            </a:r>
          </a:p>
        </p:txBody>
      </p:sp>
    </p:spTree>
    <p:extLst>
      <p:ext uri="{BB962C8B-B14F-4D97-AF65-F5344CB8AC3E}">
        <p14:creationId xmlns:p14="http://schemas.microsoft.com/office/powerpoint/2010/main" val="397000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AA1E-99B4-434A-B3F6-BEC1DDF37CAD}"/>
              </a:ext>
            </a:extLst>
          </p:cNvPr>
          <p:cNvSpPr>
            <a:spLocks noGrp="1"/>
          </p:cNvSpPr>
          <p:nvPr>
            <p:ph type="title"/>
          </p:nvPr>
        </p:nvSpPr>
        <p:spPr/>
        <p:txBody>
          <a:bodyPr/>
          <a:lstStyle/>
          <a:p>
            <a:r>
              <a:rPr lang="en-US" dirty="0">
                <a:solidFill>
                  <a:srgbClr val="FFFF00"/>
                </a:solidFill>
              </a:rPr>
              <a:t>Pharmacologic Therapy - special populations</a:t>
            </a:r>
          </a:p>
        </p:txBody>
      </p:sp>
      <p:sp>
        <p:nvSpPr>
          <p:cNvPr id="3" name="Content Placeholder 2">
            <a:extLst>
              <a:ext uri="{FF2B5EF4-FFF2-40B4-BE49-F238E27FC236}">
                <a16:creationId xmlns:a16="http://schemas.microsoft.com/office/drawing/2014/main" id="{F9E4926C-3BDA-4C5E-B732-DFEE4CF8D645}"/>
              </a:ext>
            </a:extLst>
          </p:cNvPr>
          <p:cNvSpPr>
            <a:spLocks noGrp="1"/>
          </p:cNvSpPr>
          <p:nvPr>
            <p:ph sz="half" idx="1"/>
          </p:nvPr>
        </p:nvSpPr>
        <p:spPr/>
        <p:txBody>
          <a:bodyPr/>
          <a:lstStyle/>
          <a:p>
            <a:pPr marL="0" indent="0">
              <a:buNone/>
            </a:pPr>
            <a:r>
              <a:rPr lang="en-US" dirty="0">
                <a:solidFill>
                  <a:srgbClr val="FFC000"/>
                </a:solidFill>
              </a:rPr>
              <a:t>CKD 4 or greater</a:t>
            </a:r>
          </a:p>
          <a:p>
            <a:r>
              <a:rPr lang="en-US" dirty="0">
                <a:solidFill>
                  <a:schemeClr val="bg1"/>
                </a:solidFill>
              </a:rPr>
              <a:t>Likely needs a diuretic: loop or chlorthalidone or both</a:t>
            </a:r>
          </a:p>
          <a:p>
            <a:endParaRPr lang="en-US" dirty="0">
              <a:solidFill>
                <a:srgbClr val="FFC000"/>
              </a:solidFill>
            </a:endParaRPr>
          </a:p>
          <a:p>
            <a:pPr marL="0" indent="0">
              <a:buNone/>
            </a:pPr>
            <a:r>
              <a:rPr lang="en-US" dirty="0">
                <a:solidFill>
                  <a:srgbClr val="FFC000"/>
                </a:solidFill>
              </a:rPr>
              <a:t>Patients already on ACE-I or ARB</a:t>
            </a:r>
          </a:p>
          <a:p>
            <a:r>
              <a:rPr lang="en-US" dirty="0">
                <a:solidFill>
                  <a:schemeClr val="bg1"/>
                </a:solidFill>
              </a:rPr>
              <a:t>Use caution with potassium – sparing diuretics (spironolactone, eplerenone, amiloride, </a:t>
            </a:r>
            <a:r>
              <a:rPr lang="en-US" dirty="0" err="1">
                <a:solidFill>
                  <a:schemeClr val="bg1"/>
                </a:solidFill>
              </a:rPr>
              <a:t>finerenone</a:t>
            </a:r>
            <a:r>
              <a:rPr lang="en-US" dirty="0">
                <a:solidFill>
                  <a:schemeClr val="bg1"/>
                </a:solidFill>
              </a:rPr>
              <a:t>)</a:t>
            </a:r>
          </a:p>
          <a:p>
            <a:endParaRPr lang="en-US" dirty="0">
              <a:solidFill>
                <a:schemeClr val="bg1"/>
              </a:solidFill>
            </a:endParaRPr>
          </a:p>
        </p:txBody>
      </p:sp>
      <p:sp>
        <p:nvSpPr>
          <p:cNvPr id="4" name="Content Placeholder 3">
            <a:extLst>
              <a:ext uri="{FF2B5EF4-FFF2-40B4-BE49-F238E27FC236}">
                <a16:creationId xmlns:a16="http://schemas.microsoft.com/office/drawing/2014/main" id="{D429810C-8E4C-4BF6-B5A2-C056F6F5D46C}"/>
              </a:ext>
            </a:extLst>
          </p:cNvPr>
          <p:cNvSpPr>
            <a:spLocks noGrp="1"/>
          </p:cNvSpPr>
          <p:nvPr>
            <p:ph sz="half" idx="2"/>
          </p:nvPr>
        </p:nvSpPr>
        <p:spPr/>
        <p:txBody>
          <a:bodyPr/>
          <a:lstStyle/>
          <a:p>
            <a:pPr marL="0" indent="0">
              <a:buNone/>
            </a:pPr>
            <a:r>
              <a:rPr lang="en-US" dirty="0">
                <a:solidFill>
                  <a:srgbClr val="FFC000"/>
                </a:solidFill>
              </a:rPr>
              <a:t>Proteinuria</a:t>
            </a:r>
          </a:p>
          <a:p>
            <a:r>
              <a:rPr lang="en-US" dirty="0">
                <a:solidFill>
                  <a:schemeClr val="bg1"/>
                </a:solidFill>
              </a:rPr>
              <a:t>ACE-I/ARB</a:t>
            </a:r>
          </a:p>
          <a:p>
            <a:r>
              <a:rPr lang="en-US" dirty="0">
                <a:solidFill>
                  <a:schemeClr val="bg1"/>
                </a:solidFill>
              </a:rPr>
              <a:t>Mineralocorticoid receptor blocker</a:t>
            </a:r>
          </a:p>
          <a:p>
            <a:r>
              <a:rPr lang="en-US" dirty="0">
                <a:solidFill>
                  <a:schemeClr val="bg1"/>
                </a:solidFill>
              </a:rPr>
              <a:t>Non-dihydropyridine CCB (diltiazem)</a:t>
            </a:r>
          </a:p>
          <a:p>
            <a:endParaRPr lang="en-US" dirty="0">
              <a:solidFill>
                <a:schemeClr val="bg1"/>
              </a:solidFill>
            </a:endParaRPr>
          </a:p>
          <a:p>
            <a:pPr marL="0" indent="0">
              <a:buNone/>
            </a:pPr>
            <a:r>
              <a:rPr lang="en-US" dirty="0">
                <a:solidFill>
                  <a:srgbClr val="FFC000"/>
                </a:solidFill>
              </a:rPr>
              <a:t>Pregnancy</a:t>
            </a:r>
          </a:p>
          <a:p>
            <a:r>
              <a:rPr lang="en-US" dirty="0">
                <a:solidFill>
                  <a:schemeClr val="bg1"/>
                </a:solidFill>
              </a:rPr>
              <a:t>Avoid ACE-I/ARB</a:t>
            </a:r>
          </a:p>
        </p:txBody>
      </p:sp>
    </p:spTree>
    <p:extLst>
      <p:ext uri="{BB962C8B-B14F-4D97-AF65-F5344CB8AC3E}">
        <p14:creationId xmlns:p14="http://schemas.microsoft.com/office/powerpoint/2010/main" val="311518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pPr algn="ctr"/>
            <a:r>
              <a:rPr lang="en-US" sz="4800" dirty="0">
                <a:solidFill>
                  <a:srgbClr val="FFC000"/>
                </a:solidFill>
              </a:rPr>
              <a:t>Learning Objectives</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511808"/>
            <a:ext cx="10515600" cy="4831842"/>
          </a:xfrm>
        </p:spPr>
        <p:txBody>
          <a:bodyPr>
            <a:normAutofit lnSpcReduction="10000"/>
          </a:bodyPr>
          <a:lstStyle/>
          <a:p>
            <a:pPr marL="0" indent="0">
              <a:buNone/>
            </a:pPr>
            <a:endParaRPr lang="en-US" sz="3600" dirty="0">
              <a:solidFill>
                <a:schemeClr val="bg1"/>
              </a:solidFill>
            </a:endParaRPr>
          </a:p>
          <a:p>
            <a:pPr marL="457200" algn="l">
              <a:buFont typeface="+mj-lt"/>
              <a:buAutoNum type="arabicPeriod"/>
            </a:pPr>
            <a:r>
              <a:rPr lang="en-US" sz="1800" b="0" i="0" dirty="0">
                <a:solidFill>
                  <a:schemeClr val="bg1"/>
                </a:solidFill>
                <a:effectLst/>
                <a:latin typeface="Aptos" panose="020B0004020202020204" pitchFamily="34" charset="0"/>
              </a:rPr>
              <a:t>Understand the importance of standardized office BP measurements (in preference to routine office BP measurements) and the use of ambulatory or home BP monitoring to complement standardized office BP readings in the management of HTN.</a:t>
            </a:r>
          </a:p>
          <a:p>
            <a:pPr marL="457200" algn="l">
              <a:buFont typeface="+mj-lt"/>
              <a:buAutoNum type="arabicPeriod"/>
            </a:pPr>
            <a:r>
              <a:rPr lang="en-US" sz="1800" b="0" i="0" dirty="0">
                <a:solidFill>
                  <a:schemeClr val="bg1"/>
                </a:solidFill>
                <a:effectLst/>
                <a:latin typeface="Aptos" panose="020B0004020202020204" pitchFamily="34" charset="0"/>
              </a:rPr>
              <a:t>Define normal blood pressure, stage 1 hypertension, and stage 2 hypertension, and know when to initiate pharmacological treatment for hypertension based on various guidelines (KDIGO, ACC/AHA).</a:t>
            </a:r>
          </a:p>
          <a:p>
            <a:pPr marL="457200" algn="l">
              <a:buFont typeface="+mj-lt"/>
              <a:buAutoNum type="arabicPeriod"/>
            </a:pPr>
            <a:r>
              <a:rPr lang="en-US" sz="1800" b="0" i="0" dirty="0">
                <a:solidFill>
                  <a:schemeClr val="bg1"/>
                </a:solidFill>
                <a:effectLst/>
                <a:latin typeface="Aptos" panose="020B0004020202020204" pitchFamily="34" charset="0"/>
              </a:rPr>
              <a:t>Define white coat hypertension, masked hypertension and resistant hypertension.</a:t>
            </a:r>
          </a:p>
          <a:p>
            <a:pPr marL="457200" algn="l">
              <a:buFont typeface="+mj-lt"/>
              <a:buAutoNum type="arabicPeriod"/>
            </a:pPr>
            <a:r>
              <a:rPr lang="en-US" sz="1800" b="0" i="0" dirty="0">
                <a:solidFill>
                  <a:schemeClr val="bg1"/>
                </a:solidFill>
                <a:effectLst/>
                <a:latin typeface="Aptos" panose="020B0004020202020204" pitchFamily="34" charset="0"/>
              </a:rPr>
              <a:t>Describe the initial management of a patient who is diagnosed with hypertension, including lifestyle modifications and medications.</a:t>
            </a:r>
          </a:p>
          <a:p>
            <a:pPr marL="457200" algn="l">
              <a:buFont typeface="+mj-lt"/>
              <a:buAutoNum type="arabicPeriod"/>
            </a:pPr>
            <a:r>
              <a:rPr lang="en-US" sz="1800" b="0" i="0" dirty="0">
                <a:solidFill>
                  <a:schemeClr val="bg1"/>
                </a:solidFill>
                <a:effectLst/>
                <a:latin typeface="Aptos" panose="020B0004020202020204" pitchFamily="34" charset="0"/>
              </a:rPr>
              <a:t>Recognize the flaws and consequences of the use of race-based guidelines in hypertension management.</a:t>
            </a:r>
          </a:p>
          <a:p>
            <a:pPr marL="457200" algn="l">
              <a:buFont typeface="+mj-lt"/>
              <a:buAutoNum type="arabicPeriod"/>
            </a:pPr>
            <a:r>
              <a:rPr lang="en-US" sz="1800" b="0" i="0" dirty="0">
                <a:solidFill>
                  <a:schemeClr val="bg1"/>
                </a:solidFill>
                <a:effectLst/>
                <a:latin typeface="Aptos" panose="020B0004020202020204" pitchFamily="34" charset="0"/>
              </a:rPr>
              <a:t>Describe the patient that should be evaluated for secondary hypertension and know the appropriate evaluation for each condition.</a:t>
            </a:r>
          </a:p>
          <a:p>
            <a:pPr marL="457200" algn="l" fontAlgn="base">
              <a:buFont typeface="+mj-lt"/>
              <a:buAutoNum type="arabicPeriod"/>
            </a:pPr>
            <a:r>
              <a:rPr lang="en-US" sz="1800" b="0" i="0" dirty="0">
                <a:solidFill>
                  <a:schemeClr val="bg1"/>
                </a:solidFill>
                <a:effectLst/>
                <a:latin typeface="Aptos" panose="020B0004020202020204" pitchFamily="34" charset="0"/>
              </a:rPr>
              <a:t>Understand hypertension management in the hospital, including the risks of over-treating hypertension in the hospital as well as guidelines for the treatment of hypertensive emergency.</a:t>
            </a:r>
          </a:p>
          <a:p>
            <a:pPr marL="0" indent="0">
              <a:buNone/>
            </a:pPr>
            <a:endParaRPr lang="en-US" sz="3200" dirty="0">
              <a:solidFill>
                <a:schemeClr val="bg1"/>
              </a:solidFill>
            </a:endParaRPr>
          </a:p>
          <a:p>
            <a:pPr marL="457200" lvl="1" indent="0">
              <a:buNone/>
            </a:pPr>
            <a:endParaRPr lang="en-US" sz="3600" dirty="0">
              <a:solidFill>
                <a:schemeClr val="bg1"/>
              </a:solidFill>
            </a:endParaRPr>
          </a:p>
        </p:txBody>
      </p:sp>
    </p:spTree>
    <p:extLst>
      <p:ext uri="{BB962C8B-B14F-4D97-AF65-F5344CB8AC3E}">
        <p14:creationId xmlns:p14="http://schemas.microsoft.com/office/powerpoint/2010/main" val="2909028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sz="half" idx="1"/>
          </p:nvPr>
        </p:nvSpPr>
        <p:spPr>
          <a:xfrm>
            <a:off x="838200" y="1825624"/>
            <a:ext cx="5181600" cy="5032376"/>
          </a:xfrm>
        </p:spPr>
        <p:txBody>
          <a:bodyPr>
            <a:normAutofit fontScale="92500" lnSpcReduction="10000"/>
          </a:bodyPr>
          <a:lstStyle/>
          <a:p>
            <a:pPr marL="0" indent="0">
              <a:buNone/>
            </a:pPr>
            <a:r>
              <a:rPr lang="en-US" sz="4100" dirty="0">
                <a:solidFill>
                  <a:schemeClr val="bg1"/>
                </a:solidFill>
              </a:rPr>
              <a:t>48yo man with HTN, CKD, hyperlipidemia comes for routine office visit.  </a:t>
            </a:r>
          </a:p>
          <a:p>
            <a:pPr marL="0" indent="0">
              <a:buNone/>
            </a:pPr>
            <a:endParaRPr lang="en-US" sz="4100" dirty="0">
              <a:solidFill>
                <a:schemeClr val="bg1"/>
              </a:solidFill>
            </a:endParaRPr>
          </a:p>
          <a:p>
            <a:pPr marL="0" indent="0">
              <a:buNone/>
            </a:pPr>
            <a:r>
              <a:rPr lang="en-US" sz="4100" dirty="0">
                <a:solidFill>
                  <a:schemeClr val="bg1"/>
                </a:solidFill>
              </a:rPr>
              <a:t>Meds: metoprolol, </a:t>
            </a:r>
            <a:r>
              <a:rPr lang="en-US" sz="4100" dirty="0" err="1">
                <a:solidFill>
                  <a:schemeClr val="bg1"/>
                </a:solidFill>
              </a:rPr>
              <a:t>hctz</a:t>
            </a:r>
            <a:r>
              <a:rPr lang="en-US" sz="4100" dirty="0">
                <a:solidFill>
                  <a:schemeClr val="bg1"/>
                </a:solidFill>
              </a:rPr>
              <a:t>, atorvastatin</a:t>
            </a:r>
          </a:p>
          <a:p>
            <a:pPr marL="0" indent="0">
              <a:buNone/>
            </a:pPr>
            <a:r>
              <a:rPr lang="en-US" sz="4100" dirty="0">
                <a:solidFill>
                  <a:schemeClr val="bg1"/>
                </a:solidFill>
              </a:rPr>
              <a:t>PE: 142/84  66  BMI 29.  Exam otherwise normal</a:t>
            </a: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Content Placeholder 3">
            <a:extLst>
              <a:ext uri="{FF2B5EF4-FFF2-40B4-BE49-F238E27FC236}">
                <a16:creationId xmlns:a16="http://schemas.microsoft.com/office/drawing/2014/main" id="{3DF6341A-A081-4749-96EE-AEFEDCBA274C}"/>
              </a:ext>
            </a:extLst>
          </p:cNvPr>
          <p:cNvSpPr>
            <a:spLocks noGrp="1"/>
          </p:cNvSpPr>
          <p:nvPr>
            <p:ph sz="half" idx="2"/>
          </p:nvPr>
        </p:nvSpPr>
        <p:spPr>
          <a:xfrm>
            <a:off x="6172200" y="1825624"/>
            <a:ext cx="5181600" cy="4863933"/>
          </a:xfrm>
        </p:spPr>
        <p:txBody>
          <a:bodyPr>
            <a:normAutofit fontScale="92500" lnSpcReduction="10000"/>
          </a:bodyPr>
          <a:lstStyle/>
          <a:p>
            <a:pPr marL="0" indent="0">
              <a:buNone/>
            </a:pPr>
            <a:r>
              <a:rPr lang="en-US" sz="4400" dirty="0">
                <a:solidFill>
                  <a:schemeClr val="bg1"/>
                </a:solidFill>
              </a:rPr>
              <a:t>Which is the most appropriate management?</a:t>
            </a:r>
          </a:p>
          <a:p>
            <a:pPr marL="742950" indent="-742950">
              <a:buAutoNum type="alphaUcPeriod"/>
            </a:pPr>
            <a:r>
              <a:rPr lang="en-US" sz="4400" dirty="0">
                <a:solidFill>
                  <a:schemeClr val="bg1"/>
                </a:solidFill>
              </a:rPr>
              <a:t>Target SBP &lt;120</a:t>
            </a:r>
          </a:p>
          <a:p>
            <a:pPr marL="742950" indent="-742950">
              <a:buAutoNum type="alphaUcPeriod"/>
            </a:pPr>
            <a:r>
              <a:rPr lang="en-US" sz="4400" dirty="0">
                <a:solidFill>
                  <a:schemeClr val="bg1"/>
                </a:solidFill>
              </a:rPr>
              <a:t>Target SBP &lt;130</a:t>
            </a:r>
          </a:p>
          <a:p>
            <a:pPr marL="742950" indent="-742950">
              <a:buAutoNum type="alphaUcPeriod"/>
            </a:pPr>
            <a:r>
              <a:rPr lang="en-US" sz="4400" dirty="0">
                <a:solidFill>
                  <a:schemeClr val="bg1"/>
                </a:solidFill>
              </a:rPr>
              <a:t>Target SBP &lt;140</a:t>
            </a:r>
          </a:p>
          <a:p>
            <a:pPr marL="742950" indent="-742950">
              <a:buAutoNum type="alphaUcPeriod"/>
            </a:pPr>
            <a:r>
              <a:rPr lang="en-US" sz="4400" dirty="0">
                <a:solidFill>
                  <a:schemeClr val="bg1"/>
                </a:solidFill>
              </a:rPr>
              <a:t>No change in management.</a:t>
            </a:r>
          </a:p>
        </p:txBody>
      </p:sp>
    </p:spTree>
    <p:extLst>
      <p:ext uri="{BB962C8B-B14F-4D97-AF65-F5344CB8AC3E}">
        <p14:creationId xmlns:p14="http://schemas.microsoft.com/office/powerpoint/2010/main" val="2505466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 </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sz="half" idx="1"/>
          </p:nvPr>
        </p:nvSpPr>
        <p:spPr>
          <a:xfrm>
            <a:off x="838200" y="1825624"/>
            <a:ext cx="5181600" cy="5032376"/>
          </a:xfrm>
        </p:spPr>
        <p:txBody>
          <a:bodyPr>
            <a:normAutofit fontScale="92500" lnSpcReduction="10000"/>
          </a:bodyPr>
          <a:lstStyle/>
          <a:p>
            <a:pPr marL="0" indent="0">
              <a:buNone/>
            </a:pPr>
            <a:r>
              <a:rPr lang="en-US" sz="4100" dirty="0">
                <a:solidFill>
                  <a:schemeClr val="bg1"/>
                </a:solidFill>
              </a:rPr>
              <a:t>48yo man with HTN, CKD, hyperlipidemia comes for routine office visit.  </a:t>
            </a:r>
          </a:p>
          <a:p>
            <a:pPr marL="0" indent="0">
              <a:buNone/>
            </a:pPr>
            <a:endParaRPr lang="en-US" sz="4100" dirty="0">
              <a:solidFill>
                <a:schemeClr val="bg1"/>
              </a:solidFill>
            </a:endParaRPr>
          </a:p>
          <a:p>
            <a:pPr marL="0" indent="0">
              <a:buNone/>
            </a:pPr>
            <a:r>
              <a:rPr lang="en-US" sz="4100" dirty="0">
                <a:solidFill>
                  <a:schemeClr val="bg1"/>
                </a:solidFill>
              </a:rPr>
              <a:t>Meds: metoprolol, </a:t>
            </a:r>
            <a:r>
              <a:rPr lang="en-US" sz="4100" dirty="0" err="1">
                <a:solidFill>
                  <a:schemeClr val="bg1"/>
                </a:solidFill>
              </a:rPr>
              <a:t>hctz</a:t>
            </a:r>
            <a:r>
              <a:rPr lang="en-US" sz="4100" dirty="0">
                <a:solidFill>
                  <a:schemeClr val="bg1"/>
                </a:solidFill>
              </a:rPr>
              <a:t>, atorvastatin</a:t>
            </a:r>
          </a:p>
          <a:p>
            <a:pPr marL="0" indent="0">
              <a:buNone/>
            </a:pPr>
            <a:r>
              <a:rPr lang="en-US" sz="4100" dirty="0">
                <a:solidFill>
                  <a:schemeClr val="bg1"/>
                </a:solidFill>
              </a:rPr>
              <a:t>PE: 142/84  66  BMI 29.  Exam otherwise normal</a:t>
            </a: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Content Placeholder 3">
            <a:extLst>
              <a:ext uri="{FF2B5EF4-FFF2-40B4-BE49-F238E27FC236}">
                <a16:creationId xmlns:a16="http://schemas.microsoft.com/office/drawing/2014/main" id="{3DF6341A-A081-4749-96EE-AEFEDCBA274C}"/>
              </a:ext>
            </a:extLst>
          </p:cNvPr>
          <p:cNvSpPr>
            <a:spLocks noGrp="1"/>
          </p:cNvSpPr>
          <p:nvPr>
            <p:ph sz="half" idx="2"/>
          </p:nvPr>
        </p:nvSpPr>
        <p:spPr>
          <a:xfrm>
            <a:off x="6172200" y="1825624"/>
            <a:ext cx="5181600" cy="4863933"/>
          </a:xfrm>
        </p:spPr>
        <p:txBody>
          <a:bodyPr>
            <a:normAutofit fontScale="92500" lnSpcReduction="10000"/>
          </a:bodyPr>
          <a:lstStyle/>
          <a:p>
            <a:pPr marL="0" indent="0">
              <a:buNone/>
            </a:pPr>
            <a:r>
              <a:rPr lang="en-US" sz="4400" dirty="0">
                <a:solidFill>
                  <a:schemeClr val="bg1"/>
                </a:solidFill>
              </a:rPr>
              <a:t>Which is the most appropriate management?</a:t>
            </a:r>
          </a:p>
          <a:p>
            <a:pPr marL="742950" indent="-742950">
              <a:buAutoNum type="alphaUcPeriod"/>
            </a:pPr>
            <a:r>
              <a:rPr lang="en-US" sz="4400" dirty="0">
                <a:solidFill>
                  <a:srgbClr val="92D050"/>
                </a:solidFill>
              </a:rPr>
              <a:t>Target SBP &lt;120</a:t>
            </a:r>
          </a:p>
          <a:p>
            <a:pPr marL="742950" indent="-742950">
              <a:buAutoNum type="alphaUcPeriod"/>
            </a:pPr>
            <a:r>
              <a:rPr lang="en-US" sz="4400" dirty="0">
                <a:solidFill>
                  <a:schemeClr val="bg1"/>
                </a:solidFill>
              </a:rPr>
              <a:t>Target SBP &lt;130</a:t>
            </a:r>
          </a:p>
          <a:p>
            <a:pPr marL="742950" indent="-742950">
              <a:buAutoNum type="alphaUcPeriod"/>
            </a:pPr>
            <a:r>
              <a:rPr lang="en-US" sz="4400" dirty="0">
                <a:solidFill>
                  <a:schemeClr val="bg1"/>
                </a:solidFill>
              </a:rPr>
              <a:t>Target SBP &lt;140</a:t>
            </a:r>
          </a:p>
          <a:p>
            <a:pPr marL="742950" indent="-742950">
              <a:buAutoNum type="alphaUcPeriod"/>
            </a:pPr>
            <a:r>
              <a:rPr lang="en-US" sz="4400" dirty="0">
                <a:solidFill>
                  <a:schemeClr val="bg1"/>
                </a:solidFill>
              </a:rPr>
              <a:t>No change in management.</a:t>
            </a:r>
          </a:p>
        </p:txBody>
      </p:sp>
    </p:spTree>
    <p:extLst>
      <p:ext uri="{BB962C8B-B14F-4D97-AF65-F5344CB8AC3E}">
        <p14:creationId xmlns:p14="http://schemas.microsoft.com/office/powerpoint/2010/main" val="2084872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sz="half" idx="1"/>
          </p:nvPr>
        </p:nvSpPr>
        <p:spPr>
          <a:xfrm>
            <a:off x="838200" y="1825624"/>
            <a:ext cx="5181600" cy="5032376"/>
          </a:xfrm>
        </p:spPr>
        <p:txBody>
          <a:bodyPr>
            <a:normAutofit fontScale="92500" lnSpcReduction="20000"/>
          </a:bodyPr>
          <a:lstStyle/>
          <a:p>
            <a:pPr marL="0" indent="0">
              <a:buNone/>
            </a:pPr>
            <a:r>
              <a:rPr lang="en-US" sz="4100" dirty="0">
                <a:solidFill>
                  <a:schemeClr val="bg1"/>
                </a:solidFill>
              </a:rPr>
              <a:t>65yo woman with HTN but no other cardiovascular risk factors comes for routine office visit.   She plays tennis or does yoga 5 days per week.</a:t>
            </a:r>
          </a:p>
          <a:p>
            <a:pPr marL="0" indent="0">
              <a:buNone/>
            </a:pPr>
            <a:r>
              <a:rPr lang="en-US" sz="4100" dirty="0">
                <a:solidFill>
                  <a:schemeClr val="bg1"/>
                </a:solidFill>
              </a:rPr>
              <a:t>Home BP average 156/62 </a:t>
            </a:r>
          </a:p>
          <a:p>
            <a:pPr marL="0" indent="0">
              <a:buNone/>
            </a:pPr>
            <a:r>
              <a:rPr lang="en-US" sz="4100" dirty="0">
                <a:solidFill>
                  <a:schemeClr val="bg1"/>
                </a:solidFill>
              </a:rPr>
              <a:t>Meds: none</a:t>
            </a:r>
          </a:p>
          <a:p>
            <a:pPr marL="0" indent="0">
              <a:buNone/>
            </a:pPr>
            <a:r>
              <a:rPr lang="en-US" sz="4100" dirty="0">
                <a:solidFill>
                  <a:schemeClr val="bg1"/>
                </a:solidFill>
              </a:rPr>
              <a:t>PE: 158/70  70  BMI 28.  Exam otherwise normal</a:t>
            </a: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Content Placeholder 3">
            <a:extLst>
              <a:ext uri="{FF2B5EF4-FFF2-40B4-BE49-F238E27FC236}">
                <a16:creationId xmlns:a16="http://schemas.microsoft.com/office/drawing/2014/main" id="{3DF6341A-A081-4749-96EE-AEFEDCBA274C}"/>
              </a:ext>
            </a:extLst>
          </p:cNvPr>
          <p:cNvSpPr>
            <a:spLocks noGrp="1"/>
          </p:cNvSpPr>
          <p:nvPr>
            <p:ph sz="half" idx="2"/>
          </p:nvPr>
        </p:nvSpPr>
        <p:spPr>
          <a:xfrm>
            <a:off x="6172200" y="1825624"/>
            <a:ext cx="5181600" cy="4863933"/>
          </a:xfrm>
        </p:spPr>
        <p:txBody>
          <a:bodyPr>
            <a:normAutofit fontScale="92500" lnSpcReduction="20000"/>
          </a:bodyPr>
          <a:lstStyle/>
          <a:p>
            <a:pPr marL="0" indent="0">
              <a:buNone/>
            </a:pPr>
            <a:r>
              <a:rPr lang="en-US" sz="4400" dirty="0">
                <a:solidFill>
                  <a:schemeClr val="bg1"/>
                </a:solidFill>
              </a:rPr>
              <a:t>Which is the most appropriate management?</a:t>
            </a:r>
          </a:p>
          <a:p>
            <a:pPr marL="742950" indent="-742950">
              <a:buAutoNum type="alphaUcPeriod"/>
            </a:pPr>
            <a:r>
              <a:rPr lang="en-US" sz="4400" dirty="0">
                <a:solidFill>
                  <a:schemeClr val="bg1"/>
                </a:solidFill>
              </a:rPr>
              <a:t>Target SBP &lt;110</a:t>
            </a:r>
          </a:p>
          <a:p>
            <a:pPr marL="742950" indent="-742950">
              <a:buAutoNum type="alphaUcPeriod"/>
            </a:pPr>
            <a:r>
              <a:rPr lang="en-US" sz="4400" dirty="0">
                <a:solidFill>
                  <a:schemeClr val="bg1"/>
                </a:solidFill>
              </a:rPr>
              <a:t>Target SBP &lt;130</a:t>
            </a:r>
          </a:p>
          <a:p>
            <a:pPr marL="742950" indent="-742950">
              <a:buAutoNum type="alphaUcPeriod"/>
            </a:pPr>
            <a:r>
              <a:rPr lang="en-US" sz="4400" dirty="0">
                <a:solidFill>
                  <a:schemeClr val="bg1"/>
                </a:solidFill>
              </a:rPr>
              <a:t>Target SBP &lt;150</a:t>
            </a:r>
          </a:p>
          <a:p>
            <a:pPr marL="742950" indent="-742950">
              <a:buAutoNum type="alphaUcPeriod"/>
            </a:pPr>
            <a:r>
              <a:rPr lang="en-US" sz="4400" dirty="0">
                <a:solidFill>
                  <a:schemeClr val="bg1"/>
                </a:solidFill>
              </a:rPr>
              <a:t>No change in management.</a:t>
            </a:r>
          </a:p>
        </p:txBody>
      </p:sp>
      <p:sp>
        <p:nvSpPr>
          <p:cNvPr id="5" name="TextBox 4">
            <a:extLst>
              <a:ext uri="{FF2B5EF4-FFF2-40B4-BE49-F238E27FC236}">
                <a16:creationId xmlns:a16="http://schemas.microsoft.com/office/drawing/2014/main" id="{814ED7D3-7C54-4278-AFE6-E8EDC5415819}"/>
              </a:ext>
            </a:extLst>
          </p:cNvPr>
          <p:cNvSpPr txBox="1"/>
          <p:nvPr/>
        </p:nvSpPr>
        <p:spPr>
          <a:xfrm>
            <a:off x="358219" y="6485641"/>
            <a:ext cx="5957740" cy="369332"/>
          </a:xfrm>
          <a:prstGeom prst="rect">
            <a:avLst/>
          </a:prstGeom>
          <a:noFill/>
        </p:spPr>
        <p:txBody>
          <a:bodyPr wrap="square" rtlCol="0">
            <a:spAutoFit/>
          </a:bodyPr>
          <a:lstStyle/>
          <a:p>
            <a:r>
              <a:rPr lang="en-US" dirty="0"/>
              <a:t>ACP and AAFP guidelines 2017</a:t>
            </a:r>
          </a:p>
        </p:txBody>
      </p:sp>
    </p:spTree>
    <p:extLst>
      <p:ext uri="{BB962C8B-B14F-4D97-AF65-F5344CB8AC3E}">
        <p14:creationId xmlns:p14="http://schemas.microsoft.com/office/powerpoint/2010/main" val="1185968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sz="half" idx="1"/>
          </p:nvPr>
        </p:nvSpPr>
        <p:spPr>
          <a:xfrm>
            <a:off x="838200" y="1825624"/>
            <a:ext cx="5181600" cy="4660017"/>
          </a:xfrm>
        </p:spPr>
        <p:txBody>
          <a:bodyPr>
            <a:normAutofit fontScale="85000" lnSpcReduction="20000"/>
          </a:bodyPr>
          <a:lstStyle/>
          <a:p>
            <a:pPr marL="0" indent="0">
              <a:buNone/>
            </a:pPr>
            <a:r>
              <a:rPr lang="en-US" sz="4100" dirty="0">
                <a:solidFill>
                  <a:schemeClr val="bg1"/>
                </a:solidFill>
              </a:rPr>
              <a:t>65yo woman with HTN but no other cardiovascular risk factors comes for routine office visit.   She plays tennis or does yoga 5 days per week.</a:t>
            </a:r>
          </a:p>
          <a:p>
            <a:pPr marL="0" indent="0">
              <a:buNone/>
            </a:pPr>
            <a:r>
              <a:rPr lang="en-US" sz="4100" dirty="0">
                <a:solidFill>
                  <a:schemeClr val="bg1"/>
                </a:solidFill>
              </a:rPr>
              <a:t>Home BP average 156/62 </a:t>
            </a:r>
          </a:p>
          <a:p>
            <a:pPr marL="0" indent="0">
              <a:buNone/>
            </a:pPr>
            <a:r>
              <a:rPr lang="en-US" sz="4100" dirty="0">
                <a:solidFill>
                  <a:schemeClr val="bg1"/>
                </a:solidFill>
              </a:rPr>
              <a:t>Meds: none</a:t>
            </a:r>
          </a:p>
          <a:p>
            <a:pPr marL="0" indent="0">
              <a:buNone/>
            </a:pPr>
            <a:r>
              <a:rPr lang="en-US" sz="4100" dirty="0">
                <a:solidFill>
                  <a:schemeClr val="bg1"/>
                </a:solidFill>
              </a:rPr>
              <a:t>PE: 158/70  70  BMI 28.  Exam otherwise normal</a:t>
            </a: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Content Placeholder 3">
            <a:extLst>
              <a:ext uri="{FF2B5EF4-FFF2-40B4-BE49-F238E27FC236}">
                <a16:creationId xmlns:a16="http://schemas.microsoft.com/office/drawing/2014/main" id="{3DF6341A-A081-4749-96EE-AEFEDCBA274C}"/>
              </a:ext>
            </a:extLst>
          </p:cNvPr>
          <p:cNvSpPr>
            <a:spLocks noGrp="1"/>
          </p:cNvSpPr>
          <p:nvPr>
            <p:ph sz="half" idx="2"/>
          </p:nvPr>
        </p:nvSpPr>
        <p:spPr>
          <a:xfrm>
            <a:off x="6172200" y="1825624"/>
            <a:ext cx="5181600" cy="4863933"/>
          </a:xfrm>
        </p:spPr>
        <p:txBody>
          <a:bodyPr>
            <a:normAutofit fontScale="85000" lnSpcReduction="20000"/>
          </a:bodyPr>
          <a:lstStyle/>
          <a:p>
            <a:pPr marL="0" indent="0">
              <a:buNone/>
            </a:pPr>
            <a:r>
              <a:rPr lang="en-US" sz="4400" dirty="0">
                <a:solidFill>
                  <a:schemeClr val="bg1"/>
                </a:solidFill>
              </a:rPr>
              <a:t>Which is the most appropriate management?</a:t>
            </a:r>
          </a:p>
          <a:p>
            <a:pPr marL="742950" indent="-742950">
              <a:buAutoNum type="alphaUcPeriod"/>
            </a:pPr>
            <a:r>
              <a:rPr lang="en-US" sz="4400" dirty="0">
                <a:solidFill>
                  <a:schemeClr val="bg1"/>
                </a:solidFill>
              </a:rPr>
              <a:t>Target SBP &lt;110</a:t>
            </a:r>
          </a:p>
          <a:p>
            <a:pPr marL="742950" indent="-742950">
              <a:buAutoNum type="alphaUcPeriod"/>
            </a:pPr>
            <a:r>
              <a:rPr lang="en-US" sz="4400" dirty="0">
                <a:solidFill>
                  <a:srgbClr val="92D050"/>
                </a:solidFill>
              </a:rPr>
              <a:t>Target SBP &lt;130 </a:t>
            </a:r>
          </a:p>
          <a:p>
            <a:pPr marL="0" indent="0">
              <a:buNone/>
            </a:pPr>
            <a:r>
              <a:rPr lang="en-US" sz="4400" dirty="0">
                <a:solidFill>
                  <a:srgbClr val="FFC000"/>
                </a:solidFill>
              </a:rPr>
              <a:t>(vs &lt;120maybe?)</a:t>
            </a:r>
          </a:p>
          <a:p>
            <a:pPr marL="742950" indent="-742950">
              <a:buAutoNum type="alphaUcPeriod"/>
            </a:pPr>
            <a:r>
              <a:rPr lang="en-US" sz="4400" dirty="0">
                <a:solidFill>
                  <a:schemeClr val="bg1"/>
                </a:solidFill>
              </a:rPr>
              <a:t>Target SBP &lt;150</a:t>
            </a:r>
          </a:p>
          <a:p>
            <a:pPr marL="742950" indent="-742950">
              <a:buAutoNum type="alphaUcPeriod"/>
            </a:pPr>
            <a:r>
              <a:rPr lang="en-US" sz="4400" dirty="0">
                <a:solidFill>
                  <a:schemeClr val="bg1"/>
                </a:solidFill>
              </a:rPr>
              <a:t>No change in management.</a:t>
            </a:r>
          </a:p>
        </p:txBody>
      </p:sp>
    </p:spTree>
    <p:extLst>
      <p:ext uri="{BB962C8B-B14F-4D97-AF65-F5344CB8AC3E}">
        <p14:creationId xmlns:p14="http://schemas.microsoft.com/office/powerpoint/2010/main" val="1896940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 - SPRINT </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p:txBody>
          <a:bodyPr>
            <a:normAutofit/>
          </a:bodyPr>
          <a:lstStyle/>
          <a:p>
            <a:pPr marL="0" indent="0">
              <a:buNone/>
            </a:pPr>
            <a:r>
              <a:rPr lang="en-US" sz="3600" dirty="0">
                <a:solidFill>
                  <a:schemeClr val="bg1"/>
                </a:solidFill>
              </a:rPr>
              <a:t>Patients with HTN but without DM randomized to SBP &lt;140 vs &lt;120mm Hg</a:t>
            </a:r>
          </a:p>
          <a:p>
            <a:r>
              <a:rPr lang="en-US" sz="3600" dirty="0">
                <a:solidFill>
                  <a:schemeClr val="bg1"/>
                </a:solidFill>
              </a:rPr>
              <a:t>Lower incidence of MI, ACS, CVA, heart failure, death from cardiovascular causes in &lt;120 mmHg group</a:t>
            </a: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9" name="TextBox 8">
            <a:extLst>
              <a:ext uri="{FF2B5EF4-FFF2-40B4-BE49-F238E27FC236}">
                <a16:creationId xmlns:a16="http://schemas.microsoft.com/office/drawing/2014/main" id="{0253BA23-F171-49DF-AD32-E7B90429887C}"/>
              </a:ext>
            </a:extLst>
          </p:cNvPr>
          <p:cNvSpPr txBox="1"/>
          <p:nvPr/>
        </p:nvSpPr>
        <p:spPr>
          <a:xfrm>
            <a:off x="609600" y="6304547"/>
            <a:ext cx="10760242" cy="369332"/>
          </a:xfrm>
          <a:prstGeom prst="rect">
            <a:avLst/>
          </a:prstGeom>
          <a:noFill/>
        </p:spPr>
        <p:txBody>
          <a:bodyPr wrap="square" rtlCol="0">
            <a:spAutoFit/>
          </a:bodyPr>
          <a:lstStyle/>
          <a:p>
            <a:r>
              <a:rPr lang="en-US" dirty="0"/>
              <a:t>SPRINT Research Group.   NEJM. 2015 Nov26;373(22):2103-16.</a:t>
            </a:r>
          </a:p>
        </p:txBody>
      </p:sp>
    </p:spTree>
    <p:extLst>
      <p:ext uri="{BB962C8B-B14F-4D97-AF65-F5344CB8AC3E}">
        <p14:creationId xmlns:p14="http://schemas.microsoft.com/office/powerpoint/2010/main" val="2167381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97CC-A15F-ABC2-6FAC-E1CE7FB70027}"/>
              </a:ext>
            </a:extLst>
          </p:cNvPr>
          <p:cNvSpPr>
            <a:spLocks noGrp="1"/>
          </p:cNvSpPr>
          <p:nvPr>
            <p:ph type="title"/>
          </p:nvPr>
        </p:nvSpPr>
        <p:spPr>
          <a:xfrm>
            <a:off x="414339" y="365125"/>
            <a:ext cx="11615736" cy="1325563"/>
          </a:xfrm>
        </p:spPr>
        <p:txBody>
          <a:bodyPr>
            <a:normAutofit/>
          </a:bodyPr>
          <a:lstStyle/>
          <a:p>
            <a:pPr algn="ctr"/>
            <a:r>
              <a:rPr lang="en-US" sz="2800" b="0" i="0" dirty="0">
                <a:solidFill>
                  <a:srgbClr val="FFC000"/>
                </a:solidFill>
                <a:effectLst/>
              </a:rPr>
              <a:t>Intensive BP treatment with SBP target below 120-130 mm Hg was significantly associated with a 21% reduction in Major Adverse Cardiovascular Events</a:t>
            </a:r>
            <a:endParaRPr lang="en-US" sz="2800" dirty="0">
              <a:solidFill>
                <a:srgbClr val="FFC000"/>
              </a:solidFill>
            </a:endParaRPr>
          </a:p>
        </p:txBody>
      </p:sp>
      <p:pic>
        <p:nvPicPr>
          <p:cNvPr id="5" name="Content Placeholder 4" descr="Chart, line chart&#10;&#10;Description automatically generated">
            <a:extLst>
              <a:ext uri="{FF2B5EF4-FFF2-40B4-BE49-F238E27FC236}">
                <a16:creationId xmlns:a16="http://schemas.microsoft.com/office/drawing/2014/main" id="{C833C938-3775-8731-CC86-F777502D0421}"/>
              </a:ext>
            </a:extLst>
          </p:cNvPr>
          <p:cNvPicPr>
            <a:picLocks noGrp="1" noChangeAspect="1"/>
          </p:cNvPicPr>
          <p:nvPr>
            <p:ph idx="1"/>
          </p:nvPr>
        </p:nvPicPr>
        <p:blipFill>
          <a:blip r:embed="rId3"/>
          <a:stretch>
            <a:fillRect/>
          </a:stretch>
        </p:blipFill>
        <p:spPr>
          <a:xfrm>
            <a:off x="932795" y="1984897"/>
            <a:ext cx="10109200" cy="3949700"/>
          </a:xfrm>
        </p:spPr>
      </p:pic>
      <p:pic>
        <p:nvPicPr>
          <p:cNvPr id="7" name="Picture 6">
            <a:extLst>
              <a:ext uri="{FF2B5EF4-FFF2-40B4-BE49-F238E27FC236}">
                <a16:creationId xmlns:a16="http://schemas.microsoft.com/office/drawing/2014/main" id="{C1326BB6-72A5-FF68-289D-F3F6266E6968}"/>
              </a:ext>
            </a:extLst>
          </p:cNvPr>
          <p:cNvPicPr>
            <a:picLocks noChangeAspect="1"/>
          </p:cNvPicPr>
          <p:nvPr/>
        </p:nvPicPr>
        <p:blipFill>
          <a:blip r:embed="rId4"/>
          <a:stretch>
            <a:fillRect/>
          </a:stretch>
        </p:blipFill>
        <p:spPr>
          <a:xfrm>
            <a:off x="4618545" y="1603897"/>
            <a:ext cx="3644900" cy="381000"/>
          </a:xfrm>
          <a:prstGeom prst="rect">
            <a:avLst/>
          </a:prstGeom>
        </p:spPr>
      </p:pic>
      <p:sp>
        <p:nvSpPr>
          <p:cNvPr id="8" name="TextBox 7">
            <a:extLst>
              <a:ext uri="{FF2B5EF4-FFF2-40B4-BE49-F238E27FC236}">
                <a16:creationId xmlns:a16="http://schemas.microsoft.com/office/drawing/2014/main" id="{FE5757D2-EFB8-C407-FFDA-3D6EAF4CB491}"/>
              </a:ext>
            </a:extLst>
          </p:cNvPr>
          <p:cNvSpPr txBox="1"/>
          <p:nvPr/>
        </p:nvSpPr>
        <p:spPr>
          <a:xfrm>
            <a:off x="6208295" y="6357938"/>
            <a:ext cx="5693193" cy="276999"/>
          </a:xfrm>
          <a:prstGeom prst="rect">
            <a:avLst/>
          </a:prstGeom>
          <a:noFill/>
        </p:spPr>
        <p:txBody>
          <a:bodyPr wrap="square" rtlCol="0">
            <a:spAutoFit/>
          </a:bodyPr>
          <a:lstStyle/>
          <a:p>
            <a:r>
              <a:rPr lang="en-US" sz="1200" b="0" i="0" dirty="0">
                <a:effectLst/>
                <a:latin typeface="Helvetica Neue" panose="02000503000000020004" pitchFamily="2" charset="0"/>
              </a:rPr>
              <a:t>Tao Chen, et al.  </a:t>
            </a:r>
            <a:r>
              <a:rPr lang="en-US" sz="1200" b="0" i="1" dirty="0">
                <a:effectLst/>
                <a:latin typeface="Helvetica Neue" panose="02000503000000020004" pitchFamily="2" charset="0"/>
              </a:rPr>
              <a:t>JAMA Intern Med.  </a:t>
            </a:r>
            <a:r>
              <a:rPr lang="en-US" sz="1200" b="0" i="0" dirty="0">
                <a:solidFill>
                  <a:srgbClr val="212121"/>
                </a:solidFill>
                <a:effectLst/>
                <a:latin typeface="Helvetica Neue" panose="02000503000000020004" pitchFamily="2" charset="0"/>
              </a:rPr>
              <a:t>2022 Jun; 182(6): 660–667.</a:t>
            </a:r>
            <a:endParaRPr lang="en-US" sz="1200" dirty="0"/>
          </a:p>
        </p:txBody>
      </p:sp>
      <p:sp>
        <p:nvSpPr>
          <p:cNvPr id="3" name="TextBox 2">
            <a:extLst>
              <a:ext uri="{FF2B5EF4-FFF2-40B4-BE49-F238E27FC236}">
                <a16:creationId xmlns:a16="http://schemas.microsoft.com/office/drawing/2014/main" id="{58A9467D-A48A-E315-B31C-CF5DCB3C480A}"/>
              </a:ext>
            </a:extLst>
          </p:cNvPr>
          <p:cNvSpPr txBox="1"/>
          <p:nvPr/>
        </p:nvSpPr>
        <p:spPr>
          <a:xfrm>
            <a:off x="424497" y="5961601"/>
            <a:ext cx="4194048" cy="646331"/>
          </a:xfrm>
          <a:prstGeom prst="rect">
            <a:avLst/>
          </a:prstGeom>
          <a:noFill/>
        </p:spPr>
        <p:txBody>
          <a:bodyPr wrap="square" rtlCol="0">
            <a:spAutoFit/>
          </a:bodyPr>
          <a:lstStyle/>
          <a:p>
            <a:r>
              <a:rPr lang="en-US" dirty="0"/>
              <a:t>&lt;130vs 150 STEP; &lt;130vs 14o Cardio-SIS</a:t>
            </a:r>
          </a:p>
          <a:p>
            <a:r>
              <a:rPr lang="en-US" dirty="0"/>
              <a:t>&lt;120 vs 140 SPRINT and ACCORD)</a:t>
            </a:r>
          </a:p>
        </p:txBody>
      </p:sp>
    </p:spTree>
    <p:extLst>
      <p:ext uri="{BB962C8B-B14F-4D97-AF65-F5344CB8AC3E}">
        <p14:creationId xmlns:p14="http://schemas.microsoft.com/office/powerpoint/2010/main" val="3051846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sz="half" idx="1"/>
          </p:nvPr>
        </p:nvSpPr>
        <p:spPr>
          <a:xfrm>
            <a:off x="838200" y="1825624"/>
            <a:ext cx="5181600" cy="5032376"/>
          </a:xfrm>
        </p:spPr>
        <p:txBody>
          <a:bodyPr>
            <a:normAutofit fontScale="77500" lnSpcReduction="20000"/>
          </a:bodyPr>
          <a:lstStyle/>
          <a:p>
            <a:pPr marL="0" indent="0">
              <a:buNone/>
            </a:pPr>
            <a:r>
              <a:rPr lang="en-US" sz="4100" dirty="0">
                <a:solidFill>
                  <a:schemeClr val="bg1"/>
                </a:solidFill>
              </a:rPr>
              <a:t>68yo man with HTN, CAD, hyperlipidemia comes for routine office visit.  </a:t>
            </a:r>
          </a:p>
          <a:p>
            <a:pPr marL="0" indent="0">
              <a:buNone/>
            </a:pPr>
            <a:r>
              <a:rPr lang="en-US" sz="4100" dirty="0">
                <a:solidFill>
                  <a:schemeClr val="bg1"/>
                </a:solidFill>
              </a:rPr>
              <a:t>He quit smoking 4 years ago, exercises and follows a low salt diet.  Home BP average 135/76</a:t>
            </a:r>
          </a:p>
          <a:p>
            <a:pPr marL="0" indent="0">
              <a:buNone/>
            </a:pPr>
            <a:r>
              <a:rPr lang="en-US" sz="4100" dirty="0">
                <a:solidFill>
                  <a:schemeClr val="bg1"/>
                </a:solidFill>
              </a:rPr>
              <a:t>Meds: metoprolol, </a:t>
            </a:r>
            <a:r>
              <a:rPr lang="en-US" sz="4100" dirty="0" err="1">
                <a:solidFill>
                  <a:schemeClr val="bg1"/>
                </a:solidFill>
              </a:rPr>
              <a:t>hctz</a:t>
            </a:r>
            <a:r>
              <a:rPr lang="en-US" sz="4100" dirty="0">
                <a:solidFill>
                  <a:schemeClr val="bg1"/>
                </a:solidFill>
              </a:rPr>
              <a:t>, atorvastatin, </a:t>
            </a:r>
            <a:r>
              <a:rPr lang="en-US" sz="4100" dirty="0" err="1">
                <a:solidFill>
                  <a:schemeClr val="bg1"/>
                </a:solidFill>
              </a:rPr>
              <a:t>clopidogrel</a:t>
            </a:r>
            <a:endParaRPr lang="en-US" sz="4100" dirty="0">
              <a:solidFill>
                <a:schemeClr val="bg1"/>
              </a:solidFill>
            </a:endParaRPr>
          </a:p>
          <a:p>
            <a:pPr marL="0" indent="0">
              <a:buNone/>
            </a:pPr>
            <a:r>
              <a:rPr lang="en-US" sz="4100" dirty="0">
                <a:solidFill>
                  <a:schemeClr val="bg1"/>
                </a:solidFill>
              </a:rPr>
              <a:t>PE: 142/84  66  BMI 29.  Exam otherwise normal</a:t>
            </a: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Content Placeholder 3">
            <a:extLst>
              <a:ext uri="{FF2B5EF4-FFF2-40B4-BE49-F238E27FC236}">
                <a16:creationId xmlns:a16="http://schemas.microsoft.com/office/drawing/2014/main" id="{3DF6341A-A081-4749-96EE-AEFEDCBA274C}"/>
              </a:ext>
            </a:extLst>
          </p:cNvPr>
          <p:cNvSpPr>
            <a:spLocks noGrp="1"/>
          </p:cNvSpPr>
          <p:nvPr>
            <p:ph sz="half" idx="2"/>
          </p:nvPr>
        </p:nvSpPr>
        <p:spPr>
          <a:xfrm>
            <a:off x="6172200" y="1825624"/>
            <a:ext cx="5181600" cy="4863933"/>
          </a:xfrm>
        </p:spPr>
        <p:txBody>
          <a:bodyPr>
            <a:normAutofit fontScale="77500" lnSpcReduction="20000"/>
          </a:bodyPr>
          <a:lstStyle/>
          <a:p>
            <a:pPr marL="0" indent="0">
              <a:buNone/>
            </a:pPr>
            <a:r>
              <a:rPr lang="en-US" sz="4400" dirty="0">
                <a:solidFill>
                  <a:schemeClr val="bg1"/>
                </a:solidFill>
              </a:rPr>
              <a:t>Which is the most appropriate management?</a:t>
            </a:r>
          </a:p>
          <a:p>
            <a:pPr marL="742950" indent="-742950">
              <a:buAutoNum type="alphaUcPeriod"/>
            </a:pPr>
            <a:r>
              <a:rPr lang="en-US" sz="4400" dirty="0">
                <a:solidFill>
                  <a:schemeClr val="bg1"/>
                </a:solidFill>
              </a:rPr>
              <a:t>Target home SBP &lt;120</a:t>
            </a:r>
          </a:p>
          <a:p>
            <a:pPr marL="742950" indent="-742950">
              <a:buAutoNum type="alphaUcPeriod"/>
            </a:pPr>
            <a:r>
              <a:rPr lang="en-US" sz="4400" dirty="0">
                <a:solidFill>
                  <a:schemeClr val="bg1"/>
                </a:solidFill>
              </a:rPr>
              <a:t>Target home SBP &lt;120 if he demonstrates SBP &gt;170 on stress echo</a:t>
            </a:r>
          </a:p>
          <a:p>
            <a:pPr marL="742950" indent="-742950">
              <a:buAutoNum type="alphaUcPeriod"/>
            </a:pPr>
            <a:r>
              <a:rPr lang="en-US" sz="4400" dirty="0">
                <a:solidFill>
                  <a:schemeClr val="bg1"/>
                </a:solidFill>
              </a:rPr>
              <a:t>Order 24hr ambulatory BP monitoring</a:t>
            </a:r>
          </a:p>
          <a:p>
            <a:pPr marL="742950" indent="-742950">
              <a:buAutoNum type="alphaUcPeriod"/>
            </a:pPr>
            <a:r>
              <a:rPr lang="en-US" sz="4400" dirty="0">
                <a:solidFill>
                  <a:schemeClr val="bg1"/>
                </a:solidFill>
              </a:rPr>
              <a:t>No change in therapy</a:t>
            </a:r>
          </a:p>
        </p:txBody>
      </p:sp>
    </p:spTree>
    <p:extLst>
      <p:ext uri="{BB962C8B-B14F-4D97-AF65-F5344CB8AC3E}">
        <p14:creationId xmlns:p14="http://schemas.microsoft.com/office/powerpoint/2010/main" val="3396713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sz="half" idx="1"/>
          </p:nvPr>
        </p:nvSpPr>
        <p:spPr>
          <a:xfrm>
            <a:off x="838200" y="1825624"/>
            <a:ext cx="5181600" cy="5032376"/>
          </a:xfrm>
        </p:spPr>
        <p:txBody>
          <a:bodyPr>
            <a:normAutofit fontScale="77500" lnSpcReduction="20000"/>
          </a:bodyPr>
          <a:lstStyle/>
          <a:p>
            <a:pPr marL="0" indent="0">
              <a:buNone/>
            </a:pPr>
            <a:r>
              <a:rPr lang="en-US" sz="4100" dirty="0">
                <a:solidFill>
                  <a:schemeClr val="bg1"/>
                </a:solidFill>
              </a:rPr>
              <a:t>68yo man with HTN, CAD, hyperlipidemia comes for routine office visit.  </a:t>
            </a:r>
          </a:p>
          <a:p>
            <a:pPr marL="0" indent="0">
              <a:buNone/>
            </a:pPr>
            <a:r>
              <a:rPr lang="en-US" sz="4100" dirty="0">
                <a:solidFill>
                  <a:schemeClr val="bg1"/>
                </a:solidFill>
              </a:rPr>
              <a:t>He quit smoking 4 years ago, exercises and follows a low salt diet.  Home BP average 135/76</a:t>
            </a:r>
          </a:p>
          <a:p>
            <a:pPr marL="0" indent="0">
              <a:buNone/>
            </a:pPr>
            <a:r>
              <a:rPr lang="en-US" sz="4100" dirty="0">
                <a:solidFill>
                  <a:schemeClr val="bg1"/>
                </a:solidFill>
              </a:rPr>
              <a:t>Meds: metoprolol, </a:t>
            </a:r>
            <a:r>
              <a:rPr lang="en-US" sz="4100" dirty="0" err="1">
                <a:solidFill>
                  <a:schemeClr val="bg1"/>
                </a:solidFill>
              </a:rPr>
              <a:t>hctz</a:t>
            </a:r>
            <a:r>
              <a:rPr lang="en-US" sz="4100" dirty="0">
                <a:solidFill>
                  <a:schemeClr val="bg1"/>
                </a:solidFill>
              </a:rPr>
              <a:t>, atorvastatin, </a:t>
            </a:r>
            <a:r>
              <a:rPr lang="en-US" sz="4100" dirty="0" err="1">
                <a:solidFill>
                  <a:schemeClr val="bg1"/>
                </a:solidFill>
              </a:rPr>
              <a:t>clopidogrel</a:t>
            </a:r>
            <a:endParaRPr lang="en-US" sz="4100" dirty="0">
              <a:solidFill>
                <a:schemeClr val="bg1"/>
              </a:solidFill>
            </a:endParaRPr>
          </a:p>
          <a:p>
            <a:pPr marL="0" indent="0">
              <a:buNone/>
            </a:pPr>
            <a:r>
              <a:rPr lang="en-US" sz="4100" dirty="0">
                <a:solidFill>
                  <a:schemeClr val="bg1"/>
                </a:solidFill>
              </a:rPr>
              <a:t>PE: 142/84  66  BMI 29.  Exam otherwise normal</a:t>
            </a: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Content Placeholder 3">
            <a:extLst>
              <a:ext uri="{FF2B5EF4-FFF2-40B4-BE49-F238E27FC236}">
                <a16:creationId xmlns:a16="http://schemas.microsoft.com/office/drawing/2014/main" id="{3DF6341A-A081-4749-96EE-AEFEDCBA274C}"/>
              </a:ext>
            </a:extLst>
          </p:cNvPr>
          <p:cNvSpPr>
            <a:spLocks noGrp="1"/>
          </p:cNvSpPr>
          <p:nvPr>
            <p:ph sz="half" idx="2"/>
          </p:nvPr>
        </p:nvSpPr>
        <p:spPr>
          <a:xfrm>
            <a:off x="6172200" y="1825624"/>
            <a:ext cx="5181600" cy="4863933"/>
          </a:xfrm>
        </p:spPr>
        <p:txBody>
          <a:bodyPr>
            <a:normAutofit fontScale="77500" lnSpcReduction="20000"/>
          </a:bodyPr>
          <a:lstStyle/>
          <a:p>
            <a:pPr marL="0" indent="0">
              <a:buNone/>
            </a:pPr>
            <a:r>
              <a:rPr lang="en-US" sz="4400" dirty="0">
                <a:solidFill>
                  <a:schemeClr val="bg1"/>
                </a:solidFill>
              </a:rPr>
              <a:t>Which is the most appropriate management according to the SPRINT trial?</a:t>
            </a:r>
          </a:p>
          <a:p>
            <a:pPr marL="742950" indent="-742950">
              <a:buAutoNum type="alphaUcPeriod"/>
            </a:pPr>
            <a:r>
              <a:rPr lang="en-US" sz="4400" dirty="0">
                <a:solidFill>
                  <a:srgbClr val="66FF33"/>
                </a:solidFill>
              </a:rPr>
              <a:t>Target Home SBP &lt;120</a:t>
            </a:r>
          </a:p>
          <a:p>
            <a:pPr marL="742950" indent="-742950">
              <a:buAutoNum type="alphaUcPeriod"/>
            </a:pPr>
            <a:r>
              <a:rPr lang="en-US" sz="4400" dirty="0">
                <a:solidFill>
                  <a:schemeClr val="bg1"/>
                </a:solidFill>
              </a:rPr>
              <a:t>Target Home SBP &lt;120 if he demonstrates SBP &gt;170 on stress echo</a:t>
            </a:r>
          </a:p>
          <a:p>
            <a:pPr marL="742950" indent="-742950">
              <a:buAutoNum type="alphaUcPeriod"/>
            </a:pPr>
            <a:r>
              <a:rPr lang="en-US" sz="4400" dirty="0">
                <a:solidFill>
                  <a:schemeClr val="bg1"/>
                </a:solidFill>
              </a:rPr>
              <a:t>Order 24hr ambulatory BP monitoring</a:t>
            </a:r>
          </a:p>
          <a:p>
            <a:pPr marL="742950" indent="-742950">
              <a:buAutoNum type="alphaUcPeriod"/>
            </a:pPr>
            <a:r>
              <a:rPr lang="en-US" sz="4400" dirty="0">
                <a:solidFill>
                  <a:schemeClr val="bg1"/>
                </a:solidFill>
              </a:rPr>
              <a:t>No change in therapy</a:t>
            </a:r>
          </a:p>
        </p:txBody>
      </p:sp>
    </p:spTree>
    <p:extLst>
      <p:ext uri="{BB962C8B-B14F-4D97-AF65-F5344CB8AC3E}">
        <p14:creationId xmlns:p14="http://schemas.microsoft.com/office/powerpoint/2010/main" val="352859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5540-FCEF-F2DF-7B92-6ADB3DFFE6C9}"/>
              </a:ext>
            </a:extLst>
          </p:cNvPr>
          <p:cNvSpPr>
            <a:spLocks noGrp="1"/>
          </p:cNvSpPr>
          <p:nvPr>
            <p:ph type="title"/>
          </p:nvPr>
        </p:nvSpPr>
        <p:spPr/>
        <p:txBody>
          <a:bodyPr/>
          <a:lstStyle/>
          <a:p>
            <a:r>
              <a:rPr lang="en-US" dirty="0">
                <a:solidFill>
                  <a:srgbClr val="FFC000"/>
                </a:solidFill>
              </a:rPr>
              <a:t>Patients &gt;60 Take Home Points</a:t>
            </a:r>
          </a:p>
        </p:txBody>
      </p:sp>
      <p:sp>
        <p:nvSpPr>
          <p:cNvPr id="3" name="Content Placeholder 2">
            <a:extLst>
              <a:ext uri="{FF2B5EF4-FFF2-40B4-BE49-F238E27FC236}">
                <a16:creationId xmlns:a16="http://schemas.microsoft.com/office/drawing/2014/main" id="{BF0C6688-A3BF-C0C1-AB32-0ED8A0A643D4}"/>
              </a:ext>
            </a:extLst>
          </p:cNvPr>
          <p:cNvSpPr>
            <a:spLocks noGrp="1"/>
          </p:cNvSpPr>
          <p:nvPr>
            <p:ph idx="1"/>
          </p:nvPr>
        </p:nvSpPr>
        <p:spPr/>
        <p:txBody>
          <a:bodyPr>
            <a:normAutofit fontScale="92500" lnSpcReduction="10000"/>
          </a:bodyPr>
          <a:lstStyle/>
          <a:p>
            <a:r>
              <a:rPr lang="en-US" sz="2800" b="0" i="0" dirty="0">
                <a:solidFill>
                  <a:schemeClr val="bg1"/>
                </a:solidFill>
                <a:effectLst/>
              </a:rPr>
              <a:t>For patients &gt; 60 years old, intensive BP treatment may be appropriate for some adults who are not frail and have a life expectancy of greater than 3 years but may not be suitable for those with less than 1 year</a:t>
            </a:r>
          </a:p>
          <a:p>
            <a:endParaRPr lang="en-US" dirty="0">
              <a:solidFill>
                <a:schemeClr val="bg1"/>
              </a:solidFill>
            </a:endParaRPr>
          </a:p>
          <a:p>
            <a:r>
              <a:rPr lang="en-US" dirty="0">
                <a:solidFill>
                  <a:schemeClr val="bg1"/>
                </a:solidFill>
              </a:rPr>
              <a:t>Patients with orthostatic hypotension were excluded in SPRINT - so benefits of tighter control may not apply to these patients</a:t>
            </a:r>
          </a:p>
          <a:p>
            <a:endParaRPr lang="en-US" dirty="0">
              <a:solidFill>
                <a:schemeClr val="bg1"/>
              </a:solidFill>
            </a:endParaRPr>
          </a:p>
          <a:p>
            <a:r>
              <a:rPr lang="en-US" dirty="0">
                <a:solidFill>
                  <a:schemeClr val="bg1"/>
                </a:solidFill>
              </a:rPr>
              <a:t>The “frail” patients in SPRINT were not very frail</a:t>
            </a:r>
          </a:p>
          <a:p>
            <a:endParaRPr lang="en-US" dirty="0">
              <a:solidFill>
                <a:schemeClr val="bg1"/>
              </a:solidFill>
            </a:endParaRPr>
          </a:p>
          <a:p>
            <a:r>
              <a:rPr lang="en-US" dirty="0">
                <a:solidFill>
                  <a:schemeClr val="bg1"/>
                </a:solidFill>
              </a:rPr>
              <a:t>Shared decision making important</a:t>
            </a:r>
          </a:p>
        </p:txBody>
      </p:sp>
    </p:spTree>
    <p:extLst>
      <p:ext uri="{BB962C8B-B14F-4D97-AF65-F5344CB8AC3E}">
        <p14:creationId xmlns:p14="http://schemas.microsoft.com/office/powerpoint/2010/main" val="305050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sz="half" idx="1"/>
          </p:nvPr>
        </p:nvSpPr>
        <p:spPr>
          <a:xfrm>
            <a:off x="838200" y="1825624"/>
            <a:ext cx="5181600" cy="5032376"/>
          </a:xfrm>
        </p:spPr>
        <p:txBody>
          <a:bodyPr>
            <a:normAutofit fontScale="62500" lnSpcReduction="20000"/>
          </a:bodyPr>
          <a:lstStyle/>
          <a:p>
            <a:pPr marL="0" indent="0">
              <a:buNone/>
            </a:pPr>
            <a:r>
              <a:rPr lang="en-US" sz="4100" dirty="0">
                <a:solidFill>
                  <a:schemeClr val="bg1"/>
                </a:solidFill>
              </a:rPr>
              <a:t>35yo woman with a history of HTN and diabetes complains that she wants to reduce her pill burden.  </a:t>
            </a:r>
          </a:p>
          <a:p>
            <a:pPr marL="0" indent="0">
              <a:buNone/>
            </a:pPr>
            <a:r>
              <a:rPr lang="en-US" sz="4100" dirty="0">
                <a:solidFill>
                  <a:schemeClr val="bg1"/>
                </a:solidFill>
              </a:rPr>
              <a:t>Medications: lisinopril 20mg </a:t>
            </a:r>
            <a:r>
              <a:rPr lang="en-US" sz="4100" dirty="0" err="1">
                <a:solidFill>
                  <a:schemeClr val="bg1"/>
                </a:solidFill>
              </a:rPr>
              <a:t>qd</a:t>
            </a:r>
            <a:r>
              <a:rPr lang="en-US" sz="4100" dirty="0">
                <a:solidFill>
                  <a:schemeClr val="bg1"/>
                </a:solidFill>
              </a:rPr>
              <a:t>, amlodipine 5mg </a:t>
            </a:r>
            <a:r>
              <a:rPr lang="en-US" sz="4100" dirty="0" err="1">
                <a:solidFill>
                  <a:schemeClr val="bg1"/>
                </a:solidFill>
              </a:rPr>
              <a:t>qd</a:t>
            </a:r>
            <a:r>
              <a:rPr lang="en-US" sz="4100" dirty="0">
                <a:solidFill>
                  <a:schemeClr val="bg1"/>
                </a:solidFill>
              </a:rPr>
              <a:t>, metformin 500mg bid, vitamin D3 2000 </a:t>
            </a:r>
            <a:r>
              <a:rPr lang="en-US" sz="4100" dirty="0" err="1">
                <a:solidFill>
                  <a:schemeClr val="bg1"/>
                </a:solidFill>
              </a:rPr>
              <a:t>iu</a:t>
            </a:r>
            <a:r>
              <a:rPr lang="en-US" sz="4100" dirty="0">
                <a:solidFill>
                  <a:schemeClr val="bg1"/>
                </a:solidFill>
              </a:rPr>
              <a:t> </a:t>
            </a:r>
            <a:r>
              <a:rPr lang="en-US" sz="4100" dirty="0" err="1">
                <a:solidFill>
                  <a:schemeClr val="bg1"/>
                </a:solidFill>
              </a:rPr>
              <a:t>qd</a:t>
            </a:r>
            <a:r>
              <a:rPr lang="en-US" sz="4100" dirty="0">
                <a:solidFill>
                  <a:schemeClr val="bg1"/>
                </a:solidFill>
              </a:rPr>
              <a:t>.</a:t>
            </a:r>
          </a:p>
          <a:p>
            <a:pPr marL="0" indent="0">
              <a:buNone/>
            </a:pPr>
            <a:endParaRPr lang="en-US" sz="4100" dirty="0">
              <a:solidFill>
                <a:schemeClr val="bg1"/>
              </a:solidFill>
            </a:endParaRPr>
          </a:p>
          <a:p>
            <a:pPr marL="0" indent="0">
              <a:buNone/>
            </a:pPr>
            <a:r>
              <a:rPr lang="en-US" sz="4100" dirty="0">
                <a:solidFill>
                  <a:schemeClr val="bg1"/>
                </a:solidFill>
              </a:rPr>
              <a:t>BP 130/80 in the office</a:t>
            </a:r>
          </a:p>
          <a:p>
            <a:pPr marL="0" indent="0">
              <a:buNone/>
            </a:pPr>
            <a:endParaRPr lang="en-US" sz="4100" dirty="0">
              <a:solidFill>
                <a:schemeClr val="bg1"/>
              </a:solidFill>
            </a:endParaRPr>
          </a:p>
          <a:p>
            <a:pPr marL="0" indent="0">
              <a:buNone/>
            </a:pPr>
            <a:r>
              <a:rPr lang="en-US" sz="4100" dirty="0">
                <a:solidFill>
                  <a:schemeClr val="bg1"/>
                </a:solidFill>
              </a:rPr>
              <a:t>Home BP average 128/78</a:t>
            </a:r>
          </a:p>
          <a:p>
            <a:pPr marL="0" indent="0">
              <a:buNone/>
            </a:pPr>
            <a:endParaRPr lang="en-US" sz="4100" dirty="0">
              <a:solidFill>
                <a:schemeClr val="bg1"/>
              </a:solidFill>
            </a:endParaRPr>
          </a:p>
          <a:p>
            <a:pPr marL="0" indent="0">
              <a:buNone/>
            </a:pPr>
            <a:r>
              <a:rPr lang="en-US" sz="4100" dirty="0">
                <a:solidFill>
                  <a:schemeClr val="bg1"/>
                </a:solidFill>
              </a:rPr>
              <a:t> </a:t>
            </a: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Content Placeholder 3">
            <a:extLst>
              <a:ext uri="{FF2B5EF4-FFF2-40B4-BE49-F238E27FC236}">
                <a16:creationId xmlns:a16="http://schemas.microsoft.com/office/drawing/2014/main" id="{3DF6341A-A081-4749-96EE-AEFEDCBA274C}"/>
              </a:ext>
            </a:extLst>
          </p:cNvPr>
          <p:cNvSpPr>
            <a:spLocks noGrp="1"/>
          </p:cNvSpPr>
          <p:nvPr>
            <p:ph sz="half" idx="2"/>
          </p:nvPr>
        </p:nvSpPr>
        <p:spPr>
          <a:xfrm>
            <a:off x="6172200" y="1825624"/>
            <a:ext cx="5181600" cy="4863933"/>
          </a:xfrm>
        </p:spPr>
        <p:txBody>
          <a:bodyPr>
            <a:normAutofit fontScale="62500" lnSpcReduction="20000"/>
          </a:bodyPr>
          <a:lstStyle/>
          <a:p>
            <a:pPr marL="0" indent="0">
              <a:buNone/>
            </a:pPr>
            <a:r>
              <a:rPr lang="en-US" sz="4400" dirty="0">
                <a:solidFill>
                  <a:schemeClr val="bg1"/>
                </a:solidFill>
              </a:rPr>
              <a:t>How do you advise her to maintain optimal BP control?</a:t>
            </a:r>
          </a:p>
          <a:p>
            <a:pPr marL="742950" indent="-742950">
              <a:buAutoNum type="alphaUcPeriod"/>
            </a:pPr>
            <a:r>
              <a:rPr lang="en-US" sz="4400" dirty="0">
                <a:solidFill>
                  <a:schemeClr val="bg1"/>
                </a:solidFill>
              </a:rPr>
              <a:t>Continue current management.</a:t>
            </a:r>
          </a:p>
          <a:p>
            <a:pPr marL="742950" indent="-742950">
              <a:buAutoNum type="alphaUcPeriod"/>
            </a:pPr>
            <a:r>
              <a:rPr lang="en-US" sz="4400" dirty="0">
                <a:solidFill>
                  <a:schemeClr val="bg1"/>
                </a:solidFill>
              </a:rPr>
              <a:t>Stop amlodipine and increase lisinopril to 40mg </a:t>
            </a:r>
            <a:r>
              <a:rPr lang="en-US" sz="4400" dirty="0" err="1">
                <a:solidFill>
                  <a:schemeClr val="bg1"/>
                </a:solidFill>
              </a:rPr>
              <a:t>qd</a:t>
            </a:r>
            <a:endParaRPr lang="en-US" sz="4400" dirty="0">
              <a:solidFill>
                <a:schemeClr val="bg1"/>
              </a:solidFill>
            </a:endParaRPr>
          </a:p>
          <a:p>
            <a:pPr marL="742950" indent="-742950">
              <a:buAutoNum type="alphaUcPeriod"/>
            </a:pPr>
            <a:r>
              <a:rPr lang="en-US" sz="4400" dirty="0">
                <a:solidFill>
                  <a:schemeClr val="bg1"/>
                </a:solidFill>
              </a:rPr>
              <a:t>Stop lisinopril and increase amlodipine to 10mg </a:t>
            </a:r>
            <a:r>
              <a:rPr lang="en-US" sz="4400" dirty="0" err="1">
                <a:solidFill>
                  <a:schemeClr val="bg1"/>
                </a:solidFill>
              </a:rPr>
              <a:t>qd</a:t>
            </a:r>
            <a:r>
              <a:rPr lang="en-US" sz="4400" dirty="0">
                <a:solidFill>
                  <a:schemeClr val="bg1"/>
                </a:solidFill>
              </a:rPr>
              <a:t>.</a:t>
            </a:r>
          </a:p>
          <a:p>
            <a:pPr marL="742950" indent="-742950">
              <a:buAutoNum type="alphaUcPeriod"/>
            </a:pPr>
            <a:r>
              <a:rPr lang="en-US" sz="4400" dirty="0">
                <a:solidFill>
                  <a:schemeClr val="bg1"/>
                </a:solidFill>
              </a:rPr>
              <a:t>Stop amlodipine and monitor</a:t>
            </a:r>
          </a:p>
        </p:txBody>
      </p:sp>
    </p:spTree>
    <p:extLst>
      <p:ext uri="{BB962C8B-B14F-4D97-AF65-F5344CB8AC3E}">
        <p14:creationId xmlns:p14="http://schemas.microsoft.com/office/powerpoint/2010/main" val="419393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fontScale="90000"/>
          </a:bodyPr>
          <a:lstStyle/>
          <a:p>
            <a:r>
              <a:rPr lang="en-US" sz="4800" dirty="0">
                <a:solidFill>
                  <a:srgbClr val="FFC000"/>
                </a:solidFill>
              </a:rPr>
              <a:t>Cardiovascular Consequences of Hypertension</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690688"/>
            <a:ext cx="10515600" cy="4351338"/>
          </a:xfrm>
        </p:spPr>
        <p:txBody>
          <a:bodyPr>
            <a:normAutofit/>
          </a:bodyPr>
          <a:lstStyle/>
          <a:p>
            <a:r>
              <a:rPr lang="en-US" sz="3600" dirty="0">
                <a:solidFill>
                  <a:schemeClr val="bg1"/>
                </a:solidFill>
              </a:rPr>
              <a:t>Myocardial hypertrophy </a:t>
            </a:r>
          </a:p>
          <a:p>
            <a:pPr lvl="1"/>
            <a:r>
              <a:rPr lang="en-US" sz="3200" dirty="0">
                <a:solidFill>
                  <a:schemeClr val="bg1"/>
                </a:solidFill>
              </a:rPr>
              <a:t>Diastolic heart failure	</a:t>
            </a:r>
          </a:p>
          <a:p>
            <a:r>
              <a:rPr lang="en-US" sz="3600" dirty="0">
                <a:solidFill>
                  <a:schemeClr val="bg1"/>
                </a:solidFill>
              </a:rPr>
              <a:t>Atherosclerosis</a:t>
            </a:r>
          </a:p>
          <a:p>
            <a:pPr lvl="1"/>
            <a:r>
              <a:rPr lang="en-US" sz="3200" dirty="0">
                <a:solidFill>
                  <a:schemeClr val="bg1"/>
                </a:solidFill>
              </a:rPr>
              <a:t>Thrombotic and embolic events</a:t>
            </a:r>
          </a:p>
          <a:p>
            <a:pPr lvl="2"/>
            <a:r>
              <a:rPr lang="en-US" sz="2800" dirty="0">
                <a:solidFill>
                  <a:schemeClr val="bg1"/>
                </a:solidFill>
              </a:rPr>
              <a:t>MI</a:t>
            </a:r>
          </a:p>
          <a:p>
            <a:pPr lvl="2"/>
            <a:r>
              <a:rPr lang="en-US" sz="2800" dirty="0">
                <a:solidFill>
                  <a:schemeClr val="bg1"/>
                </a:solidFill>
              </a:rPr>
              <a:t>Renal artery stenosis</a:t>
            </a:r>
          </a:p>
          <a:p>
            <a:pPr lvl="2"/>
            <a:r>
              <a:rPr lang="en-US" sz="2800" dirty="0">
                <a:solidFill>
                  <a:schemeClr val="bg1"/>
                </a:solidFill>
              </a:rPr>
              <a:t>CVA</a:t>
            </a:r>
          </a:p>
          <a:p>
            <a:pPr lvl="2"/>
            <a:r>
              <a:rPr lang="en-US" sz="2800" dirty="0">
                <a:solidFill>
                  <a:schemeClr val="bg1"/>
                </a:solidFill>
              </a:rPr>
              <a:t>Peripheral arterial disease</a:t>
            </a:r>
          </a:p>
          <a:p>
            <a:pPr marL="914400" lvl="2" indent="0">
              <a:buNone/>
            </a:pPr>
            <a:endParaRPr lang="en-US" sz="2800" dirty="0">
              <a:solidFill>
                <a:schemeClr val="bg1"/>
              </a:solidFill>
            </a:endParaRPr>
          </a:p>
        </p:txBody>
      </p:sp>
    </p:spTree>
    <p:extLst>
      <p:ext uri="{BB962C8B-B14F-4D97-AF65-F5344CB8AC3E}">
        <p14:creationId xmlns:p14="http://schemas.microsoft.com/office/powerpoint/2010/main" val="3824398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sz="half" idx="1"/>
          </p:nvPr>
        </p:nvSpPr>
        <p:spPr>
          <a:xfrm>
            <a:off x="838200" y="1825624"/>
            <a:ext cx="5181600" cy="5032376"/>
          </a:xfrm>
        </p:spPr>
        <p:txBody>
          <a:bodyPr>
            <a:normAutofit fontScale="55000" lnSpcReduction="20000"/>
          </a:bodyPr>
          <a:lstStyle/>
          <a:p>
            <a:pPr marL="0" indent="0">
              <a:buNone/>
            </a:pPr>
            <a:r>
              <a:rPr lang="en-US" sz="4100" dirty="0">
                <a:solidFill>
                  <a:schemeClr val="bg1"/>
                </a:solidFill>
              </a:rPr>
              <a:t>35yo woman with a history of HTN and diabetes complains that she wants to reduce her pill burden.  </a:t>
            </a:r>
          </a:p>
          <a:p>
            <a:pPr marL="0" indent="0">
              <a:buNone/>
            </a:pPr>
            <a:r>
              <a:rPr lang="en-US" sz="4100" dirty="0">
                <a:solidFill>
                  <a:schemeClr val="bg1"/>
                </a:solidFill>
              </a:rPr>
              <a:t>Medications: lisinopril 20mg </a:t>
            </a:r>
            <a:r>
              <a:rPr lang="en-US" sz="4100" dirty="0" err="1">
                <a:solidFill>
                  <a:schemeClr val="bg1"/>
                </a:solidFill>
              </a:rPr>
              <a:t>qd</a:t>
            </a:r>
            <a:r>
              <a:rPr lang="en-US" sz="4100" dirty="0">
                <a:solidFill>
                  <a:schemeClr val="bg1"/>
                </a:solidFill>
              </a:rPr>
              <a:t>, amlodipine 5mg </a:t>
            </a:r>
            <a:r>
              <a:rPr lang="en-US" sz="4100" dirty="0" err="1">
                <a:solidFill>
                  <a:schemeClr val="bg1"/>
                </a:solidFill>
              </a:rPr>
              <a:t>qd</a:t>
            </a:r>
            <a:r>
              <a:rPr lang="en-US" sz="4100" dirty="0">
                <a:solidFill>
                  <a:schemeClr val="bg1"/>
                </a:solidFill>
              </a:rPr>
              <a:t>, metformin 500mg bid, vitamin D3 2000 </a:t>
            </a:r>
            <a:r>
              <a:rPr lang="en-US" sz="4100" dirty="0" err="1">
                <a:solidFill>
                  <a:schemeClr val="bg1"/>
                </a:solidFill>
              </a:rPr>
              <a:t>iu</a:t>
            </a:r>
            <a:r>
              <a:rPr lang="en-US" sz="4100" dirty="0">
                <a:solidFill>
                  <a:schemeClr val="bg1"/>
                </a:solidFill>
              </a:rPr>
              <a:t> </a:t>
            </a:r>
            <a:r>
              <a:rPr lang="en-US" sz="4100" dirty="0" err="1">
                <a:solidFill>
                  <a:schemeClr val="bg1"/>
                </a:solidFill>
              </a:rPr>
              <a:t>qd</a:t>
            </a:r>
            <a:r>
              <a:rPr lang="en-US" sz="4100" dirty="0">
                <a:solidFill>
                  <a:schemeClr val="bg1"/>
                </a:solidFill>
              </a:rPr>
              <a:t>.</a:t>
            </a:r>
          </a:p>
          <a:p>
            <a:pPr marL="0" indent="0">
              <a:buNone/>
            </a:pPr>
            <a:endParaRPr lang="en-US" sz="4100" dirty="0">
              <a:solidFill>
                <a:schemeClr val="bg1"/>
              </a:solidFill>
            </a:endParaRPr>
          </a:p>
          <a:p>
            <a:pPr marL="0" indent="0">
              <a:buNone/>
            </a:pPr>
            <a:r>
              <a:rPr lang="en-US" sz="4100" dirty="0">
                <a:solidFill>
                  <a:schemeClr val="bg1"/>
                </a:solidFill>
              </a:rPr>
              <a:t>BP 130/80 in the office</a:t>
            </a:r>
          </a:p>
          <a:p>
            <a:pPr marL="0" indent="0">
              <a:buNone/>
            </a:pPr>
            <a:endParaRPr lang="en-US" sz="4100" dirty="0">
              <a:solidFill>
                <a:schemeClr val="bg1"/>
              </a:solidFill>
            </a:endParaRPr>
          </a:p>
          <a:p>
            <a:pPr marL="0" indent="0">
              <a:buNone/>
            </a:pPr>
            <a:r>
              <a:rPr lang="en-US" sz="4100" dirty="0">
                <a:solidFill>
                  <a:schemeClr val="bg1"/>
                </a:solidFill>
              </a:rPr>
              <a:t>Home BP average 128/78</a:t>
            </a:r>
          </a:p>
          <a:p>
            <a:pPr marL="0" indent="0">
              <a:buNone/>
            </a:pPr>
            <a:endParaRPr lang="en-US" sz="4100" dirty="0">
              <a:solidFill>
                <a:schemeClr val="bg1"/>
              </a:solidFill>
            </a:endParaRPr>
          </a:p>
          <a:p>
            <a:pPr marL="0" indent="0">
              <a:buNone/>
            </a:pPr>
            <a:r>
              <a:rPr lang="en-US" sz="4100" dirty="0">
                <a:solidFill>
                  <a:schemeClr val="bg1"/>
                </a:solidFill>
              </a:rPr>
              <a:t> </a:t>
            </a: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Content Placeholder 3">
            <a:extLst>
              <a:ext uri="{FF2B5EF4-FFF2-40B4-BE49-F238E27FC236}">
                <a16:creationId xmlns:a16="http://schemas.microsoft.com/office/drawing/2014/main" id="{3DF6341A-A081-4749-96EE-AEFEDCBA274C}"/>
              </a:ext>
            </a:extLst>
          </p:cNvPr>
          <p:cNvSpPr>
            <a:spLocks noGrp="1"/>
          </p:cNvSpPr>
          <p:nvPr>
            <p:ph sz="half" idx="2"/>
          </p:nvPr>
        </p:nvSpPr>
        <p:spPr>
          <a:xfrm>
            <a:off x="6172200" y="1825624"/>
            <a:ext cx="5181600" cy="4863933"/>
          </a:xfrm>
        </p:spPr>
        <p:txBody>
          <a:bodyPr>
            <a:normAutofit fontScale="55000" lnSpcReduction="20000"/>
          </a:bodyPr>
          <a:lstStyle/>
          <a:p>
            <a:pPr marL="0" indent="0">
              <a:buNone/>
            </a:pPr>
            <a:r>
              <a:rPr lang="en-US" sz="4400" dirty="0">
                <a:solidFill>
                  <a:schemeClr val="bg1"/>
                </a:solidFill>
              </a:rPr>
              <a:t>How do you advise her to maintain optimal BP control?</a:t>
            </a:r>
          </a:p>
          <a:p>
            <a:pPr marL="742950" indent="-742950">
              <a:buAutoNum type="alphaUcPeriod"/>
            </a:pPr>
            <a:r>
              <a:rPr lang="en-US" sz="4400" dirty="0">
                <a:solidFill>
                  <a:srgbClr val="92D050"/>
                </a:solidFill>
              </a:rPr>
              <a:t>Continue current management. </a:t>
            </a:r>
          </a:p>
          <a:p>
            <a:pPr marL="742950" indent="-742950">
              <a:buAutoNum type="alphaUcPeriod"/>
            </a:pPr>
            <a:r>
              <a:rPr lang="en-US" sz="4400" dirty="0">
                <a:solidFill>
                  <a:schemeClr val="bg1"/>
                </a:solidFill>
              </a:rPr>
              <a:t>Stop amlodipine and increase lisinopril to 40mg </a:t>
            </a:r>
            <a:r>
              <a:rPr lang="en-US" sz="4400" dirty="0" err="1">
                <a:solidFill>
                  <a:schemeClr val="bg1"/>
                </a:solidFill>
              </a:rPr>
              <a:t>qd</a:t>
            </a:r>
            <a:endParaRPr lang="en-US" sz="4400" dirty="0">
              <a:solidFill>
                <a:schemeClr val="bg1"/>
              </a:solidFill>
            </a:endParaRPr>
          </a:p>
          <a:p>
            <a:pPr marL="742950" indent="-742950">
              <a:buAutoNum type="alphaUcPeriod"/>
            </a:pPr>
            <a:r>
              <a:rPr lang="en-US" sz="4400" dirty="0">
                <a:solidFill>
                  <a:schemeClr val="bg1"/>
                </a:solidFill>
              </a:rPr>
              <a:t>Stop lisinopril and increase amlodipine to 10mg </a:t>
            </a:r>
            <a:r>
              <a:rPr lang="en-US" sz="4400" dirty="0" err="1">
                <a:solidFill>
                  <a:schemeClr val="bg1"/>
                </a:solidFill>
              </a:rPr>
              <a:t>qd</a:t>
            </a:r>
            <a:r>
              <a:rPr lang="en-US" sz="4400" dirty="0">
                <a:solidFill>
                  <a:schemeClr val="bg1"/>
                </a:solidFill>
              </a:rPr>
              <a:t>.</a:t>
            </a:r>
          </a:p>
          <a:p>
            <a:pPr marL="742950" indent="-742950">
              <a:buAutoNum type="alphaUcPeriod"/>
            </a:pPr>
            <a:r>
              <a:rPr lang="en-US" sz="4400" dirty="0">
                <a:solidFill>
                  <a:schemeClr val="bg1"/>
                </a:solidFill>
              </a:rPr>
              <a:t>Stop amlodipine and monitor</a:t>
            </a:r>
          </a:p>
          <a:p>
            <a:pPr marL="742950" indent="-742950">
              <a:buAutoNum type="alphaUcPeriod"/>
            </a:pPr>
            <a:endParaRPr lang="en-US" sz="4400" dirty="0">
              <a:solidFill>
                <a:schemeClr val="bg1"/>
              </a:solidFill>
            </a:endParaRPr>
          </a:p>
          <a:p>
            <a:pPr marL="0" indent="0">
              <a:buNone/>
            </a:pPr>
            <a:r>
              <a:rPr lang="en-US" sz="4400" dirty="0">
                <a:solidFill>
                  <a:srgbClr val="FFC000"/>
                </a:solidFill>
              </a:rPr>
              <a:t>A combination of 2 agents at moderate doses often works better than 1 medication at max dose</a:t>
            </a:r>
          </a:p>
        </p:txBody>
      </p:sp>
    </p:spTree>
    <p:extLst>
      <p:ext uri="{BB962C8B-B14F-4D97-AF65-F5344CB8AC3E}">
        <p14:creationId xmlns:p14="http://schemas.microsoft.com/office/powerpoint/2010/main" val="3542657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Evaluation</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sz="half" idx="1"/>
          </p:nvPr>
        </p:nvSpPr>
        <p:spPr>
          <a:xfrm>
            <a:off x="838200" y="1825624"/>
            <a:ext cx="5181600" cy="5032376"/>
          </a:xfrm>
        </p:spPr>
        <p:txBody>
          <a:bodyPr>
            <a:normAutofit fontScale="77500" lnSpcReduction="20000"/>
          </a:bodyPr>
          <a:lstStyle/>
          <a:p>
            <a:pPr marL="0" indent="0">
              <a:buNone/>
            </a:pPr>
            <a:r>
              <a:rPr lang="en-US" sz="4100" dirty="0">
                <a:solidFill>
                  <a:schemeClr val="bg1"/>
                </a:solidFill>
              </a:rPr>
              <a:t>35yo man with no medical history is noted to have a BP of 146/90 in the office.  A friend took his BP at work recently and it was 155/92.  </a:t>
            </a:r>
          </a:p>
          <a:p>
            <a:pPr marL="0" indent="0">
              <a:buNone/>
            </a:pPr>
            <a:r>
              <a:rPr lang="en-US" sz="4100" dirty="0">
                <a:solidFill>
                  <a:schemeClr val="bg1"/>
                </a:solidFill>
              </a:rPr>
              <a:t>FH: HTN, DM2, father with MI at age 55</a:t>
            </a:r>
          </a:p>
          <a:p>
            <a:pPr marL="0" indent="0">
              <a:buNone/>
            </a:pPr>
            <a:r>
              <a:rPr lang="en-US" sz="4100" dirty="0">
                <a:solidFill>
                  <a:schemeClr val="bg1"/>
                </a:solidFill>
              </a:rPr>
              <a:t>SH: no tobacco, 2 drinks/week</a:t>
            </a:r>
          </a:p>
          <a:p>
            <a:pPr marL="0" indent="0">
              <a:buNone/>
            </a:pPr>
            <a:r>
              <a:rPr lang="en-US" sz="4100" dirty="0">
                <a:solidFill>
                  <a:schemeClr val="bg1"/>
                </a:solidFill>
              </a:rPr>
              <a:t>PE normal.  BP 146/90  HR 76  BMI 24.</a:t>
            </a: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Content Placeholder 3">
            <a:extLst>
              <a:ext uri="{FF2B5EF4-FFF2-40B4-BE49-F238E27FC236}">
                <a16:creationId xmlns:a16="http://schemas.microsoft.com/office/drawing/2014/main" id="{3DF6341A-A081-4749-96EE-AEFEDCBA274C}"/>
              </a:ext>
            </a:extLst>
          </p:cNvPr>
          <p:cNvSpPr>
            <a:spLocks noGrp="1"/>
          </p:cNvSpPr>
          <p:nvPr>
            <p:ph sz="half" idx="2"/>
          </p:nvPr>
        </p:nvSpPr>
        <p:spPr>
          <a:xfrm>
            <a:off x="6172200" y="1825624"/>
            <a:ext cx="5181600" cy="4863933"/>
          </a:xfrm>
        </p:spPr>
        <p:txBody>
          <a:bodyPr>
            <a:normAutofit fontScale="77500" lnSpcReduction="20000"/>
          </a:bodyPr>
          <a:lstStyle/>
          <a:p>
            <a:pPr marL="0" indent="0">
              <a:buNone/>
            </a:pPr>
            <a:r>
              <a:rPr lang="en-US" sz="4400" dirty="0">
                <a:solidFill>
                  <a:schemeClr val="bg1"/>
                </a:solidFill>
              </a:rPr>
              <a:t>Which is the most appropriate methods to confirm HTN in this patient</a:t>
            </a:r>
          </a:p>
          <a:p>
            <a:pPr marL="742950" indent="-742950">
              <a:buAutoNum type="alphaUcPeriod"/>
            </a:pPr>
            <a:r>
              <a:rPr lang="en-US" sz="4400" dirty="0">
                <a:solidFill>
                  <a:schemeClr val="bg1"/>
                </a:solidFill>
              </a:rPr>
              <a:t>Home BP readings</a:t>
            </a:r>
          </a:p>
          <a:p>
            <a:pPr marL="742950" indent="-742950">
              <a:buAutoNum type="alphaUcPeriod"/>
            </a:pPr>
            <a:r>
              <a:rPr lang="en-US" sz="4400" dirty="0">
                <a:solidFill>
                  <a:schemeClr val="bg1"/>
                </a:solidFill>
              </a:rPr>
              <a:t>24hr ambulatory BP monitoring</a:t>
            </a:r>
          </a:p>
          <a:p>
            <a:pPr marL="742950" indent="-742950">
              <a:buAutoNum type="alphaUcPeriod"/>
            </a:pPr>
            <a:r>
              <a:rPr lang="en-US" sz="4400" dirty="0">
                <a:solidFill>
                  <a:schemeClr val="bg1"/>
                </a:solidFill>
              </a:rPr>
              <a:t>Repeat in-office BP measurements over 5 days</a:t>
            </a:r>
          </a:p>
          <a:p>
            <a:pPr marL="742950" indent="-742950">
              <a:buAutoNum type="alphaUcPeriod"/>
            </a:pPr>
            <a:r>
              <a:rPr lang="en-US" sz="4400" dirty="0">
                <a:solidFill>
                  <a:schemeClr val="bg1"/>
                </a:solidFill>
              </a:rPr>
              <a:t>Plasma aldosterone-renin ratio</a:t>
            </a:r>
          </a:p>
        </p:txBody>
      </p:sp>
    </p:spTree>
    <p:extLst>
      <p:ext uri="{BB962C8B-B14F-4D97-AF65-F5344CB8AC3E}">
        <p14:creationId xmlns:p14="http://schemas.microsoft.com/office/powerpoint/2010/main" val="3860959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Evaluation</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sz="half" idx="1"/>
          </p:nvPr>
        </p:nvSpPr>
        <p:spPr>
          <a:xfrm>
            <a:off x="838200" y="1825624"/>
            <a:ext cx="5181600" cy="5032376"/>
          </a:xfrm>
        </p:spPr>
        <p:txBody>
          <a:bodyPr>
            <a:normAutofit fontScale="77500" lnSpcReduction="20000"/>
          </a:bodyPr>
          <a:lstStyle/>
          <a:p>
            <a:pPr marL="0" indent="0">
              <a:buNone/>
            </a:pPr>
            <a:r>
              <a:rPr lang="en-US" sz="4100" dirty="0">
                <a:solidFill>
                  <a:schemeClr val="bg1"/>
                </a:solidFill>
              </a:rPr>
              <a:t>35yo man with no medical history is noted to have a BP of 146/90 in the office.  A friend took his BP at work recently and it was 155/92.  </a:t>
            </a:r>
          </a:p>
          <a:p>
            <a:pPr marL="0" indent="0">
              <a:buNone/>
            </a:pPr>
            <a:r>
              <a:rPr lang="en-US" sz="4100" dirty="0">
                <a:solidFill>
                  <a:schemeClr val="bg1"/>
                </a:solidFill>
              </a:rPr>
              <a:t>FH: HTN, DM2, father with MI at age 55</a:t>
            </a:r>
          </a:p>
          <a:p>
            <a:pPr marL="0" indent="0">
              <a:buNone/>
            </a:pPr>
            <a:r>
              <a:rPr lang="en-US" sz="4100" dirty="0">
                <a:solidFill>
                  <a:schemeClr val="bg1"/>
                </a:solidFill>
              </a:rPr>
              <a:t>SH: no tobacco, 2 drinks/week</a:t>
            </a:r>
          </a:p>
          <a:p>
            <a:pPr marL="0" indent="0">
              <a:buNone/>
            </a:pPr>
            <a:r>
              <a:rPr lang="en-US" sz="4100" dirty="0">
                <a:solidFill>
                  <a:schemeClr val="bg1"/>
                </a:solidFill>
              </a:rPr>
              <a:t>PE normal.  BP 146/90  HR 76  BMI 24.</a:t>
            </a: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Content Placeholder 3">
            <a:extLst>
              <a:ext uri="{FF2B5EF4-FFF2-40B4-BE49-F238E27FC236}">
                <a16:creationId xmlns:a16="http://schemas.microsoft.com/office/drawing/2014/main" id="{3DF6341A-A081-4749-96EE-AEFEDCBA274C}"/>
              </a:ext>
            </a:extLst>
          </p:cNvPr>
          <p:cNvSpPr>
            <a:spLocks noGrp="1"/>
          </p:cNvSpPr>
          <p:nvPr>
            <p:ph sz="half" idx="2"/>
          </p:nvPr>
        </p:nvSpPr>
        <p:spPr>
          <a:xfrm>
            <a:off x="6172200" y="1825624"/>
            <a:ext cx="5181600" cy="4863933"/>
          </a:xfrm>
        </p:spPr>
        <p:txBody>
          <a:bodyPr>
            <a:normAutofit fontScale="77500" lnSpcReduction="20000"/>
          </a:bodyPr>
          <a:lstStyle/>
          <a:p>
            <a:pPr marL="0" indent="0">
              <a:buNone/>
            </a:pPr>
            <a:r>
              <a:rPr lang="en-US" sz="4400" dirty="0">
                <a:solidFill>
                  <a:schemeClr val="bg1"/>
                </a:solidFill>
              </a:rPr>
              <a:t>Which is the most appropriate methods to confirm HTN in this patient</a:t>
            </a:r>
          </a:p>
          <a:p>
            <a:pPr marL="742950" indent="-742950">
              <a:buAutoNum type="alphaUcPeriod"/>
            </a:pPr>
            <a:r>
              <a:rPr lang="en-US" sz="4400" dirty="0">
                <a:solidFill>
                  <a:srgbClr val="66FF33"/>
                </a:solidFill>
              </a:rPr>
              <a:t>Home BP readings</a:t>
            </a:r>
          </a:p>
          <a:p>
            <a:pPr marL="742950" indent="-742950">
              <a:buAutoNum type="alphaUcPeriod"/>
            </a:pPr>
            <a:r>
              <a:rPr lang="en-US" sz="4400" dirty="0">
                <a:solidFill>
                  <a:schemeClr val="bg1"/>
                </a:solidFill>
              </a:rPr>
              <a:t>24hr ambulatory BP monitoring</a:t>
            </a:r>
          </a:p>
          <a:p>
            <a:pPr marL="742950" indent="-742950">
              <a:buAutoNum type="alphaUcPeriod"/>
            </a:pPr>
            <a:r>
              <a:rPr lang="en-US" sz="4400" dirty="0">
                <a:solidFill>
                  <a:schemeClr val="bg1"/>
                </a:solidFill>
              </a:rPr>
              <a:t>Repeat in-office BP measurements over 5 days</a:t>
            </a:r>
          </a:p>
          <a:p>
            <a:pPr marL="742950" indent="-742950">
              <a:buAutoNum type="alphaUcPeriod"/>
            </a:pPr>
            <a:r>
              <a:rPr lang="en-US" sz="4400" dirty="0">
                <a:solidFill>
                  <a:schemeClr val="bg1"/>
                </a:solidFill>
              </a:rPr>
              <a:t>Plasma aldosterone-renin ratio</a:t>
            </a:r>
          </a:p>
        </p:txBody>
      </p:sp>
      <p:sp>
        <p:nvSpPr>
          <p:cNvPr id="5" name="TextBox 4">
            <a:extLst>
              <a:ext uri="{FF2B5EF4-FFF2-40B4-BE49-F238E27FC236}">
                <a16:creationId xmlns:a16="http://schemas.microsoft.com/office/drawing/2014/main" id="{E3429772-C6FB-48E2-91D1-89E5F937AB31}"/>
              </a:ext>
            </a:extLst>
          </p:cNvPr>
          <p:cNvSpPr txBox="1"/>
          <p:nvPr/>
        </p:nvSpPr>
        <p:spPr>
          <a:xfrm>
            <a:off x="224588" y="6336632"/>
            <a:ext cx="9240253" cy="369332"/>
          </a:xfrm>
          <a:prstGeom prst="rect">
            <a:avLst/>
          </a:prstGeom>
          <a:noFill/>
        </p:spPr>
        <p:txBody>
          <a:bodyPr wrap="square" rtlCol="0">
            <a:spAutoFit/>
          </a:bodyPr>
          <a:lstStyle/>
          <a:p>
            <a:r>
              <a:rPr lang="en-US" dirty="0"/>
              <a:t>Siu AL; US Preventative Task Force.  Ann Intern Med.  2015 Nov 17;163(10):778-86.</a:t>
            </a:r>
          </a:p>
        </p:txBody>
      </p:sp>
    </p:spTree>
    <p:extLst>
      <p:ext uri="{BB962C8B-B14F-4D97-AF65-F5344CB8AC3E}">
        <p14:creationId xmlns:p14="http://schemas.microsoft.com/office/powerpoint/2010/main" val="322917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sz="half" idx="1"/>
          </p:nvPr>
        </p:nvSpPr>
        <p:spPr>
          <a:xfrm>
            <a:off x="838201" y="1690688"/>
            <a:ext cx="5181600" cy="5032376"/>
          </a:xfrm>
        </p:spPr>
        <p:txBody>
          <a:bodyPr>
            <a:normAutofit fontScale="70000" lnSpcReduction="20000"/>
          </a:bodyPr>
          <a:lstStyle/>
          <a:p>
            <a:pPr marL="0" indent="0">
              <a:buNone/>
            </a:pPr>
            <a:r>
              <a:rPr lang="en-US" sz="4100" dirty="0">
                <a:solidFill>
                  <a:schemeClr val="bg1"/>
                </a:solidFill>
              </a:rPr>
              <a:t>55yo woman with hyperlipidemia, hypothyroidism and  longstanding difficult to control HTN  here for evaluation of HTN.  Home BP average 155/82.  </a:t>
            </a:r>
          </a:p>
          <a:p>
            <a:pPr marL="0" indent="0">
              <a:buNone/>
            </a:pPr>
            <a:r>
              <a:rPr lang="en-US" sz="4100" dirty="0">
                <a:solidFill>
                  <a:schemeClr val="bg1"/>
                </a:solidFill>
              </a:rPr>
              <a:t>Medications: telmisartan-</a:t>
            </a:r>
            <a:r>
              <a:rPr lang="en-US" sz="4100" dirty="0" err="1">
                <a:solidFill>
                  <a:schemeClr val="bg1"/>
                </a:solidFill>
              </a:rPr>
              <a:t>hctz</a:t>
            </a:r>
            <a:r>
              <a:rPr lang="en-US" sz="4100" dirty="0">
                <a:solidFill>
                  <a:schemeClr val="bg1"/>
                </a:solidFill>
              </a:rPr>
              <a:t>, nifedipine, atorvastatin, levothyroxine</a:t>
            </a:r>
          </a:p>
          <a:p>
            <a:pPr marL="0" indent="0">
              <a:buNone/>
            </a:pPr>
            <a:r>
              <a:rPr lang="en-US" sz="4100" dirty="0">
                <a:solidFill>
                  <a:schemeClr val="bg1"/>
                </a:solidFill>
              </a:rPr>
              <a:t>SH: 1ppd tobacco, social EtOH</a:t>
            </a:r>
          </a:p>
          <a:p>
            <a:pPr marL="0" indent="0">
              <a:buNone/>
            </a:pPr>
            <a:r>
              <a:rPr lang="en-US" sz="4100" dirty="0">
                <a:solidFill>
                  <a:schemeClr val="bg1"/>
                </a:solidFill>
              </a:rPr>
              <a:t>PE: 164/82, HR 76, BMI 34.  Exam normal</a:t>
            </a:r>
          </a:p>
          <a:p>
            <a:pPr marL="0" indent="0">
              <a:buNone/>
            </a:pPr>
            <a:r>
              <a:rPr lang="en-US" sz="4100" dirty="0">
                <a:solidFill>
                  <a:schemeClr val="bg1"/>
                </a:solidFill>
              </a:rPr>
              <a:t>Labs: Creatinine 0.8, K 3.8, TSH 2.5</a:t>
            </a:r>
          </a:p>
          <a:p>
            <a:pPr marL="0" indent="0">
              <a:buNone/>
            </a:pPr>
            <a:endParaRPr lang="en-US" sz="41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Content Placeholder 3">
            <a:extLst>
              <a:ext uri="{FF2B5EF4-FFF2-40B4-BE49-F238E27FC236}">
                <a16:creationId xmlns:a16="http://schemas.microsoft.com/office/drawing/2014/main" id="{3DF6341A-A081-4749-96EE-AEFEDCBA274C}"/>
              </a:ext>
            </a:extLst>
          </p:cNvPr>
          <p:cNvSpPr>
            <a:spLocks noGrp="1"/>
          </p:cNvSpPr>
          <p:nvPr>
            <p:ph sz="half" idx="2"/>
          </p:nvPr>
        </p:nvSpPr>
        <p:spPr>
          <a:xfrm>
            <a:off x="6172200" y="1825624"/>
            <a:ext cx="5181600" cy="4863933"/>
          </a:xfrm>
        </p:spPr>
        <p:txBody>
          <a:bodyPr>
            <a:normAutofit fontScale="70000" lnSpcReduction="20000"/>
          </a:bodyPr>
          <a:lstStyle/>
          <a:p>
            <a:pPr marL="0" indent="0">
              <a:buNone/>
            </a:pPr>
            <a:r>
              <a:rPr lang="en-US" sz="4400" dirty="0">
                <a:solidFill>
                  <a:schemeClr val="bg1"/>
                </a:solidFill>
              </a:rPr>
              <a:t>What would be a good add on therapy?</a:t>
            </a:r>
          </a:p>
          <a:p>
            <a:pPr marL="0" indent="0">
              <a:buNone/>
            </a:pPr>
            <a:endParaRPr lang="en-US" sz="4400" dirty="0">
              <a:solidFill>
                <a:schemeClr val="bg1"/>
              </a:solidFill>
            </a:endParaRPr>
          </a:p>
          <a:p>
            <a:pPr marL="742950" indent="-742950">
              <a:buAutoNum type="alphaUcPeriod"/>
            </a:pPr>
            <a:r>
              <a:rPr lang="en-US" sz="4400" dirty="0">
                <a:solidFill>
                  <a:schemeClr val="bg1"/>
                </a:solidFill>
              </a:rPr>
              <a:t>Lisinopril</a:t>
            </a:r>
          </a:p>
          <a:p>
            <a:pPr marL="742950" indent="-742950">
              <a:buAutoNum type="alphaUcPeriod"/>
            </a:pPr>
            <a:r>
              <a:rPr lang="en-US" sz="4400" dirty="0">
                <a:solidFill>
                  <a:schemeClr val="bg1"/>
                </a:solidFill>
              </a:rPr>
              <a:t>Doxazosin</a:t>
            </a:r>
          </a:p>
          <a:p>
            <a:pPr marL="742950" indent="-742950">
              <a:buAutoNum type="alphaUcPeriod"/>
            </a:pPr>
            <a:r>
              <a:rPr lang="en-US" sz="4400" dirty="0">
                <a:solidFill>
                  <a:schemeClr val="bg1"/>
                </a:solidFill>
              </a:rPr>
              <a:t>Spironolactone</a:t>
            </a:r>
          </a:p>
          <a:p>
            <a:pPr marL="742950" indent="-742950">
              <a:buAutoNum type="alphaUcPeriod"/>
            </a:pPr>
            <a:r>
              <a:rPr lang="en-US" sz="4400" dirty="0">
                <a:solidFill>
                  <a:schemeClr val="bg1"/>
                </a:solidFill>
              </a:rPr>
              <a:t>Bisoprolol</a:t>
            </a:r>
          </a:p>
        </p:txBody>
      </p:sp>
    </p:spTree>
    <p:extLst>
      <p:ext uri="{BB962C8B-B14F-4D97-AF65-F5344CB8AC3E}">
        <p14:creationId xmlns:p14="http://schemas.microsoft.com/office/powerpoint/2010/main" val="1513936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sz="half" idx="1"/>
          </p:nvPr>
        </p:nvSpPr>
        <p:spPr>
          <a:xfrm>
            <a:off x="838201" y="1690688"/>
            <a:ext cx="5181600" cy="5032376"/>
          </a:xfrm>
        </p:spPr>
        <p:txBody>
          <a:bodyPr>
            <a:normAutofit fontScale="70000" lnSpcReduction="20000"/>
          </a:bodyPr>
          <a:lstStyle/>
          <a:p>
            <a:pPr marL="0" indent="0">
              <a:buNone/>
            </a:pPr>
            <a:r>
              <a:rPr lang="en-US" sz="4100" dirty="0">
                <a:solidFill>
                  <a:schemeClr val="bg1"/>
                </a:solidFill>
              </a:rPr>
              <a:t>55yo woman with hyperlipidemia, hypothyroidism and  longstanding difficult to control HTN  here for evaluation of HTN.  Home BP average 155/82.  </a:t>
            </a:r>
          </a:p>
          <a:p>
            <a:pPr marL="0" indent="0">
              <a:buNone/>
            </a:pPr>
            <a:r>
              <a:rPr lang="en-US" sz="4100" dirty="0">
                <a:solidFill>
                  <a:schemeClr val="bg1"/>
                </a:solidFill>
              </a:rPr>
              <a:t>Medications: telmisartan-</a:t>
            </a:r>
            <a:r>
              <a:rPr lang="en-US" sz="4100" dirty="0" err="1">
                <a:solidFill>
                  <a:schemeClr val="bg1"/>
                </a:solidFill>
              </a:rPr>
              <a:t>hctz</a:t>
            </a:r>
            <a:r>
              <a:rPr lang="en-US" sz="4100" dirty="0">
                <a:solidFill>
                  <a:schemeClr val="bg1"/>
                </a:solidFill>
              </a:rPr>
              <a:t>, nifedipine, atorvastatin, levothyroxine</a:t>
            </a:r>
          </a:p>
          <a:p>
            <a:pPr marL="0" indent="0">
              <a:buNone/>
            </a:pPr>
            <a:r>
              <a:rPr lang="en-US" sz="4100" dirty="0">
                <a:solidFill>
                  <a:schemeClr val="bg1"/>
                </a:solidFill>
              </a:rPr>
              <a:t>SH: 1ppd tobacco, social EtOH</a:t>
            </a:r>
          </a:p>
          <a:p>
            <a:pPr marL="0" indent="0">
              <a:buNone/>
            </a:pPr>
            <a:r>
              <a:rPr lang="en-US" sz="4100" dirty="0">
                <a:solidFill>
                  <a:schemeClr val="bg1"/>
                </a:solidFill>
              </a:rPr>
              <a:t>PE: 164/82, HR 76, BMI 34.  Exam normal</a:t>
            </a:r>
          </a:p>
          <a:p>
            <a:pPr marL="0" indent="0">
              <a:buNone/>
            </a:pPr>
            <a:r>
              <a:rPr lang="en-US" sz="4100" dirty="0">
                <a:solidFill>
                  <a:schemeClr val="bg1"/>
                </a:solidFill>
              </a:rPr>
              <a:t>Labs: Creatinine 0.8, K 3.8</a:t>
            </a:r>
          </a:p>
          <a:p>
            <a:pPr marL="0" indent="0">
              <a:buNone/>
            </a:pPr>
            <a:endParaRPr lang="en-US" sz="41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Content Placeholder 3">
            <a:extLst>
              <a:ext uri="{FF2B5EF4-FFF2-40B4-BE49-F238E27FC236}">
                <a16:creationId xmlns:a16="http://schemas.microsoft.com/office/drawing/2014/main" id="{3DF6341A-A081-4749-96EE-AEFEDCBA274C}"/>
              </a:ext>
            </a:extLst>
          </p:cNvPr>
          <p:cNvSpPr>
            <a:spLocks noGrp="1"/>
          </p:cNvSpPr>
          <p:nvPr>
            <p:ph sz="half" idx="2"/>
          </p:nvPr>
        </p:nvSpPr>
        <p:spPr>
          <a:xfrm>
            <a:off x="6172200" y="1825624"/>
            <a:ext cx="5181600" cy="4863933"/>
          </a:xfrm>
        </p:spPr>
        <p:txBody>
          <a:bodyPr>
            <a:normAutofit fontScale="70000" lnSpcReduction="20000"/>
          </a:bodyPr>
          <a:lstStyle/>
          <a:p>
            <a:pPr marL="0" indent="0">
              <a:buNone/>
            </a:pPr>
            <a:r>
              <a:rPr lang="en-US" sz="4400" dirty="0">
                <a:solidFill>
                  <a:schemeClr val="bg1"/>
                </a:solidFill>
              </a:rPr>
              <a:t>What would be a good add on therapy?</a:t>
            </a:r>
          </a:p>
          <a:p>
            <a:pPr marL="0" indent="0">
              <a:buNone/>
            </a:pPr>
            <a:endParaRPr lang="en-US" sz="4400" dirty="0">
              <a:solidFill>
                <a:schemeClr val="bg1"/>
              </a:solidFill>
            </a:endParaRPr>
          </a:p>
          <a:p>
            <a:pPr marL="742950" indent="-742950">
              <a:buAutoNum type="alphaUcPeriod"/>
            </a:pPr>
            <a:r>
              <a:rPr lang="en-US" sz="4400" dirty="0">
                <a:solidFill>
                  <a:schemeClr val="bg1"/>
                </a:solidFill>
              </a:rPr>
              <a:t>Lisinopril</a:t>
            </a:r>
          </a:p>
          <a:p>
            <a:pPr marL="742950" indent="-742950">
              <a:buAutoNum type="alphaUcPeriod"/>
            </a:pPr>
            <a:r>
              <a:rPr lang="en-US" sz="4400" dirty="0">
                <a:solidFill>
                  <a:schemeClr val="bg1"/>
                </a:solidFill>
              </a:rPr>
              <a:t>Doxazosin</a:t>
            </a:r>
          </a:p>
          <a:p>
            <a:pPr marL="742950" indent="-742950">
              <a:buAutoNum type="alphaUcPeriod"/>
            </a:pPr>
            <a:r>
              <a:rPr lang="en-US" sz="4400" dirty="0">
                <a:solidFill>
                  <a:srgbClr val="66FF33"/>
                </a:solidFill>
              </a:rPr>
              <a:t>Spironolactone</a:t>
            </a:r>
          </a:p>
          <a:p>
            <a:pPr marL="742950" indent="-742950">
              <a:buAutoNum type="alphaUcPeriod"/>
            </a:pPr>
            <a:r>
              <a:rPr lang="en-US" sz="4400" dirty="0">
                <a:solidFill>
                  <a:schemeClr val="bg1"/>
                </a:solidFill>
              </a:rPr>
              <a:t>Bisoprolol</a:t>
            </a:r>
          </a:p>
        </p:txBody>
      </p:sp>
    </p:spTree>
    <p:extLst>
      <p:ext uri="{BB962C8B-B14F-4D97-AF65-F5344CB8AC3E}">
        <p14:creationId xmlns:p14="http://schemas.microsoft.com/office/powerpoint/2010/main" val="644682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FF00"/>
                </a:solidFill>
              </a:rPr>
              <a:t>Treatment – PATHWAY 2 trial </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821948"/>
            <a:ext cx="10515600" cy="4351338"/>
          </a:xfrm>
        </p:spPr>
        <p:txBody>
          <a:bodyPr>
            <a:normAutofit/>
          </a:bodyPr>
          <a:lstStyle/>
          <a:p>
            <a:pPr marL="0" indent="0">
              <a:buNone/>
            </a:pPr>
            <a:r>
              <a:rPr lang="en-US" sz="3600" dirty="0">
                <a:solidFill>
                  <a:schemeClr val="bg1"/>
                </a:solidFill>
              </a:rPr>
              <a:t>Patients randomized to 12 weeks of spironolactone, bisoprolol, doxazosin or placebo.  </a:t>
            </a:r>
          </a:p>
          <a:p>
            <a:pPr marL="0" indent="0">
              <a:buNone/>
            </a:pPr>
            <a:r>
              <a:rPr lang="en-US" sz="3600" dirty="0">
                <a:solidFill>
                  <a:schemeClr val="bg1"/>
                </a:solidFill>
              </a:rPr>
              <a:t>Spironolactone superior to:</a:t>
            </a:r>
          </a:p>
          <a:p>
            <a:pPr marL="0" indent="0">
              <a:buNone/>
            </a:pPr>
            <a:r>
              <a:rPr lang="en-US" sz="3600" dirty="0">
                <a:solidFill>
                  <a:schemeClr val="bg1"/>
                </a:solidFill>
              </a:rPr>
              <a:t>	Placebo (-8.7mmHg)</a:t>
            </a:r>
          </a:p>
          <a:p>
            <a:pPr marL="0" indent="0">
              <a:buNone/>
            </a:pPr>
            <a:r>
              <a:rPr lang="en-US" sz="3600" dirty="0">
                <a:solidFill>
                  <a:schemeClr val="bg1"/>
                </a:solidFill>
              </a:rPr>
              <a:t>	Doxazosin and bisoprolol (-4.26mmHg)</a:t>
            </a:r>
          </a:p>
          <a:p>
            <a:pPr marL="0" indent="0">
              <a:buNone/>
            </a:pPr>
            <a:r>
              <a:rPr lang="en-US" sz="3600" dirty="0">
                <a:solidFill>
                  <a:schemeClr val="bg1"/>
                </a:solidFill>
              </a:rPr>
              <a:t>	Bisoprolol (-4.48mmHg)</a:t>
            </a: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p:txBody>
      </p:sp>
      <p:sp>
        <p:nvSpPr>
          <p:cNvPr id="4" name="TextBox 3">
            <a:extLst>
              <a:ext uri="{FF2B5EF4-FFF2-40B4-BE49-F238E27FC236}">
                <a16:creationId xmlns:a16="http://schemas.microsoft.com/office/drawing/2014/main" id="{DC4F7891-1C35-4CD4-8E35-31891577D250}"/>
              </a:ext>
            </a:extLst>
          </p:cNvPr>
          <p:cNvSpPr txBox="1"/>
          <p:nvPr/>
        </p:nvSpPr>
        <p:spPr>
          <a:xfrm>
            <a:off x="352926" y="6304547"/>
            <a:ext cx="10716127" cy="369332"/>
          </a:xfrm>
          <a:prstGeom prst="rect">
            <a:avLst/>
          </a:prstGeom>
          <a:noFill/>
        </p:spPr>
        <p:txBody>
          <a:bodyPr wrap="square" rtlCol="0">
            <a:spAutoFit/>
          </a:bodyPr>
          <a:lstStyle/>
          <a:p>
            <a:r>
              <a:rPr lang="en-US" dirty="0"/>
              <a:t>Williams B et al. Lancet. 2015 Nov 21;386(10008);2059-68.</a:t>
            </a:r>
          </a:p>
        </p:txBody>
      </p:sp>
    </p:spTree>
    <p:extLst>
      <p:ext uri="{BB962C8B-B14F-4D97-AF65-F5344CB8AC3E}">
        <p14:creationId xmlns:p14="http://schemas.microsoft.com/office/powerpoint/2010/main" val="1056130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6C08-DF2A-45C2-AFBA-A44D93F764E2}"/>
              </a:ext>
            </a:extLst>
          </p:cNvPr>
          <p:cNvSpPr>
            <a:spLocks noGrp="1"/>
          </p:cNvSpPr>
          <p:nvPr>
            <p:ph type="title"/>
          </p:nvPr>
        </p:nvSpPr>
        <p:spPr/>
        <p:txBody>
          <a:bodyPr/>
          <a:lstStyle/>
          <a:p>
            <a:r>
              <a:rPr lang="en-US" dirty="0">
                <a:solidFill>
                  <a:srgbClr val="FFFF00"/>
                </a:solidFill>
              </a:rPr>
              <a:t>Evaluation</a:t>
            </a:r>
          </a:p>
        </p:txBody>
      </p:sp>
      <p:sp>
        <p:nvSpPr>
          <p:cNvPr id="3" name="Content Placeholder 2">
            <a:extLst>
              <a:ext uri="{FF2B5EF4-FFF2-40B4-BE49-F238E27FC236}">
                <a16:creationId xmlns:a16="http://schemas.microsoft.com/office/drawing/2014/main" id="{BBE7D1F2-0904-4ADB-90AE-AA4D3719BB44}"/>
              </a:ext>
            </a:extLst>
          </p:cNvPr>
          <p:cNvSpPr>
            <a:spLocks noGrp="1"/>
          </p:cNvSpPr>
          <p:nvPr>
            <p:ph sz="half" idx="1"/>
          </p:nvPr>
        </p:nvSpPr>
        <p:spPr/>
        <p:txBody>
          <a:bodyPr>
            <a:normAutofit fontScale="92500" lnSpcReduction="20000"/>
          </a:bodyPr>
          <a:lstStyle/>
          <a:p>
            <a:pPr marL="0" indent="0">
              <a:buNone/>
            </a:pPr>
            <a:r>
              <a:rPr lang="en-US" dirty="0">
                <a:solidFill>
                  <a:schemeClr val="bg1"/>
                </a:solidFill>
              </a:rPr>
              <a:t>65yo man with uncontrolled hypertension.   Clinic BPs always  above 140/90, and home BP readings 150s-170s/90s.</a:t>
            </a:r>
          </a:p>
          <a:p>
            <a:pPr marL="0" indent="0">
              <a:buNone/>
            </a:pPr>
            <a:r>
              <a:rPr lang="en-US" dirty="0">
                <a:solidFill>
                  <a:schemeClr val="bg1"/>
                </a:solidFill>
              </a:rPr>
              <a:t>ROS: negative</a:t>
            </a:r>
          </a:p>
          <a:p>
            <a:pPr marL="0" indent="0">
              <a:buNone/>
            </a:pPr>
            <a:r>
              <a:rPr lang="en-US" dirty="0">
                <a:solidFill>
                  <a:schemeClr val="bg1"/>
                </a:solidFill>
              </a:rPr>
              <a:t>Medications: lisinopril 40mg </a:t>
            </a:r>
            <a:r>
              <a:rPr lang="en-US" dirty="0" err="1">
                <a:solidFill>
                  <a:schemeClr val="bg1"/>
                </a:solidFill>
              </a:rPr>
              <a:t>qd</a:t>
            </a:r>
            <a:r>
              <a:rPr lang="en-US" dirty="0">
                <a:solidFill>
                  <a:schemeClr val="bg1"/>
                </a:solidFill>
              </a:rPr>
              <a:t>, nifedipine 60mg </a:t>
            </a:r>
            <a:r>
              <a:rPr lang="en-US" dirty="0" err="1">
                <a:solidFill>
                  <a:schemeClr val="bg1"/>
                </a:solidFill>
              </a:rPr>
              <a:t>qd</a:t>
            </a:r>
            <a:r>
              <a:rPr lang="en-US" dirty="0">
                <a:solidFill>
                  <a:schemeClr val="bg1"/>
                </a:solidFill>
              </a:rPr>
              <a:t>, and atenolol 100mg </a:t>
            </a:r>
            <a:r>
              <a:rPr lang="en-US" dirty="0" err="1">
                <a:solidFill>
                  <a:schemeClr val="bg1"/>
                </a:solidFill>
              </a:rPr>
              <a:t>qd</a:t>
            </a:r>
            <a:endParaRPr lang="en-US" dirty="0">
              <a:solidFill>
                <a:schemeClr val="bg1"/>
              </a:solidFill>
            </a:endParaRPr>
          </a:p>
          <a:p>
            <a:pPr marL="0" indent="0">
              <a:buNone/>
            </a:pPr>
            <a:r>
              <a:rPr lang="en-US" dirty="0">
                <a:solidFill>
                  <a:schemeClr val="bg1"/>
                </a:solidFill>
              </a:rPr>
              <a:t>PE: BP 165/95, HR 62</a:t>
            </a:r>
          </a:p>
          <a:p>
            <a:pPr marL="0" indent="0">
              <a:buNone/>
            </a:pPr>
            <a:r>
              <a:rPr lang="en-US" dirty="0">
                <a:solidFill>
                  <a:schemeClr val="bg1"/>
                </a:solidFill>
              </a:rPr>
              <a:t>S4 gallop, no edema</a:t>
            </a:r>
          </a:p>
          <a:p>
            <a:pPr marL="0" indent="0">
              <a:buNone/>
            </a:pPr>
            <a:r>
              <a:rPr lang="en-US" dirty="0">
                <a:solidFill>
                  <a:schemeClr val="bg1"/>
                </a:solidFill>
              </a:rPr>
              <a:t>Labs: creatinine 1.5, potassium 4.0, urinalysis normal</a:t>
            </a:r>
          </a:p>
        </p:txBody>
      </p:sp>
      <p:sp>
        <p:nvSpPr>
          <p:cNvPr id="4" name="Content Placeholder 3">
            <a:extLst>
              <a:ext uri="{FF2B5EF4-FFF2-40B4-BE49-F238E27FC236}">
                <a16:creationId xmlns:a16="http://schemas.microsoft.com/office/drawing/2014/main" id="{2226A8D6-B963-4EE6-9870-8B62A6743CB9}"/>
              </a:ext>
            </a:extLst>
          </p:cNvPr>
          <p:cNvSpPr>
            <a:spLocks noGrp="1"/>
          </p:cNvSpPr>
          <p:nvPr>
            <p:ph sz="half" idx="2"/>
          </p:nvPr>
        </p:nvSpPr>
        <p:spPr/>
        <p:txBody>
          <a:bodyPr>
            <a:normAutofit fontScale="92500" lnSpcReduction="20000"/>
          </a:bodyPr>
          <a:lstStyle/>
          <a:p>
            <a:pPr marL="0" indent="0">
              <a:buNone/>
            </a:pPr>
            <a:r>
              <a:rPr lang="en-US" dirty="0">
                <a:solidFill>
                  <a:schemeClr val="bg1"/>
                </a:solidFill>
              </a:rPr>
              <a:t>Which is the next best step in management?</a:t>
            </a:r>
          </a:p>
          <a:p>
            <a:pPr marL="514350" indent="-514350">
              <a:buAutoNum type="alphaUcPeriod"/>
            </a:pPr>
            <a:r>
              <a:rPr lang="en-US" dirty="0">
                <a:solidFill>
                  <a:schemeClr val="bg1"/>
                </a:solidFill>
              </a:rPr>
              <a:t>Check </a:t>
            </a:r>
            <a:r>
              <a:rPr lang="en-US" dirty="0" err="1">
                <a:solidFill>
                  <a:schemeClr val="bg1"/>
                </a:solidFill>
              </a:rPr>
              <a:t>aldosterone:renin</a:t>
            </a:r>
            <a:r>
              <a:rPr lang="en-US" dirty="0">
                <a:solidFill>
                  <a:schemeClr val="bg1"/>
                </a:solidFill>
              </a:rPr>
              <a:t> ratio</a:t>
            </a:r>
          </a:p>
          <a:p>
            <a:pPr marL="514350" indent="-514350">
              <a:buAutoNum type="alphaUcPeriod"/>
            </a:pPr>
            <a:r>
              <a:rPr lang="en-US" dirty="0">
                <a:solidFill>
                  <a:schemeClr val="bg1"/>
                </a:solidFill>
              </a:rPr>
              <a:t>Check renal artery dopplers</a:t>
            </a:r>
          </a:p>
          <a:p>
            <a:pPr marL="514350" indent="-514350">
              <a:buAutoNum type="alphaUcPeriod"/>
            </a:pPr>
            <a:r>
              <a:rPr lang="en-US" dirty="0">
                <a:solidFill>
                  <a:schemeClr val="bg1"/>
                </a:solidFill>
              </a:rPr>
              <a:t>Add chlorthalidone</a:t>
            </a:r>
          </a:p>
          <a:p>
            <a:pPr marL="514350" indent="-514350">
              <a:buAutoNum type="alphaUcPeriod"/>
            </a:pPr>
            <a:r>
              <a:rPr lang="en-US" dirty="0">
                <a:solidFill>
                  <a:schemeClr val="bg1"/>
                </a:solidFill>
              </a:rPr>
              <a:t>Add clonidine</a:t>
            </a:r>
          </a:p>
        </p:txBody>
      </p:sp>
    </p:spTree>
    <p:extLst>
      <p:ext uri="{BB962C8B-B14F-4D97-AF65-F5344CB8AC3E}">
        <p14:creationId xmlns:p14="http://schemas.microsoft.com/office/powerpoint/2010/main" val="2891718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6C08-DF2A-45C2-AFBA-A44D93F764E2}"/>
              </a:ext>
            </a:extLst>
          </p:cNvPr>
          <p:cNvSpPr>
            <a:spLocks noGrp="1"/>
          </p:cNvSpPr>
          <p:nvPr>
            <p:ph type="title"/>
          </p:nvPr>
        </p:nvSpPr>
        <p:spPr/>
        <p:txBody>
          <a:bodyPr/>
          <a:lstStyle/>
          <a:p>
            <a:r>
              <a:rPr lang="en-US" dirty="0">
                <a:solidFill>
                  <a:srgbClr val="FFFF00"/>
                </a:solidFill>
              </a:rPr>
              <a:t>Evaluation</a:t>
            </a:r>
          </a:p>
        </p:txBody>
      </p:sp>
      <p:sp>
        <p:nvSpPr>
          <p:cNvPr id="3" name="Content Placeholder 2">
            <a:extLst>
              <a:ext uri="{FF2B5EF4-FFF2-40B4-BE49-F238E27FC236}">
                <a16:creationId xmlns:a16="http://schemas.microsoft.com/office/drawing/2014/main" id="{BBE7D1F2-0904-4ADB-90AE-AA4D3719BB44}"/>
              </a:ext>
            </a:extLst>
          </p:cNvPr>
          <p:cNvSpPr>
            <a:spLocks noGrp="1"/>
          </p:cNvSpPr>
          <p:nvPr>
            <p:ph sz="half" idx="1"/>
          </p:nvPr>
        </p:nvSpPr>
        <p:spPr/>
        <p:txBody>
          <a:bodyPr>
            <a:normAutofit fontScale="92500" lnSpcReduction="20000"/>
          </a:bodyPr>
          <a:lstStyle/>
          <a:p>
            <a:pPr marL="0" indent="0">
              <a:buNone/>
            </a:pPr>
            <a:r>
              <a:rPr lang="en-US" dirty="0">
                <a:solidFill>
                  <a:schemeClr val="bg1"/>
                </a:solidFill>
              </a:rPr>
              <a:t>65yo man with uncontrolled hypertension.   Clinic BPs always  above 140/90, and home BP readings 150s-170s/90s.</a:t>
            </a:r>
          </a:p>
          <a:p>
            <a:pPr marL="0" indent="0">
              <a:buNone/>
            </a:pPr>
            <a:r>
              <a:rPr lang="en-US" dirty="0">
                <a:solidFill>
                  <a:schemeClr val="bg1"/>
                </a:solidFill>
              </a:rPr>
              <a:t>ROS: negative</a:t>
            </a:r>
          </a:p>
          <a:p>
            <a:pPr marL="0" indent="0">
              <a:buNone/>
            </a:pPr>
            <a:r>
              <a:rPr lang="en-US" dirty="0">
                <a:solidFill>
                  <a:schemeClr val="bg1"/>
                </a:solidFill>
              </a:rPr>
              <a:t>Medications: lisinopril 40mg </a:t>
            </a:r>
            <a:r>
              <a:rPr lang="en-US" dirty="0" err="1">
                <a:solidFill>
                  <a:schemeClr val="bg1"/>
                </a:solidFill>
              </a:rPr>
              <a:t>qd</a:t>
            </a:r>
            <a:r>
              <a:rPr lang="en-US" dirty="0">
                <a:solidFill>
                  <a:schemeClr val="bg1"/>
                </a:solidFill>
              </a:rPr>
              <a:t>, nifedipine 60mg </a:t>
            </a:r>
            <a:r>
              <a:rPr lang="en-US" dirty="0" err="1">
                <a:solidFill>
                  <a:schemeClr val="bg1"/>
                </a:solidFill>
              </a:rPr>
              <a:t>qd</a:t>
            </a:r>
            <a:r>
              <a:rPr lang="en-US" dirty="0">
                <a:solidFill>
                  <a:schemeClr val="bg1"/>
                </a:solidFill>
              </a:rPr>
              <a:t>, and atenolol 100mg </a:t>
            </a:r>
            <a:r>
              <a:rPr lang="en-US" dirty="0" err="1">
                <a:solidFill>
                  <a:schemeClr val="bg1"/>
                </a:solidFill>
              </a:rPr>
              <a:t>qd</a:t>
            </a:r>
            <a:endParaRPr lang="en-US" dirty="0">
              <a:solidFill>
                <a:schemeClr val="bg1"/>
              </a:solidFill>
            </a:endParaRPr>
          </a:p>
          <a:p>
            <a:pPr marL="0" indent="0">
              <a:buNone/>
            </a:pPr>
            <a:r>
              <a:rPr lang="en-US" dirty="0">
                <a:solidFill>
                  <a:schemeClr val="bg1"/>
                </a:solidFill>
              </a:rPr>
              <a:t>PE: BP 165/95, HR 62</a:t>
            </a:r>
          </a:p>
          <a:p>
            <a:pPr marL="0" indent="0">
              <a:buNone/>
            </a:pPr>
            <a:r>
              <a:rPr lang="en-US" dirty="0">
                <a:solidFill>
                  <a:schemeClr val="bg1"/>
                </a:solidFill>
              </a:rPr>
              <a:t>S4 gallop, no edema</a:t>
            </a:r>
          </a:p>
          <a:p>
            <a:pPr marL="0" indent="0">
              <a:buNone/>
            </a:pPr>
            <a:r>
              <a:rPr lang="en-US" dirty="0">
                <a:solidFill>
                  <a:schemeClr val="bg1"/>
                </a:solidFill>
              </a:rPr>
              <a:t>Labs: creatinine 1.5, potassium 4.0, urinalysis normal</a:t>
            </a:r>
          </a:p>
        </p:txBody>
      </p:sp>
      <p:sp>
        <p:nvSpPr>
          <p:cNvPr id="4" name="Content Placeholder 3">
            <a:extLst>
              <a:ext uri="{FF2B5EF4-FFF2-40B4-BE49-F238E27FC236}">
                <a16:creationId xmlns:a16="http://schemas.microsoft.com/office/drawing/2014/main" id="{2226A8D6-B963-4EE6-9870-8B62A6743CB9}"/>
              </a:ext>
            </a:extLst>
          </p:cNvPr>
          <p:cNvSpPr>
            <a:spLocks noGrp="1"/>
          </p:cNvSpPr>
          <p:nvPr>
            <p:ph sz="half" idx="2"/>
          </p:nvPr>
        </p:nvSpPr>
        <p:spPr/>
        <p:txBody>
          <a:bodyPr>
            <a:normAutofit fontScale="92500" lnSpcReduction="20000"/>
          </a:bodyPr>
          <a:lstStyle/>
          <a:p>
            <a:pPr marL="0" indent="0">
              <a:buNone/>
            </a:pPr>
            <a:r>
              <a:rPr lang="en-US" dirty="0">
                <a:solidFill>
                  <a:schemeClr val="bg1"/>
                </a:solidFill>
              </a:rPr>
              <a:t>Which is the next best step in management?</a:t>
            </a:r>
          </a:p>
          <a:p>
            <a:pPr marL="514350" indent="-514350">
              <a:buAutoNum type="alphaUcPeriod"/>
            </a:pPr>
            <a:r>
              <a:rPr lang="en-US" dirty="0">
                <a:solidFill>
                  <a:schemeClr val="bg1"/>
                </a:solidFill>
              </a:rPr>
              <a:t>Check </a:t>
            </a:r>
            <a:r>
              <a:rPr lang="en-US" dirty="0" err="1">
                <a:solidFill>
                  <a:schemeClr val="bg1"/>
                </a:solidFill>
              </a:rPr>
              <a:t>aldosterone:renin</a:t>
            </a:r>
            <a:r>
              <a:rPr lang="en-US" dirty="0">
                <a:solidFill>
                  <a:schemeClr val="bg1"/>
                </a:solidFill>
              </a:rPr>
              <a:t> ratio</a:t>
            </a:r>
          </a:p>
          <a:p>
            <a:pPr marL="514350" indent="-514350">
              <a:buAutoNum type="alphaUcPeriod"/>
            </a:pPr>
            <a:r>
              <a:rPr lang="en-US" dirty="0">
                <a:solidFill>
                  <a:schemeClr val="bg1"/>
                </a:solidFill>
              </a:rPr>
              <a:t>Check renal artery dopplers</a:t>
            </a:r>
          </a:p>
          <a:p>
            <a:pPr marL="514350" indent="-514350">
              <a:buAutoNum type="alphaUcPeriod"/>
            </a:pPr>
            <a:r>
              <a:rPr lang="en-US" dirty="0">
                <a:solidFill>
                  <a:srgbClr val="66FF33"/>
                </a:solidFill>
              </a:rPr>
              <a:t>Add chlorthalidone</a:t>
            </a:r>
          </a:p>
          <a:p>
            <a:pPr marL="514350" indent="-514350">
              <a:buAutoNum type="alphaUcPeriod"/>
            </a:pPr>
            <a:r>
              <a:rPr lang="en-US" dirty="0">
                <a:solidFill>
                  <a:schemeClr val="bg1"/>
                </a:solidFill>
              </a:rPr>
              <a:t>Add clonidine</a:t>
            </a:r>
          </a:p>
          <a:p>
            <a:pPr marL="514350" indent="-514350">
              <a:buAutoNum type="alphaUcPeriod"/>
            </a:pPr>
            <a:endParaRPr lang="en-US" dirty="0">
              <a:solidFill>
                <a:schemeClr val="bg1"/>
              </a:solidFill>
            </a:endParaRPr>
          </a:p>
          <a:p>
            <a:pPr marL="0" indent="0">
              <a:buNone/>
            </a:pPr>
            <a:r>
              <a:rPr lang="en-US" dirty="0">
                <a:solidFill>
                  <a:schemeClr val="bg1"/>
                </a:solidFill>
              </a:rPr>
              <a:t>Resistant HTN: Addition of a diuretic is needed before diagnosing a patient with resistant hypertension</a:t>
            </a:r>
          </a:p>
        </p:txBody>
      </p:sp>
    </p:spTree>
    <p:extLst>
      <p:ext uri="{BB962C8B-B14F-4D97-AF65-F5344CB8AC3E}">
        <p14:creationId xmlns:p14="http://schemas.microsoft.com/office/powerpoint/2010/main" val="3491763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DB70-C303-D11D-2276-B1F77D754777}"/>
              </a:ext>
            </a:extLst>
          </p:cNvPr>
          <p:cNvSpPr>
            <a:spLocks noGrp="1"/>
          </p:cNvSpPr>
          <p:nvPr>
            <p:ph type="title"/>
          </p:nvPr>
        </p:nvSpPr>
        <p:spPr>
          <a:xfrm>
            <a:off x="1981380" y="440329"/>
            <a:ext cx="8229240" cy="1144800"/>
          </a:xfrm>
        </p:spPr>
        <p:txBody>
          <a:bodyPr>
            <a:normAutofit fontScale="90000"/>
          </a:bodyPr>
          <a:lstStyle/>
          <a:p>
            <a:r>
              <a:rPr lang="en-US" sz="3200" dirty="0">
                <a:solidFill>
                  <a:srgbClr val="FFFF00"/>
                </a:solidFill>
              </a:rPr>
              <a:t>Race-Based Practice Guidelines: the first 2 guidelines to provide evidence “Grade” or “Class” to each recommendation</a:t>
            </a:r>
          </a:p>
        </p:txBody>
      </p:sp>
      <p:sp>
        <p:nvSpPr>
          <p:cNvPr id="3" name="Text Placeholder 2">
            <a:extLst>
              <a:ext uri="{FF2B5EF4-FFF2-40B4-BE49-F238E27FC236}">
                <a16:creationId xmlns:a16="http://schemas.microsoft.com/office/drawing/2014/main" id="{7E9636B8-C059-2B04-7215-4DD333ED561D}"/>
              </a:ext>
            </a:extLst>
          </p:cNvPr>
          <p:cNvSpPr>
            <a:spLocks noGrp="1"/>
          </p:cNvSpPr>
          <p:nvPr>
            <p:ph type="body"/>
          </p:nvPr>
        </p:nvSpPr>
        <p:spPr>
          <a:xfrm>
            <a:off x="1983374" y="1833843"/>
            <a:ext cx="4015800" cy="3977280"/>
          </a:xfrm>
        </p:spPr>
        <p:txBody>
          <a:bodyPr>
            <a:normAutofit/>
          </a:bodyPr>
          <a:lstStyle/>
          <a:p>
            <a:r>
              <a:rPr lang="en-US" sz="3200" dirty="0">
                <a:solidFill>
                  <a:schemeClr val="bg1"/>
                </a:solidFill>
              </a:rPr>
              <a:t>2014 JNC 8</a:t>
            </a:r>
          </a:p>
          <a:p>
            <a:r>
              <a:rPr lang="en-US" sz="2800" dirty="0">
                <a:solidFill>
                  <a:schemeClr val="bg1"/>
                </a:solidFill>
              </a:rPr>
              <a:t>Thiazide or calcium channel blocker as initial antihypertensive in blacks (Grade B), including diabetics (Grade C)</a:t>
            </a:r>
          </a:p>
          <a:p>
            <a:endParaRPr lang="en-US" dirty="0"/>
          </a:p>
        </p:txBody>
      </p:sp>
      <p:sp>
        <p:nvSpPr>
          <p:cNvPr id="4" name="Text Placeholder 3">
            <a:extLst>
              <a:ext uri="{FF2B5EF4-FFF2-40B4-BE49-F238E27FC236}">
                <a16:creationId xmlns:a16="http://schemas.microsoft.com/office/drawing/2014/main" id="{E5C28F17-FA03-43AE-E1D7-3D98C526A50E}"/>
              </a:ext>
            </a:extLst>
          </p:cNvPr>
          <p:cNvSpPr>
            <a:spLocks noGrp="1"/>
          </p:cNvSpPr>
          <p:nvPr>
            <p:ph type="body"/>
          </p:nvPr>
        </p:nvSpPr>
        <p:spPr>
          <a:xfrm>
            <a:off x="6192828" y="2082557"/>
            <a:ext cx="4015800" cy="3977280"/>
          </a:xfrm>
        </p:spPr>
        <p:txBody>
          <a:bodyPr>
            <a:normAutofit/>
          </a:bodyPr>
          <a:lstStyle/>
          <a:p>
            <a:r>
              <a:rPr lang="en-US" sz="3200" dirty="0">
                <a:solidFill>
                  <a:schemeClr val="bg1"/>
                </a:solidFill>
              </a:rPr>
              <a:t>2017 ACC/AHA </a:t>
            </a:r>
          </a:p>
          <a:p>
            <a:r>
              <a:rPr lang="en-US" sz="2800" dirty="0">
                <a:solidFill>
                  <a:schemeClr val="bg1"/>
                </a:solidFill>
              </a:rPr>
              <a:t>Thiazide or calcium channel blockers as initial therapy  in blacks (including diabetics) without heart failure or chronic kidney disease (Class 1)</a:t>
            </a:r>
          </a:p>
          <a:p>
            <a:endParaRPr lang="en-US" dirty="0"/>
          </a:p>
        </p:txBody>
      </p:sp>
      <p:sp>
        <p:nvSpPr>
          <p:cNvPr id="5" name="TextBox 4">
            <a:extLst>
              <a:ext uri="{FF2B5EF4-FFF2-40B4-BE49-F238E27FC236}">
                <a16:creationId xmlns:a16="http://schemas.microsoft.com/office/drawing/2014/main" id="{B37C8629-2683-B56C-6E12-3636FB66D5E1}"/>
              </a:ext>
            </a:extLst>
          </p:cNvPr>
          <p:cNvSpPr txBox="1"/>
          <p:nvPr/>
        </p:nvSpPr>
        <p:spPr>
          <a:xfrm>
            <a:off x="1785733" y="6059837"/>
            <a:ext cx="4015800" cy="553998"/>
          </a:xfrm>
          <a:prstGeom prst="rect">
            <a:avLst/>
          </a:prstGeom>
          <a:noFill/>
        </p:spPr>
        <p:txBody>
          <a:bodyPr wrap="square" rtlCol="0">
            <a:spAutoFit/>
          </a:bodyPr>
          <a:lstStyle/>
          <a:p>
            <a:r>
              <a:rPr lang="en-US" sz="1000" dirty="0"/>
              <a:t>JNC 8 Report: James PA, et al.</a:t>
            </a:r>
            <a:r>
              <a:rPr lang="en-US" sz="1000" dirty="0">
                <a:solidFill>
                  <a:srgbClr val="000000"/>
                </a:solidFill>
                <a:highlight>
                  <a:srgbClr val="FAFAFA"/>
                </a:highlight>
                <a:latin typeface="HelveticaNeue" panose="02000503000000020004" pitchFamily="2" charset="0"/>
              </a:rPr>
              <a:t> </a:t>
            </a:r>
            <a:r>
              <a:rPr lang="en-US" sz="1000" b="1" dirty="0">
                <a:solidFill>
                  <a:srgbClr val="000000"/>
                </a:solidFill>
                <a:highlight>
                  <a:srgbClr val="FAFAFA"/>
                </a:highlight>
                <a:latin typeface="HelveticaNeue" panose="02000503000000020004" pitchFamily="2" charset="0"/>
              </a:rPr>
              <a:t>JAMA</a:t>
            </a:r>
            <a:r>
              <a:rPr lang="en-US" sz="1000" dirty="0">
                <a:solidFill>
                  <a:srgbClr val="000000"/>
                </a:solidFill>
                <a:highlight>
                  <a:srgbClr val="FAFAFA"/>
                </a:highlight>
                <a:latin typeface="HelveticaNeue" panose="02000503000000020004" pitchFamily="2" charset="0"/>
              </a:rPr>
              <a:t>. 2014; 311:507–520. </a:t>
            </a:r>
            <a:r>
              <a:rPr lang="en-US" sz="1000" dirty="0" err="1">
                <a:solidFill>
                  <a:srgbClr val="000000"/>
                </a:solidFill>
                <a:highlight>
                  <a:srgbClr val="FAFAFA"/>
                </a:highlight>
                <a:latin typeface="HelveticaNeue" panose="02000503000000020004" pitchFamily="2" charset="0"/>
              </a:rPr>
              <a:t>doi</a:t>
            </a:r>
            <a:r>
              <a:rPr lang="en-US" sz="1000" dirty="0">
                <a:solidFill>
                  <a:srgbClr val="000000"/>
                </a:solidFill>
                <a:highlight>
                  <a:srgbClr val="FAFAFA"/>
                </a:highlight>
                <a:latin typeface="HelveticaNeue" panose="02000503000000020004" pitchFamily="2" charset="0"/>
              </a:rPr>
              <a:t>: 10.1001/jama.2013.284427</a:t>
            </a:r>
          </a:p>
          <a:p>
            <a:endParaRPr lang="en-US" sz="1000" dirty="0">
              <a:solidFill>
                <a:srgbClr val="000000"/>
              </a:solidFill>
              <a:highlight>
                <a:srgbClr val="FAFAFA"/>
              </a:highlight>
              <a:latin typeface="HelveticaNeue" panose="02000503000000020004" pitchFamily="2" charset="0"/>
            </a:endParaRPr>
          </a:p>
        </p:txBody>
      </p:sp>
      <p:sp>
        <p:nvSpPr>
          <p:cNvPr id="6" name="TextBox 5">
            <a:extLst>
              <a:ext uri="{FF2B5EF4-FFF2-40B4-BE49-F238E27FC236}">
                <a16:creationId xmlns:a16="http://schemas.microsoft.com/office/drawing/2014/main" id="{C9F655F3-9583-CC6B-08BD-7B95FB605E13}"/>
              </a:ext>
            </a:extLst>
          </p:cNvPr>
          <p:cNvSpPr txBox="1"/>
          <p:nvPr/>
        </p:nvSpPr>
        <p:spPr>
          <a:xfrm>
            <a:off x="6421464" y="6059837"/>
            <a:ext cx="4015799" cy="400110"/>
          </a:xfrm>
          <a:prstGeom prst="rect">
            <a:avLst/>
          </a:prstGeom>
          <a:noFill/>
        </p:spPr>
        <p:txBody>
          <a:bodyPr wrap="square" rtlCol="0">
            <a:spAutoFit/>
          </a:bodyPr>
          <a:lstStyle/>
          <a:p>
            <a:r>
              <a:rPr lang="en-US" sz="1000" dirty="0"/>
              <a:t>2017 ACC/AHA Guidelines: </a:t>
            </a:r>
            <a:r>
              <a:rPr lang="en-US" sz="1000" dirty="0" err="1"/>
              <a:t>Whelton</a:t>
            </a:r>
            <a:r>
              <a:rPr lang="en-US" sz="1000" dirty="0"/>
              <a:t> PK, et al. </a:t>
            </a:r>
            <a:r>
              <a:rPr lang="en-US" sz="1000" b="1" dirty="0">
                <a:solidFill>
                  <a:srgbClr val="000000"/>
                </a:solidFill>
                <a:highlight>
                  <a:srgbClr val="FAFAFA"/>
                </a:highlight>
                <a:latin typeface="HelveticaNeue" panose="02000503000000020004" pitchFamily="2" charset="0"/>
              </a:rPr>
              <a:t>Hypertension</a:t>
            </a:r>
            <a:r>
              <a:rPr lang="en-US" sz="1000" dirty="0">
                <a:solidFill>
                  <a:srgbClr val="000000"/>
                </a:solidFill>
                <a:highlight>
                  <a:srgbClr val="FAFAFA"/>
                </a:highlight>
                <a:latin typeface="HelveticaNeue" panose="02000503000000020004" pitchFamily="2" charset="0"/>
              </a:rPr>
              <a:t>. 2018; 71:e13–e115. </a:t>
            </a:r>
            <a:r>
              <a:rPr lang="en-US" sz="1000" dirty="0" err="1">
                <a:solidFill>
                  <a:srgbClr val="000000"/>
                </a:solidFill>
                <a:highlight>
                  <a:srgbClr val="FAFAFA"/>
                </a:highlight>
                <a:latin typeface="HelveticaNeue" panose="02000503000000020004" pitchFamily="2" charset="0"/>
              </a:rPr>
              <a:t>doi</a:t>
            </a:r>
            <a:r>
              <a:rPr lang="en-US" sz="1000" dirty="0">
                <a:solidFill>
                  <a:srgbClr val="000000"/>
                </a:solidFill>
                <a:highlight>
                  <a:srgbClr val="FAFAFA"/>
                </a:highlight>
                <a:latin typeface="HelveticaNeue" panose="02000503000000020004" pitchFamily="2" charset="0"/>
              </a:rPr>
              <a:t>: 10.1161/HYP.00000000000000</a:t>
            </a:r>
            <a:endParaRPr lang="en-US" sz="1000" dirty="0"/>
          </a:p>
        </p:txBody>
      </p:sp>
    </p:spTree>
    <p:extLst>
      <p:ext uri="{BB962C8B-B14F-4D97-AF65-F5344CB8AC3E}">
        <p14:creationId xmlns:p14="http://schemas.microsoft.com/office/powerpoint/2010/main" val="2612315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Main graphic"/>
          <p:cNvPicPr/>
          <p:nvPr/>
        </p:nvPicPr>
        <p:blipFill>
          <a:blip r:embed="rId2"/>
          <a:stretch/>
        </p:blipFill>
        <p:spPr>
          <a:xfrm>
            <a:off x="4811520" y="1941215"/>
            <a:ext cx="2568960" cy="3809880"/>
          </a:xfrm>
          <a:prstGeom prst="rect">
            <a:avLst/>
          </a:prstGeom>
          <a:ln>
            <a:noFill/>
          </a:ln>
        </p:spPr>
      </p:pic>
      <p:pic>
        <p:nvPicPr>
          <p:cNvPr id="37" name="logo"/>
          <p:cNvPicPr/>
          <p:nvPr/>
        </p:nvPicPr>
        <p:blipFill>
          <a:blip r:embed="rId3"/>
          <a:stretch/>
        </p:blipFill>
        <p:spPr>
          <a:xfrm>
            <a:off x="1798320" y="6035040"/>
            <a:ext cx="360000" cy="475200"/>
          </a:xfrm>
          <a:prstGeom prst="rect">
            <a:avLst/>
          </a:prstGeom>
          <a:ln>
            <a:noFill/>
          </a:ln>
        </p:spPr>
      </p:pic>
      <p:sp>
        <p:nvSpPr>
          <p:cNvPr id="38" name="TextShape 1"/>
          <p:cNvSpPr txBox="1"/>
          <p:nvPr/>
        </p:nvSpPr>
        <p:spPr>
          <a:xfrm>
            <a:off x="2411040" y="5577840"/>
            <a:ext cx="4410720" cy="1188720"/>
          </a:xfrm>
          <a:prstGeom prst="rect">
            <a:avLst/>
          </a:prstGeom>
          <a:noFill/>
          <a:ln>
            <a:noFill/>
          </a:ln>
        </p:spPr>
        <p:txBody>
          <a:bodyPr lIns="36000" tIns="46800" rIns="36000" bIns="46800" anchor="b" anchorCtr="1"/>
          <a:lstStyle/>
          <a:p>
            <a:r>
              <a:rPr lang="en-US" sz="1100" spc="-1">
                <a:solidFill>
                  <a:srgbClr val="000000"/>
                </a:solidFill>
                <a:latin typeface="Arial"/>
              </a:rPr>
              <a:t>Brent M. Egan. Hypertension. Hypertension Control in the United States 2009 to 2018: Factors Underlying Falling Control Rates During 2015 to 2018 Across Age- and Race-Ethnicity Groups, Volume: 78, Issue: 3, Pages: 578-587, DOI: (10.1161/HYPERTENSIONAHA.120.16418) </a:t>
            </a:r>
          </a:p>
        </p:txBody>
      </p:sp>
      <p:sp>
        <p:nvSpPr>
          <p:cNvPr id="39" name="TextShape 2"/>
          <p:cNvSpPr txBox="1"/>
          <p:nvPr/>
        </p:nvSpPr>
        <p:spPr>
          <a:xfrm>
            <a:off x="6818160" y="5394960"/>
            <a:ext cx="3846240" cy="1371600"/>
          </a:xfrm>
          <a:prstGeom prst="rect">
            <a:avLst/>
          </a:prstGeom>
          <a:noFill/>
          <a:ln>
            <a:noFill/>
          </a:ln>
        </p:spPr>
        <p:txBody>
          <a:bodyPr lIns="36000" tIns="46800" rIns="36000" bIns="46800" anchor="b" anchorCtr="1"/>
          <a:lstStyle/>
          <a:p>
            <a:r>
              <a:rPr lang="en-US" sz="1000" spc="-1">
                <a:solidFill>
                  <a:srgbClr val="000000"/>
                </a:solidFill>
                <a:latin typeface="Arial"/>
              </a:rPr>
              <a:t>© 2021 American Heart Association, Inc.</a:t>
            </a:r>
          </a:p>
        </p:txBody>
      </p:sp>
      <p:sp>
        <p:nvSpPr>
          <p:cNvPr id="2" name="Title 1">
            <a:extLst>
              <a:ext uri="{FF2B5EF4-FFF2-40B4-BE49-F238E27FC236}">
                <a16:creationId xmlns:a16="http://schemas.microsoft.com/office/drawing/2014/main" id="{1D77922F-28BB-BEF4-E6C6-3D5E72C79C1A}"/>
              </a:ext>
            </a:extLst>
          </p:cNvPr>
          <p:cNvSpPr>
            <a:spLocks noGrp="1"/>
          </p:cNvSpPr>
          <p:nvPr>
            <p:ph type="title"/>
          </p:nvPr>
        </p:nvSpPr>
        <p:spPr>
          <a:xfrm>
            <a:off x="1981380" y="534505"/>
            <a:ext cx="8229240" cy="1144800"/>
          </a:xfrm>
        </p:spPr>
        <p:txBody>
          <a:bodyPr/>
          <a:lstStyle/>
          <a:p>
            <a:r>
              <a:rPr lang="en-US" sz="3600" dirty="0">
                <a:solidFill>
                  <a:srgbClr val="FFFF00"/>
                </a:solidFill>
              </a:rPr>
              <a:t>HTN Control Worsened After JNC 8 and ACC/AHA Guidelines Came Out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C000"/>
                </a:solidFill>
              </a:rPr>
              <a:t>Renal Consequences of Hypertension</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690688"/>
            <a:ext cx="10515600" cy="4351338"/>
          </a:xfrm>
        </p:spPr>
        <p:txBody>
          <a:bodyPr>
            <a:normAutofit/>
          </a:bodyPr>
          <a:lstStyle/>
          <a:p>
            <a:r>
              <a:rPr lang="en-US" sz="3200" dirty="0">
                <a:solidFill>
                  <a:schemeClr val="bg1"/>
                </a:solidFill>
              </a:rPr>
              <a:t>Arteriolosclerosis</a:t>
            </a:r>
          </a:p>
          <a:p>
            <a:r>
              <a:rPr lang="en-US" sz="3200" dirty="0">
                <a:solidFill>
                  <a:schemeClr val="bg1"/>
                </a:solidFill>
              </a:rPr>
              <a:t>Atherosclerosis</a:t>
            </a:r>
          </a:p>
          <a:p>
            <a:r>
              <a:rPr lang="en-US" sz="3200" dirty="0">
                <a:solidFill>
                  <a:schemeClr val="bg1"/>
                </a:solidFill>
              </a:rPr>
              <a:t>Fibrinoid necrosis – thrombotic microangiopathy	</a:t>
            </a:r>
          </a:p>
          <a:p>
            <a:pPr marL="914400" lvl="2" indent="0">
              <a:buNone/>
            </a:pPr>
            <a:endParaRPr lang="en-US" sz="2800" dirty="0">
              <a:solidFill>
                <a:schemeClr val="bg1"/>
              </a:solidFill>
            </a:endParaRPr>
          </a:p>
        </p:txBody>
      </p:sp>
    </p:spTree>
    <p:extLst>
      <p:ext uri="{BB962C8B-B14F-4D97-AF65-F5344CB8AC3E}">
        <p14:creationId xmlns:p14="http://schemas.microsoft.com/office/powerpoint/2010/main" val="1049963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Main graphic"/>
          <p:cNvPicPr/>
          <p:nvPr/>
        </p:nvPicPr>
        <p:blipFill>
          <a:blip r:embed="rId2"/>
          <a:stretch/>
        </p:blipFill>
        <p:spPr>
          <a:xfrm>
            <a:off x="2158321" y="1763709"/>
            <a:ext cx="5174187" cy="3758338"/>
          </a:xfrm>
          <a:prstGeom prst="rect">
            <a:avLst/>
          </a:prstGeom>
          <a:ln>
            <a:noFill/>
          </a:ln>
        </p:spPr>
      </p:pic>
      <p:pic>
        <p:nvPicPr>
          <p:cNvPr id="37" name="logo"/>
          <p:cNvPicPr/>
          <p:nvPr/>
        </p:nvPicPr>
        <p:blipFill>
          <a:blip r:embed="rId3"/>
          <a:stretch/>
        </p:blipFill>
        <p:spPr>
          <a:xfrm>
            <a:off x="1798320" y="6035040"/>
            <a:ext cx="360000" cy="475200"/>
          </a:xfrm>
          <a:prstGeom prst="rect">
            <a:avLst/>
          </a:prstGeom>
          <a:ln>
            <a:noFill/>
          </a:ln>
        </p:spPr>
      </p:pic>
      <p:sp>
        <p:nvSpPr>
          <p:cNvPr id="38" name="TextShape 1"/>
          <p:cNvSpPr txBox="1"/>
          <p:nvPr/>
        </p:nvSpPr>
        <p:spPr>
          <a:xfrm>
            <a:off x="2411040" y="5577840"/>
            <a:ext cx="4410720" cy="1188720"/>
          </a:xfrm>
          <a:prstGeom prst="rect">
            <a:avLst/>
          </a:prstGeom>
          <a:noFill/>
          <a:ln>
            <a:noFill/>
          </a:ln>
        </p:spPr>
        <p:txBody>
          <a:bodyPr lIns="36000" tIns="46800" rIns="36000" bIns="46800" anchor="b" anchorCtr="1"/>
          <a:lstStyle/>
          <a:p>
            <a:r>
              <a:rPr lang="en-US" sz="1100" spc="-1">
                <a:solidFill>
                  <a:srgbClr val="000000"/>
                </a:solidFill>
                <a:latin typeface="Arial"/>
              </a:rPr>
              <a:t>Brent M. Egan. Hypertension. Self-Reported Antihypertensive Medication Class and Temporal Relationship to Treatment Guidelines, Volume: 79, Issue: 2, Pages: 338-348, DOI: (10.1161/HYPERTENSIONAHA.121.17102) </a:t>
            </a:r>
          </a:p>
        </p:txBody>
      </p:sp>
      <p:sp>
        <p:nvSpPr>
          <p:cNvPr id="39" name="TextShape 2"/>
          <p:cNvSpPr txBox="1"/>
          <p:nvPr/>
        </p:nvSpPr>
        <p:spPr>
          <a:xfrm>
            <a:off x="6818160" y="5689427"/>
            <a:ext cx="3846240" cy="1077133"/>
          </a:xfrm>
          <a:prstGeom prst="rect">
            <a:avLst/>
          </a:prstGeom>
          <a:noFill/>
          <a:ln>
            <a:noFill/>
          </a:ln>
        </p:spPr>
        <p:txBody>
          <a:bodyPr lIns="36000" tIns="46800" rIns="36000" bIns="46800" anchor="b" anchorCtr="1"/>
          <a:lstStyle/>
          <a:p>
            <a:r>
              <a:rPr lang="en-US" sz="1000" spc="-1" dirty="0">
                <a:solidFill>
                  <a:srgbClr val="000000"/>
                </a:solidFill>
                <a:latin typeface="Arial"/>
              </a:rPr>
              <a:t>© 2021 The Authors. Hypertension is published on behalf of the American Heart Association, Inc., by Wolters Kluwer Health, Inc. This is an open access article under the terms of the Creative Commons Attribution Non-Commercial License, which permits use, distribution, and reproduction in any medium, provided that the original work is properly cited and is not used for commercial purposes.</a:t>
            </a:r>
          </a:p>
        </p:txBody>
      </p:sp>
      <p:sp>
        <p:nvSpPr>
          <p:cNvPr id="2" name="Title 1">
            <a:extLst>
              <a:ext uri="{FF2B5EF4-FFF2-40B4-BE49-F238E27FC236}">
                <a16:creationId xmlns:a16="http://schemas.microsoft.com/office/drawing/2014/main" id="{94B38997-05DF-8358-0D09-698B788625F8}"/>
              </a:ext>
            </a:extLst>
          </p:cNvPr>
          <p:cNvSpPr>
            <a:spLocks noGrp="1"/>
          </p:cNvSpPr>
          <p:nvPr>
            <p:ph type="title"/>
          </p:nvPr>
        </p:nvSpPr>
        <p:spPr>
          <a:xfrm>
            <a:off x="1981200" y="273600"/>
            <a:ext cx="8438827" cy="1353722"/>
          </a:xfrm>
        </p:spPr>
        <p:txBody>
          <a:bodyPr/>
          <a:lstStyle/>
          <a:p>
            <a:r>
              <a:rPr lang="en-US" sz="2800" dirty="0">
                <a:solidFill>
                  <a:srgbClr val="FFFF00"/>
                </a:solidFill>
              </a:rPr>
              <a:t>Since these guidelines came out, calcium channel blocker (CCB) use has increased, and renin angiotensin system blockade (RASB) use has decreased in black adults</a:t>
            </a:r>
          </a:p>
        </p:txBody>
      </p:sp>
      <p:sp>
        <p:nvSpPr>
          <p:cNvPr id="4" name="TextBox 3">
            <a:extLst>
              <a:ext uri="{FF2B5EF4-FFF2-40B4-BE49-F238E27FC236}">
                <a16:creationId xmlns:a16="http://schemas.microsoft.com/office/drawing/2014/main" id="{78AC178B-432A-6DA6-16E9-948994E16B28}"/>
              </a:ext>
            </a:extLst>
          </p:cNvPr>
          <p:cNvSpPr txBox="1"/>
          <p:nvPr/>
        </p:nvSpPr>
        <p:spPr>
          <a:xfrm>
            <a:off x="7454538" y="1846217"/>
            <a:ext cx="2965488" cy="1754326"/>
          </a:xfrm>
          <a:prstGeom prst="rect">
            <a:avLst/>
          </a:prstGeom>
          <a:noFill/>
        </p:spPr>
        <p:txBody>
          <a:bodyPr wrap="square" rtlCol="0">
            <a:spAutoFit/>
          </a:bodyPr>
          <a:lstStyle/>
          <a:p>
            <a:r>
              <a:rPr lang="en-US" dirty="0">
                <a:solidFill>
                  <a:srgbClr val="000000"/>
                </a:solidFill>
                <a:highlight>
                  <a:srgbClr val="FFFFFF"/>
                </a:highlight>
                <a:latin typeface="HelveticaNeue" panose="02000503000000020004" pitchFamily="2" charset="0"/>
              </a:rPr>
              <a:t>National Health and Nutrition Examination Survey (NHANES) data spanning 2 time periods were contrasted (2007–2012 versus 2015–2018)</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96A9-0746-15AF-B369-4CD93612C4C6}"/>
              </a:ext>
            </a:extLst>
          </p:cNvPr>
          <p:cNvSpPr>
            <a:spLocks noGrp="1"/>
          </p:cNvSpPr>
          <p:nvPr>
            <p:ph type="title"/>
          </p:nvPr>
        </p:nvSpPr>
        <p:spPr/>
        <p:txBody>
          <a:bodyPr/>
          <a:lstStyle/>
          <a:p>
            <a:r>
              <a:rPr lang="en-US" sz="3200" spc="-1" dirty="0">
                <a:solidFill>
                  <a:srgbClr val="FFFF00"/>
                </a:solidFill>
                <a:latin typeface="Arial"/>
              </a:rPr>
              <a:t>ALLHAT – Subgroup analysis - Results</a:t>
            </a:r>
            <a:endParaRPr lang="en-US" sz="3200" dirty="0">
              <a:solidFill>
                <a:srgbClr val="FFFF00"/>
              </a:solidFill>
            </a:endParaRPr>
          </a:p>
        </p:txBody>
      </p:sp>
      <p:sp>
        <p:nvSpPr>
          <p:cNvPr id="5" name="Subtitle 4">
            <a:extLst>
              <a:ext uri="{FF2B5EF4-FFF2-40B4-BE49-F238E27FC236}">
                <a16:creationId xmlns:a16="http://schemas.microsoft.com/office/drawing/2014/main" id="{D7D5DBC6-1274-A901-BE41-1AD3BB2E9000}"/>
              </a:ext>
            </a:extLst>
          </p:cNvPr>
          <p:cNvSpPr>
            <a:spLocks noGrp="1"/>
          </p:cNvSpPr>
          <p:nvPr>
            <p:ph type="subTitle"/>
          </p:nvPr>
        </p:nvSpPr>
        <p:spPr>
          <a:xfrm>
            <a:off x="430306" y="2184633"/>
            <a:ext cx="10819586" cy="3977280"/>
          </a:xfrm>
        </p:spPr>
        <p:txBody>
          <a:bodyPr/>
          <a:lstStyle/>
          <a:p>
            <a:pPr marL="342900" indent="-342900">
              <a:buFont typeface="Arial" panose="020B0604020202020204" pitchFamily="34" charset="0"/>
              <a:buChar char="•"/>
            </a:pPr>
            <a:r>
              <a:rPr lang="en-US" sz="2800" dirty="0">
                <a:solidFill>
                  <a:schemeClr val="bg1"/>
                </a:solidFill>
                <a:latin typeface="HelveticaNeue" panose="02000503000000020004" pitchFamily="2" charset="0"/>
              </a:rPr>
              <a:t>No difference in primary outcome</a:t>
            </a:r>
          </a:p>
          <a:p>
            <a:pPr marL="342900" indent="-342900">
              <a:buFont typeface="Arial" panose="020B0604020202020204" pitchFamily="34" charset="0"/>
              <a:buChar char="•"/>
            </a:pPr>
            <a:r>
              <a:rPr lang="en-US" sz="2800" dirty="0">
                <a:solidFill>
                  <a:schemeClr val="bg1"/>
                </a:solidFill>
                <a:latin typeface="HelveticaNeue" panose="02000503000000020004" pitchFamily="2" charset="0"/>
              </a:rPr>
              <a:t>Chlorthalidone had lower rate of heart failure in all groups</a:t>
            </a:r>
          </a:p>
          <a:p>
            <a:pPr marL="342900" indent="-342900">
              <a:buFont typeface="Arial" panose="020B0604020202020204" pitchFamily="34" charset="0"/>
              <a:buChar char="•"/>
            </a:pPr>
            <a:r>
              <a:rPr lang="en-US" sz="2800" dirty="0">
                <a:solidFill>
                  <a:schemeClr val="bg1"/>
                </a:solidFill>
                <a:latin typeface="HelveticaNeue" panose="02000503000000020004" pitchFamily="2" charset="0"/>
              </a:rPr>
              <a:t>Lisinopril had higher rate of stroke (RR 1.40) and combined CVD outcomes (1.19) vs chlorthalidone for blacks</a:t>
            </a:r>
          </a:p>
          <a:p>
            <a:pPr marL="342900" indent="-342900">
              <a:buFont typeface="Arial" panose="020B0604020202020204" pitchFamily="34" charset="0"/>
              <a:buChar char="•"/>
            </a:pPr>
            <a:r>
              <a:rPr lang="en-US" sz="2800" dirty="0">
                <a:solidFill>
                  <a:schemeClr val="bg1"/>
                </a:solidFill>
                <a:latin typeface="HelveticaNeue" panose="02000503000000020004" pitchFamily="2" charset="0"/>
              </a:rPr>
              <a:t>Chlorthalidone had greater decrease in systolic BP for blacks compared to lisinopril (4-5 mmHg difference in SBP)</a:t>
            </a:r>
          </a:p>
          <a:p>
            <a:endParaRPr lang="en-US" sz="2400" dirty="0">
              <a:solidFill>
                <a:srgbClr val="000000"/>
              </a:solidFill>
              <a:highlight>
                <a:srgbClr val="FFFFFF"/>
              </a:highlight>
              <a:latin typeface="HelveticaNeue" panose="02000503000000020004" pitchFamily="2" charset="0"/>
            </a:endParaRPr>
          </a:p>
          <a:p>
            <a:endParaRPr lang="en-US" sz="2400" dirty="0">
              <a:solidFill>
                <a:srgbClr val="000000"/>
              </a:solidFill>
              <a:highlight>
                <a:srgbClr val="FFFFFF"/>
              </a:highlight>
              <a:latin typeface="HelveticaNeue" panose="02000503000000020004" pitchFamily="2" charset="0"/>
            </a:endParaRPr>
          </a:p>
        </p:txBody>
      </p:sp>
      <p:sp>
        <p:nvSpPr>
          <p:cNvPr id="6" name="TextBox 5">
            <a:extLst>
              <a:ext uri="{FF2B5EF4-FFF2-40B4-BE49-F238E27FC236}">
                <a16:creationId xmlns:a16="http://schemas.microsoft.com/office/drawing/2014/main" id="{75DB2514-50FC-454E-D213-A6FA0BFF4B5B}"/>
              </a:ext>
            </a:extLst>
          </p:cNvPr>
          <p:cNvSpPr txBox="1"/>
          <p:nvPr/>
        </p:nvSpPr>
        <p:spPr>
          <a:xfrm>
            <a:off x="4383579" y="6184291"/>
            <a:ext cx="6866313" cy="246221"/>
          </a:xfrm>
          <a:prstGeom prst="rect">
            <a:avLst/>
          </a:prstGeom>
          <a:noFill/>
        </p:spPr>
        <p:txBody>
          <a:bodyPr wrap="square" rtlCol="0">
            <a:spAutoFit/>
          </a:bodyPr>
          <a:lstStyle/>
          <a:p>
            <a:r>
              <a:rPr lang="en-US" sz="1000" dirty="0"/>
              <a:t>Wright JT,  et al</a:t>
            </a:r>
            <a:r>
              <a:rPr lang="en-US" sz="1000" dirty="0">
                <a:solidFill>
                  <a:srgbClr val="000000"/>
                </a:solidFill>
                <a:highlight>
                  <a:srgbClr val="FAFAFA"/>
                </a:highlight>
                <a:latin typeface="HelveticaNeue" panose="02000503000000020004" pitchFamily="2" charset="0"/>
              </a:rPr>
              <a:t>; ALLHAT Collaborative Research Group. </a:t>
            </a:r>
            <a:r>
              <a:rPr lang="en-US" sz="1000" b="1" dirty="0">
                <a:solidFill>
                  <a:srgbClr val="000000"/>
                </a:solidFill>
                <a:highlight>
                  <a:srgbClr val="FAFAFA"/>
                </a:highlight>
                <a:latin typeface="HelveticaNeue" panose="02000503000000020004" pitchFamily="2" charset="0"/>
              </a:rPr>
              <a:t>JAMA</a:t>
            </a:r>
            <a:r>
              <a:rPr lang="en-US" sz="1000" dirty="0">
                <a:solidFill>
                  <a:srgbClr val="000000"/>
                </a:solidFill>
                <a:highlight>
                  <a:srgbClr val="FAFAFA"/>
                </a:highlight>
                <a:latin typeface="HelveticaNeue" panose="02000503000000020004" pitchFamily="2" charset="0"/>
              </a:rPr>
              <a:t>. 2005; 293:1595–1608. </a:t>
            </a:r>
            <a:r>
              <a:rPr lang="en-US" sz="1000" dirty="0" err="1">
                <a:solidFill>
                  <a:srgbClr val="000000"/>
                </a:solidFill>
                <a:highlight>
                  <a:srgbClr val="FAFAFA"/>
                </a:highlight>
                <a:latin typeface="HelveticaNeue" panose="02000503000000020004" pitchFamily="2" charset="0"/>
              </a:rPr>
              <a:t>doi</a:t>
            </a:r>
            <a:r>
              <a:rPr lang="en-US" sz="1000" dirty="0">
                <a:solidFill>
                  <a:srgbClr val="000000"/>
                </a:solidFill>
                <a:highlight>
                  <a:srgbClr val="FAFAFA"/>
                </a:highlight>
                <a:latin typeface="HelveticaNeue" panose="02000503000000020004" pitchFamily="2" charset="0"/>
              </a:rPr>
              <a:t>: 10.1001/jama.293.13.1595</a:t>
            </a:r>
            <a:endParaRPr lang="en-US" sz="1000" dirty="0"/>
          </a:p>
        </p:txBody>
      </p:sp>
    </p:spTree>
    <p:extLst>
      <p:ext uri="{BB962C8B-B14F-4D97-AF65-F5344CB8AC3E}">
        <p14:creationId xmlns:p14="http://schemas.microsoft.com/office/powerpoint/2010/main" val="2534924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7D06-E886-D879-9220-BEFA47F54D87}"/>
              </a:ext>
            </a:extLst>
          </p:cNvPr>
          <p:cNvSpPr>
            <a:spLocks noGrp="1"/>
          </p:cNvSpPr>
          <p:nvPr>
            <p:ph type="title"/>
          </p:nvPr>
        </p:nvSpPr>
        <p:spPr>
          <a:xfrm>
            <a:off x="1981200" y="875179"/>
            <a:ext cx="8229240" cy="1144800"/>
          </a:xfrm>
        </p:spPr>
        <p:txBody>
          <a:bodyPr>
            <a:normAutofit fontScale="90000"/>
          </a:bodyPr>
          <a:lstStyle/>
          <a:p>
            <a:r>
              <a:rPr lang="en-US" sz="3600" dirty="0">
                <a:solidFill>
                  <a:srgbClr val="FFFF00"/>
                </a:solidFill>
              </a:rPr>
              <a:t>Problems with Race-Based HTN Guidelines: Why translating ALLHAT race-based HTN treatment results into race-based guidelines is bad</a:t>
            </a:r>
          </a:p>
        </p:txBody>
      </p:sp>
      <p:sp>
        <p:nvSpPr>
          <p:cNvPr id="3" name="Subtitle 2">
            <a:extLst>
              <a:ext uri="{FF2B5EF4-FFF2-40B4-BE49-F238E27FC236}">
                <a16:creationId xmlns:a16="http://schemas.microsoft.com/office/drawing/2014/main" id="{ABEC7E82-DED3-A235-8A2A-85105C3B348D}"/>
              </a:ext>
            </a:extLst>
          </p:cNvPr>
          <p:cNvSpPr>
            <a:spLocks noGrp="1"/>
          </p:cNvSpPr>
          <p:nvPr>
            <p:ph type="subTitle"/>
          </p:nvPr>
        </p:nvSpPr>
        <p:spPr>
          <a:xfrm>
            <a:off x="779928" y="2447365"/>
            <a:ext cx="10085295" cy="3993776"/>
          </a:xfrm>
        </p:spPr>
        <p:txBody>
          <a:bodyPr>
            <a:normAutofit/>
          </a:bodyPr>
          <a:lstStyle/>
          <a:p>
            <a:pPr marL="342900" indent="-342900">
              <a:buFont typeface="Arial" panose="020B0604020202020204" pitchFamily="34" charset="0"/>
              <a:buChar char="•"/>
            </a:pPr>
            <a:r>
              <a:rPr lang="en-US" sz="2000" dirty="0">
                <a:solidFill>
                  <a:schemeClr val="bg1"/>
                </a:solidFill>
              </a:rPr>
              <a:t>Guidelines reflect the definition of race as a biological rather than social construct</a:t>
            </a:r>
          </a:p>
          <a:p>
            <a:pPr marL="342900" indent="-342900">
              <a:buFont typeface="Arial" panose="020B0604020202020204" pitchFamily="34" charset="0"/>
              <a:buChar char="•"/>
            </a:pPr>
            <a:r>
              <a:rPr lang="en-US" sz="2000" dirty="0">
                <a:solidFill>
                  <a:schemeClr val="bg1"/>
                </a:solidFill>
              </a:rPr>
              <a:t>Ignore possible link between lesser efficacy of RASB monotherapy and adverse SDOH (instead concluding a link of RASB resistance with race itself rather than with social determinants)</a:t>
            </a:r>
          </a:p>
          <a:p>
            <a:pPr marL="342900" lvl="1" indent="-342900">
              <a:buFont typeface="Arial" panose="020B0604020202020204" pitchFamily="34" charset="0"/>
              <a:buChar char="•"/>
            </a:pPr>
            <a:r>
              <a:rPr lang="en-US" sz="2000" dirty="0">
                <a:solidFill>
                  <a:schemeClr val="bg1"/>
                </a:solidFill>
              </a:rPr>
              <a:t>Ignore that higher allostatic load (rather than race) is linked with accelerated aging, which contributes to salt-sensitive hypertension</a:t>
            </a:r>
          </a:p>
          <a:p>
            <a:pPr marL="342900" lvl="1" indent="-342900">
              <a:buFont typeface="Arial" panose="020B0604020202020204" pitchFamily="34" charset="0"/>
              <a:buChar char="•"/>
            </a:pPr>
            <a:r>
              <a:rPr lang="en-US" sz="2000" dirty="0">
                <a:solidFill>
                  <a:schemeClr val="bg1"/>
                </a:solidFill>
              </a:rPr>
              <a:t>Ignore that structural racism (rather than race) leads to lower diet quality and less potassium intake, enhancing salt sensitivity</a:t>
            </a:r>
          </a:p>
          <a:p>
            <a:pPr marL="342900" lvl="1" indent="-342900">
              <a:buFont typeface="Arial" panose="020B0604020202020204" pitchFamily="34" charset="0"/>
              <a:buChar char="•"/>
            </a:pPr>
            <a:r>
              <a:rPr lang="en-US" sz="2000" dirty="0">
                <a:solidFill>
                  <a:schemeClr val="bg1"/>
                </a:solidFill>
              </a:rPr>
              <a:t>Ignore that psychological stress (rather than race) is linked with sodium retention</a:t>
            </a:r>
          </a:p>
        </p:txBody>
      </p:sp>
    </p:spTree>
    <p:extLst>
      <p:ext uri="{BB962C8B-B14F-4D97-AF65-F5344CB8AC3E}">
        <p14:creationId xmlns:p14="http://schemas.microsoft.com/office/powerpoint/2010/main" val="2284787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13AD-3C23-89E0-108A-08F312AE5F5C}"/>
              </a:ext>
            </a:extLst>
          </p:cNvPr>
          <p:cNvSpPr>
            <a:spLocks noGrp="1"/>
          </p:cNvSpPr>
          <p:nvPr>
            <p:ph type="title"/>
          </p:nvPr>
        </p:nvSpPr>
        <p:spPr>
          <a:xfrm>
            <a:off x="1981200" y="718768"/>
            <a:ext cx="8229240" cy="1144800"/>
          </a:xfrm>
        </p:spPr>
        <p:txBody>
          <a:bodyPr>
            <a:normAutofit fontScale="90000"/>
          </a:bodyPr>
          <a:lstStyle/>
          <a:p>
            <a:r>
              <a:rPr lang="en-US" sz="3600" dirty="0">
                <a:solidFill>
                  <a:srgbClr val="FFFF00"/>
                </a:solidFill>
              </a:rPr>
              <a:t>Problems with Race-Based HTN Guidelines: Ignores that differences between group outcomes may be driven by outliers, not the majority</a:t>
            </a:r>
          </a:p>
        </p:txBody>
      </p:sp>
      <p:sp>
        <p:nvSpPr>
          <p:cNvPr id="3" name="Subtitle 2">
            <a:extLst>
              <a:ext uri="{FF2B5EF4-FFF2-40B4-BE49-F238E27FC236}">
                <a16:creationId xmlns:a16="http://schemas.microsoft.com/office/drawing/2014/main" id="{82C92370-8FA5-6263-E34D-8E144D94B6F2}"/>
              </a:ext>
            </a:extLst>
          </p:cNvPr>
          <p:cNvSpPr>
            <a:spLocks noGrp="1"/>
          </p:cNvSpPr>
          <p:nvPr>
            <p:ph type="subTitle"/>
          </p:nvPr>
        </p:nvSpPr>
        <p:spPr>
          <a:xfrm>
            <a:off x="1981200" y="2608729"/>
            <a:ext cx="8229240" cy="1965071"/>
          </a:xfrm>
        </p:spPr>
        <p:txBody>
          <a:bodyPr>
            <a:normAutofit fontScale="92500" lnSpcReduction="10000"/>
          </a:bodyPr>
          <a:lstStyle/>
          <a:p>
            <a:pPr marL="457200" indent="-457200">
              <a:buFont typeface="Arial" panose="020B0604020202020204" pitchFamily="34" charset="0"/>
              <a:buChar char="•"/>
            </a:pPr>
            <a:r>
              <a:rPr lang="en-US" sz="3200" dirty="0">
                <a:solidFill>
                  <a:schemeClr val="bg1"/>
                </a:solidFill>
              </a:rPr>
              <a:t>Some of the different outcomes reported in ALLHAT and other trials likely driven by patients who are outliers, not the majority </a:t>
            </a:r>
          </a:p>
          <a:p>
            <a:pPr marL="457200" indent="-457200">
              <a:buFont typeface="Arial" panose="020B0604020202020204" pitchFamily="34" charset="0"/>
              <a:buChar char="•"/>
            </a:pPr>
            <a:r>
              <a:rPr lang="en-US" sz="3200" dirty="0">
                <a:solidFill>
                  <a:schemeClr val="bg1"/>
                </a:solidFill>
              </a:rPr>
              <a:t>The majority of black and white patients have similar responses to antihypertensive drugs</a:t>
            </a:r>
          </a:p>
        </p:txBody>
      </p:sp>
    </p:spTree>
    <p:extLst>
      <p:ext uri="{BB962C8B-B14F-4D97-AF65-F5344CB8AC3E}">
        <p14:creationId xmlns:p14="http://schemas.microsoft.com/office/powerpoint/2010/main" val="1314104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Main graphic"/>
          <p:cNvPicPr/>
          <p:nvPr/>
        </p:nvPicPr>
        <p:blipFill>
          <a:blip r:embed="rId2"/>
          <a:stretch/>
        </p:blipFill>
        <p:spPr>
          <a:xfrm>
            <a:off x="2158320" y="1306286"/>
            <a:ext cx="7931182" cy="4590660"/>
          </a:xfrm>
          <a:prstGeom prst="rect">
            <a:avLst/>
          </a:prstGeom>
          <a:ln>
            <a:noFill/>
          </a:ln>
        </p:spPr>
      </p:pic>
      <p:pic>
        <p:nvPicPr>
          <p:cNvPr id="37" name="logo"/>
          <p:cNvPicPr/>
          <p:nvPr/>
        </p:nvPicPr>
        <p:blipFill>
          <a:blip r:embed="rId3"/>
          <a:stretch/>
        </p:blipFill>
        <p:spPr>
          <a:xfrm>
            <a:off x="1798320" y="6035040"/>
            <a:ext cx="360000" cy="475200"/>
          </a:xfrm>
          <a:prstGeom prst="rect">
            <a:avLst/>
          </a:prstGeom>
          <a:ln>
            <a:noFill/>
          </a:ln>
        </p:spPr>
      </p:pic>
      <p:sp>
        <p:nvSpPr>
          <p:cNvPr id="38" name="TextShape 1"/>
          <p:cNvSpPr txBox="1"/>
          <p:nvPr/>
        </p:nvSpPr>
        <p:spPr>
          <a:xfrm>
            <a:off x="2411040" y="5577840"/>
            <a:ext cx="4410720" cy="1188720"/>
          </a:xfrm>
          <a:prstGeom prst="rect">
            <a:avLst/>
          </a:prstGeom>
          <a:noFill/>
          <a:ln>
            <a:noFill/>
          </a:ln>
        </p:spPr>
        <p:txBody>
          <a:bodyPr lIns="36000" tIns="46800" rIns="36000" bIns="46800" anchor="b" anchorCtr="1"/>
          <a:lstStyle/>
          <a:p>
            <a:r>
              <a:rPr lang="en-US" sz="1100" spc="-1">
                <a:solidFill>
                  <a:srgbClr val="000000"/>
                </a:solidFill>
                <a:latin typeface="Arial"/>
              </a:rPr>
              <a:t>Ashwini R. Sehgal. Hypertension. Overlap Between Whites and Blacks in Response to Antihypertensive Drugs, Volume: 43, Issue: 3, Pages: 566-572, DOI: (10.1161/01.HYP.0000118019.28487.9c) </a:t>
            </a:r>
          </a:p>
        </p:txBody>
      </p:sp>
      <p:sp>
        <p:nvSpPr>
          <p:cNvPr id="39" name="TextShape 2"/>
          <p:cNvSpPr txBox="1"/>
          <p:nvPr/>
        </p:nvSpPr>
        <p:spPr>
          <a:xfrm>
            <a:off x="6818160" y="5394960"/>
            <a:ext cx="3846240" cy="1371600"/>
          </a:xfrm>
          <a:prstGeom prst="rect">
            <a:avLst/>
          </a:prstGeom>
          <a:noFill/>
          <a:ln>
            <a:noFill/>
          </a:ln>
        </p:spPr>
        <p:txBody>
          <a:bodyPr/>
          <a:lstStyle/>
          <a:p>
            <a:endParaRPr lang="en-US"/>
          </a:p>
        </p:txBody>
      </p:sp>
      <p:sp>
        <p:nvSpPr>
          <p:cNvPr id="2" name="Title 1">
            <a:extLst>
              <a:ext uri="{FF2B5EF4-FFF2-40B4-BE49-F238E27FC236}">
                <a16:creationId xmlns:a16="http://schemas.microsoft.com/office/drawing/2014/main" id="{EED322BD-D762-493B-E0E8-2F2D5BEDA3BB}"/>
              </a:ext>
            </a:extLst>
          </p:cNvPr>
          <p:cNvSpPr>
            <a:spLocks noGrp="1"/>
          </p:cNvSpPr>
          <p:nvPr>
            <p:ph type="title"/>
          </p:nvPr>
        </p:nvSpPr>
        <p:spPr/>
        <p:txBody>
          <a:bodyPr/>
          <a:lstStyle/>
          <a:p>
            <a:r>
              <a:rPr lang="en-US" sz="3600" dirty="0">
                <a:solidFill>
                  <a:srgbClr val="FFFF00"/>
                </a:solidFill>
              </a:rPr>
              <a:t>Metanalysis Shows Mean differences are not statistically significant (confidence intervals overlap)</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0FDC-543B-5B7A-42EA-5449904F3834}"/>
              </a:ext>
            </a:extLst>
          </p:cNvPr>
          <p:cNvSpPr>
            <a:spLocks noGrp="1"/>
          </p:cNvSpPr>
          <p:nvPr>
            <p:ph type="title"/>
          </p:nvPr>
        </p:nvSpPr>
        <p:spPr/>
        <p:txBody>
          <a:bodyPr/>
          <a:lstStyle/>
          <a:p>
            <a:r>
              <a:rPr lang="en-US" sz="3200" dirty="0">
                <a:solidFill>
                  <a:srgbClr val="FFFF00"/>
                </a:solidFill>
              </a:rPr>
              <a:t>Moving from Race-Based to Race-Conscious HTN Treatment Strategies</a:t>
            </a:r>
          </a:p>
        </p:txBody>
      </p:sp>
      <p:sp>
        <p:nvSpPr>
          <p:cNvPr id="3" name="Subtitle 2">
            <a:extLst>
              <a:ext uri="{FF2B5EF4-FFF2-40B4-BE49-F238E27FC236}">
                <a16:creationId xmlns:a16="http://schemas.microsoft.com/office/drawing/2014/main" id="{D2225238-13BC-2D70-BC30-10954A2796B7}"/>
              </a:ext>
            </a:extLst>
          </p:cNvPr>
          <p:cNvSpPr>
            <a:spLocks noGrp="1"/>
          </p:cNvSpPr>
          <p:nvPr>
            <p:ph type="subTitle"/>
          </p:nvPr>
        </p:nvSpPr>
        <p:spPr>
          <a:xfrm>
            <a:off x="1008529" y="2466096"/>
            <a:ext cx="9201911" cy="3504397"/>
          </a:xfrm>
        </p:spPr>
        <p:txBody>
          <a:bodyPr>
            <a:normAutofit/>
          </a:bodyPr>
          <a:lstStyle/>
          <a:p>
            <a:pPr marL="285750" indent="-285750">
              <a:buFont typeface="Arial" panose="020B0604020202020204" pitchFamily="34" charset="0"/>
              <a:buChar char="•"/>
            </a:pPr>
            <a:r>
              <a:rPr lang="en-US" sz="2000" dirty="0">
                <a:solidFill>
                  <a:schemeClr val="bg1"/>
                </a:solidFill>
                <a:latin typeface="HelveticaNeue" panose="02000503000000020004" pitchFamily="2" charset="0"/>
              </a:rPr>
              <a:t>Recognize that social determinants of health affect blood pressure</a:t>
            </a:r>
          </a:p>
          <a:p>
            <a:pPr marL="285750" indent="-285750">
              <a:buFont typeface="Arial" panose="020B0604020202020204" pitchFamily="34" charset="0"/>
              <a:buChar char="•"/>
            </a:pPr>
            <a:r>
              <a:rPr lang="en-US" sz="2000" dirty="0">
                <a:solidFill>
                  <a:schemeClr val="bg1"/>
                </a:solidFill>
                <a:latin typeface="HelveticaNeue" panose="02000503000000020004" pitchFamily="2" charset="0"/>
              </a:rPr>
              <a:t>Understand that patients that do not have access to healthy food, have a higher allostatic load, and have increased stressors may have increased salt sensitivity</a:t>
            </a:r>
          </a:p>
          <a:p>
            <a:pPr marL="285750" indent="-285750">
              <a:buFont typeface="Arial" panose="020B0604020202020204" pitchFamily="34" charset="0"/>
              <a:buChar char="•"/>
            </a:pPr>
            <a:r>
              <a:rPr lang="en-US" sz="2000" dirty="0">
                <a:solidFill>
                  <a:schemeClr val="bg1"/>
                </a:solidFill>
                <a:latin typeface="HelveticaNeue" panose="02000503000000020004" pitchFamily="2" charset="0"/>
              </a:rPr>
              <a:t>A regimen that includes a diuretic may benefit patients with increased salt sensitivity, but this does not mean that patients adversely affected by social determinants should not also be given RASB which has clearly-proven long-term benefits</a:t>
            </a:r>
          </a:p>
          <a:p>
            <a:pPr marL="285750" indent="-285750">
              <a:buFont typeface="Arial" panose="020B0604020202020204" pitchFamily="34" charset="0"/>
              <a:buChar char="•"/>
            </a:pPr>
            <a:r>
              <a:rPr lang="en-US" sz="2000" dirty="0">
                <a:solidFill>
                  <a:schemeClr val="bg1"/>
                </a:solidFill>
                <a:latin typeface="HelveticaNeue" panose="02000503000000020004" pitchFamily="2" charset="0"/>
              </a:rPr>
              <a:t>Combination therapy (RASB + diuretic) rather than monotherapy  should be considered</a:t>
            </a:r>
          </a:p>
          <a:p>
            <a:pPr marL="285750" indent="-285750">
              <a:buFont typeface="Arial" panose="020B0604020202020204" pitchFamily="34" charset="0"/>
              <a:buChar char="•"/>
            </a:pPr>
            <a:r>
              <a:rPr lang="en-US" sz="2000" dirty="0">
                <a:solidFill>
                  <a:schemeClr val="bg1"/>
                </a:solidFill>
                <a:latin typeface="HelveticaNeue" panose="02000503000000020004" pitchFamily="2" charset="0"/>
              </a:rPr>
              <a:t>Race-conscious therapy recognizes and addresses the effects of racism on SDOH and thus on etiology of hypertension</a:t>
            </a:r>
          </a:p>
        </p:txBody>
      </p:sp>
    </p:spTree>
    <p:extLst>
      <p:ext uri="{BB962C8B-B14F-4D97-AF65-F5344CB8AC3E}">
        <p14:creationId xmlns:p14="http://schemas.microsoft.com/office/powerpoint/2010/main" val="1814094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DD8CD9D-7FF1-4C8C-8CAF-AF82E85AE87A}"/>
              </a:ext>
            </a:extLst>
          </p:cNvPr>
          <p:cNvSpPr>
            <a:spLocks noGrp="1" noChangeArrowheads="1"/>
          </p:cNvSpPr>
          <p:nvPr>
            <p:ph type="title"/>
          </p:nvPr>
        </p:nvSpPr>
        <p:spPr/>
        <p:txBody>
          <a:bodyPr/>
          <a:lstStyle/>
          <a:p>
            <a:r>
              <a:rPr lang="en-US" altLang="en-US" dirty="0">
                <a:solidFill>
                  <a:srgbClr val="FFFF66"/>
                </a:solidFill>
              </a:rPr>
              <a:t>Secondary HTN: Who Should Be Worked Up?</a:t>
            </a:r>
          </a:p>
        </p:txBody>
      </p:sp>
      <p:sp>
        <p:nvSpPr>
          <p:cNvPr id="73731" name="Rectangle 3">
            <a:extLst>
              <a:ext uri="{FF2B5EF4-FFF2-40B4-BE49-F238E27FC236}">
                <a16:creationId xmlns:a16="http://schemas.microsoft.com/office/drawing/2014/main" id="{B17FE2BE-4A33-4CBD-8661-4422D70799EC}"/>
              </a:ext>
            </a:extLst>
          </p:cNvPr>
          <p:cNvSpPr>
            <a:spLocks noGrp="1" noChangeArrowheads="1"/>
          </p:cNvSpPr>
          <p:nvPr>
            <p:ph idx="1"/>
          </p:nvPr>
        </p:nvSpPr>
        <p:spPr/>
        <p:txBody>
          <a:bodyPr/>
          <a:lstStyle/>
          <a:p>
            <a:pPr>
              <a:lnSpc>
                <a:spcPct val="80000"/>
              </a:lnSpc>
            </a:pPr>
            <a:r>
              <a:rPr lang="en-US" altLang="en-US" dirty="0">
                <a:solidFill>
                  <a:schemeClr val="bg1"/>
                </a:solidFill>
              </a:rPr>
              <a:t>Young patients (childhood or adolescence), especially without family history</a:t>
            </a:r>
          </a:p>
          <a:p>
            <a:pPr>
              <a:lnSpc>
                <a:spcPct val="80000"/>
              </a:lnSpc>
            </a:pPr>
            <a:r>
              <a:rPr lang="en-US" altLang="en-US" dirty="0">
                <a:solidFill>
                  <a:schemeClr val="bg1"/>
                </a:solidFill>
              </a:rPr>
              <a:t>Resistant HTN</a:t>
            </a:r>
          </a:p>
          <a:p>
            <a:pPr>
              <a:lnSpc>
                <a:spcPct val="80000"/>
              </a:lnSpc>
            </a:pPr>
            <a:r>
              <a:rPr lang="en-US" altLang="en-US" dirty="0">
                <a:solidFill>
                  <a:schemeClr val="bg1"/>
                </a:solidFill>
              </a:rPr>
              <a:t>Abrupt worsening of HTN</a:t>
            </a:r>
          </a:p>
          <a:p>
            <a:pPr>
              <a:lnSpc>
                <a:spcPct val="80000"/>
              </a:lnSpc>
            </a:pPr>
            <a:r>
              <a:rPr lang="en-US" altLang="en-US" dirty="0">
                <a:solidFill>
                  <a:schemeClr val="bg1"/>
                </a:solidFill>
              </a:rPr>
              <a:t>Clinical features of disorder causing hypertension</a:t>
            </a:r>
          </a:p>
        </p:txBody>
      </p:sp>
    </p:spTree>
    <p:extLst>
      <p:ext uri="{BB962C8B-B14F-4D97-AF65-F5344CB8AC3E}">
        <p14:creationId xmlns:p14="http://schemas.microsoft.com/office/powerpoint/2010/main" val="2269005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DD8CD9D-7FF1-4C8C-8CAF-AF82E85AE87A}"/>
              </a:ext>
            </a:extLst>
          </p:cNvPr>
          <p:cNvSpPr>
            <a:spLocks noGrp="1" noChangeArrowheads="1"/>
          </p:cNvSpPr>
          <p:nvPr>
            <p:ph type="title"/>
          </p:nvPr>
        </p:nvSpPr>
        <p:spPr/>
        <p:txBody>
          <a:bodyPr/>
          <a:lstStyle/>
          <a:p>
            <a:r>
              <a:rPr lang="en-US" altLang="en-US" dirty="0">
                <a:solidFill>
                  <a:srgbClr val="FFFF66"/>
                </a:solidFill>
              </a:rPr>
              <a:t>Clinical Patterns of Secondary HTN</a:t>
            </a:r>
          </a:p>
        </p:txBody>
      </p:sp>
      <p:sp>
        <p:nvSpPr>
          <p:cNvPr id="73731" name="Rectangle 3">
            <a:extLst>
              <a:ext uri="{FF2B5EF4-FFF2-40B4-BE49-F238E27FC236}">
                <a16:creationId xmlns:a16="http://schemas.microsoft.com/office/drawing/2014/main" id="{B17FE2BE-4A33-4CBD-8661-4422D70799EC}"/>
              </a:ext>
            </a:extLst>
          </p:cNvPr>
          <p:cNvSpPr>
            <a:spLocks noGrp="1" noChangeArrowheads="1"/>
          </p:cNvSpPr>
          <p:nvPr>
            <p:ph idx="1"/>
          </p:nvPr>
        </p:nvSpPr>
        <p:spPr/>
        <p:txBody>
          <a:bodyPr/>
          <a:lstStyle/>
          <a:p>
            <a:pPr>
              <a:lnSpc>
                <a:spcPct val="80000"/>
              </a:lnSpc>
            </a:pPr>
            <a:r>
              <a:rPr lang="en-US" altLang="en-US" dirty="0">
                <a:solidFill>
                  <a:schemeClr val="bg1"/>
                </a:solidFill>
              </a:rPr>
              <a:t>Renovascular HTN</a:t>
            </a:r>
          </a:p>
          <a:p>
            <a:pPr lvl="1">
              <a:lnSpc>
                <a:spcPct val="80000"/>
              </a:lnSpc>
            </a:pPr>
            <a:r>
              <a:rPr lang="en-US" altLang="en-US" dirty="0">
                <a:solidFill>
                  <a:schemeClr val="bg1"/>
                </a:solidFill>
              </a:rPr>
              <a:t>Early &lt;30 or late &gt; 50 onset</a:t>
            </a:r>
          </a:p>
          <a:p>
            <a:pPr lvl="1">
              <a:lnSpc>
                <a:spcPct val="80000"/>
              </a:lnSpc>
            </a:pPr>
            <a:r>
              <a:rPr lang="en-US" altLang="en-US" dirty="0">
                <a:solidFill>
                  <a:schemeClr val="bg1"/>
                </a:solidFill>
              </a:rPr>
              <a:t>Acceleration of treated HTN</a:t>
            </a:r>
          </a:p>
          <a:p>
            <a:pPr lvl="1">
              <a:lnSpc>
                <a:spcPct val="80000"/>
              </a:lnSpc>
            </a:pPr>
            <a:r>
              <a:rPr lang="en-US" altLang="en-US" dirty="0">
                <a:solidFill>
                  <a:schemeClr val="bg1"/>
                </a:solidFill>
              </a:rPr>
              <a:t>Worsening renal function during HTN treatment</a:t>
            </a:r>
          </a:p>
          <a:p>
            <a:pPr lvl="1">
              <a:lnSpc>
                <a:spcPct val="80000"/>
              </a:lnSpc>
            </a:pPr>
            <a:r>
              <a:rPr lang="en-US" altLang="en-US" dirty="0">
                <a:solidFill>
                  <a:schemeClr val="bg1"/>
                </a:solidFill>
              </a:rPr>
              <a:t>Flash pulmonary edema</a:t>
            </a:r>
          </a:p>
          <a:p>
            <a:pPr lvl="1">
              <a:lnSpc>
                <a:spcPct val="80000"/>
              </a:lnSpc>
            </a:pPr>
            <a:r>
              <a:rPr lang="en-US" altLang="en-US" dirty="0">
                <a:solidFill>
                  <a:schemeClr val="bg1"/>
                </a:solidFill>
              </a:rPr>
              <a:t>Progressive renal failure</a:t>
            </a:r>
          </a:p>
          <a:p>
            <a:pPr>
              <a:lnSpc>
                <a:spcPct val="80000"/>
              </a:lnSpc>
            </a:pPr>
            <a:r>
              <a:rPr lang="en-US" altLang="en-US" dirty="0">
                <a:solidFill>
                  <a:schemeClr val="bg1"/>
                </a:solidFill>
              </a:rPr>
              <a:t>Hyperaldosteronism</a:t>
            </a:r>
          </a:p>
          <a:p>
            <a:pPr lvl="1">
              <a:lnSpc>
                <a:spcPct val="80000"/>
              </a:lnSpc>
            </a:pPr>
            <a:r>
              <a:rPr lang="en-US" altLang="en-US" dirty="0">
                <a:solidFill>
                  <a:schemeClr val="bg1"/>
                </a:solidFill>
              </a:rPr>
              <a:t>Hypokalemia, metabolic alkalosis (muscle weakness, cramps)</a:t>
            </a:r>
          </a:p>
          <a:p>
            <a:pPr>
              <a:lnSpc>
                <a:spcPct val="80000"/>
              </a:lnSpc>
            </a:pPr>
            <a:r>
              <a:rPr lang="en-US" altLang="en-US" dirty="0">
                <a:solidFill>
                  <a:schemeClr val="bg1"/>
                </a:solidFill>
              </a:rPr>
              <a:t>Pheochromocytoma</a:t>
            </a:r>
          </a:p>
          <a:p>
            <a:pPr lvl="1">
              <a:lnSpc>
                <a:spcPct val="80000"/>
              </a:lnSpc>
            </a:pPr>
            <a:r>
              <a:rPr lang="en-US" altLang="en-US" dirty="0">
                <a:solidFill>
                  <a:schemeClr val="bg1"/>
                </a:solidFill>
              </a:rPr>
              <a:t>Headache, sweating, tachycardia, anxiety, chest/</a:t>
            </a:r>
            <a:r>
              <a:rPr lang="en-US" altLang="en-US" dirty="0" err="1">
                <a:solidFill>
                  <a:schemeClr val="bg1"/>
                </a:solidFill>
              </a:rPr>
              <a:t>abd</a:t>
            </a:r>
            <a:r>
              <a:rPr lang="en-US" altLang="en-US" dirty="0">
                <a:solidFill>
                  <a:schemeClr val="bg1"/>
                </a:solidFill>
              </a:rPr>
              <a:t> pain, nausea/vomiting</a:t>
            </a:r>
          </a:p>
        </p:txBody>
      </p:sp>
    </p:spTree>
    <p:extLst>
      <p:ext uri="{BB962C8B-B14F-4D97-AF65-F5344CB8AC3E}">
        <p14:creationId xmlns:p14="http://schemas.microsoft.com/office/powerpoint/2010/main" val="3502448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0C708F9-397D-4BB5-9828-5928864B8880}"/>
              </a:ext>
            </a:extLst>
          </p:cNvPr>
          <p:cNvSpPr>
            <a:spLocks noGrp="1" noChangeArrowheads="1"/>
          </p:cNvSpPr>
          <p:nvPr>
            <p:ph type="title"/>
          </p:nvPr>
        </p:nvSpPr>
        <p:spPr/>
        <p:txBody>
          <a:bodyPr/>
          <a:lstStyle/>
          <a:p>
            <a:r>
              <a:rPr lang="en-US" altLang="en-US" dirty="0">
                <a:solidFill>
                  <a:srgbClr val="FFFF66"/>
                </a:solidFill>
              </a:rPr>
              <a:t>Secondary HTN: Classification</a:t>
            </a:r>
          </a:p>
        </p:txBody>
      </p:sp>
      <p:sp>
        <p:nvSpPr>
          <p:cNvPr id="9219" name="Rectangle 3">
            <a:extLst>
              <a:ext uri="{FF2B5EF4-FFF2-40B4-BE49-F238E27FC236}">
                <a16:creationId xmlns:a16="http://schemas.microsoft.com/office/drawing/2014/main" id="{4282A8DA-8DF7-42FD-B8DC-D5BFAB4EB531}"/>
              </a:ext>
            </a:extLst>
          </p:cNvPr>
          <p:cNvSpPr>
            <a:spLocks noGrp="1" noChangeArrowheads="1"/>
          </p:cNvSpPr>
          <p:nvPr>
            <p:ph type="body" sz="half" idx="1"/>
          </p:nvPr>
        </p:nvSpPr>
        <p:spPr/>
        <p:txBody>
          <a:bodyPr/>
          <a:lstStyle/>
          <a:p>
            <a:pPr>
              <a:lnSpc>
                <a:spcPct val="90000"/>
              </a:lnSpc>
            </a:pPr>
            <a:r>
              <a:rPr lang="en-US" altLang="en-US">
                <a:solidFill>
                  <a:schemeClr val="bg1"/>
                </a:solidFill>
              </a:rPr>
              <a:t>Renal disease</a:t>
            </a:r>
          </a:p>
          <a:p>
            <a:pPr>
              <a:lnSpc>
                <a:spcPct val="90000"/>
              </a:lnSpc>
            </a:pPr>
            <a:endParaRPr lang="en-US" altLang="en-US">
              <a:solidFill>
                <a:schemeClr val="bg1"/>
              </a:solidFill>
            </a:endParaRPr>
          </a:p>
          <a:p>
            <a:pPr>
              <a:lnSpc>
                <a:spcPct val="90000"/>
              </a:lnSpc>
            </a:pPr>
            <a:endParaRPr lang="en-US" altLang="en-US">
              <a:solidFill>
                <a:schemeClr val="bg1"/>
              </a:solidFill>
            </a:endParaRPr>
          </a:p>
          <a:p>
            <a:pPr>
              <a:lnSpc>
                <a:spcPct val="90000"/>
              </a:lnSpc>
            </a:pPr>
            <a:endParaRPr lang="en-US" altLang="en-US">
              <a:solidFill>
                <a:schemeClr val="bg1"/>
              </a:solidFill>
            </a:endParaRPr>
          </a:p>
          <a:p>
            <a:pPr>
              <a:lnSpc>
                <a:spcPct val="90000"/>
              </a:lnSpc>
            </a:pPr>
            <a:r>
              <a:rPr lang="en-US" altLang="en-US">
                <a:solidFill>
                  <a:schemeClr val="bg1"/>
                </a:solidFill>
              </a:rPr>
              <a:t>Renovascular HTN</a:t>
            </a:r>
          </a:p>
          <a:p>
            <a:pPr lvl="1">
              <a:lnSpc>
                <a:spcPct val="90000"/>
              </a:lnSpc>
            </a:pPr>
            <a:r>
              <a:rPr lang="en-US" altLang="en-US">
                <a:solidFill>
                  <a:schemeClr val="bg1"/>
                </a:solidFill>
              </a:rPr>
              <a:t>Fibromuscular disease</a:t>
            </a:r>
          </a:p>
          <a:p>
            <a:pPr lvl="1">
              <a:lnSpc>
                <a:spcPct val="90000"/>
              </a:lnSpc>
            </a:pPr>
            <a:r>
              <a:rPr lang="en-US" altLang="en-US">
                <a:solidFill>
                  <a:schemeClr val="bg1"/>
                </a:solidFill>
              </a:rPr>
              <a:t>Atherosclerotic disease</a:t>
            </a:r>
          </a:p>
          <a:p>
            <a:pPr>
              <a:lnSpc>
                <a:spcPct val="90000"/>
              </a:lnSpc>
            </a:pPr>
            <a:endParaRPr lang="en-US" altLang="en-US">
              <a:solidFill>
                <a:schemeClr val="bg1"/>
              </a:solidFill>
            </a:endParaRPr>
          </a:p>
        </p:txBody>
      </p:sp>
      <p:sp>
        <p:nvSpPr>
          <p:cNvPr id="9221" name="Rectangle 5">
            <a:extLst>
              <a:ext uri="{FF2B5EF4-FFF2-40B4-BE49-F238E27FC236}">
                <a16:creationId xmlns:a16="http://schemas.microsoft.com/office/drawing/2014/main" id="{E5CAE955-579D-4FBD-BE5B-03C593353BB9}"/>
              </a:ext>
            </a:extLst>
          </p:cNvPr>
          <p:cNvSpPr>
            <a:spLocks noGrp="1" noChangeArrowheads="1"/>
          </p:cNvSpPr>
          <p:nvPr>
            <p:ph type="body" sz="half" idx="2"/>
          </p:nvPr>
        </p:nvSpPr>
        <p:spPr>
          <a:xfrm>
            <a:off x="6172200" y="1600200"/>
            <a:ext cx="4038600" cy="4953000"/>
          </a:xfrm>
        </p:spPr>
        <p:txBody>
          <a:bodyPr/>
          <a:lstStyle/>
          <a:p>
            <a:pPr>
              <a:lnSpc>
                <a:spcPct val="90000"/>
              </a:lnSpc>
            </a:pPr>
            <a:r>
              <a:rPr lang="en-US" altLang="en-US">
                <a:solidFill>
                  <a:schemeClr val="bg1"/>
                </a:solidFill>
              </a:rPr>
              <a:t>Endocrine causes</a:t>
            </a:r>
          </a:p>
          <a:p>
            <a:pPr lvl="1">
              <a:lnSpc>
                <a:spcPct val="90000"/>
              </a:lnSpc>
            </a:pPr>
            <a:r>
              <a:rPr lang="en-US" altLang="en-US">
                <a:solidFill>
                  <a:schemeClr val="bg1"/>
                </a:solidFill>
              </a:rPr>
              <a:t>Adrenal cortex	</a:t>
            </a:r>
          </a:p>
          <a:p>
            <a:pPr lvl="2">
              <a:lnSpc>
                <a:spcPct val="90000"/>
              </a:lnSpc>
            </a:pPr>
            <a:r>
              <a:rPr lang="en-US" altLang="en-US">
                <a:solidFill>
                  <a:schemeClr val="bg1"/>
                </a:solidFill>
              </a:rPr>
              <a:t>Primary aldosteronism</a:t>
            </a:r>
          </a:p>
          <a:p>
            <a:pPr lvl="2">
              <a:lnSpc>
                <a:spcPct val="90000"/>
              </a:lnSpc>
            </a:pPr>
            <a:r>
              <a:rPr lang="en-US" altLang="en-US">
                <a:solidFill>
                  <a:schemeClr val="bg1"/>
                </a:solidFill>
              </a:rPr>
              <a:t>Pseudoaldosteronism</a:t>
            </a:r>
          </a:p>
          <a:p>
            <a:pPr lvl="2">
              <a:lnSpc>
                <a:spcPct val="90000"/>
              </a:lnSpc>
            </a:pPr>
            <a:r>
              <a:rPr lang="en-US" altLang="en-US">
                <a:solidFill>
                  <a:schemeClr val="bg1"/>
                </a:solidFill>
              </a:rPr>
              <a:t>Cushing’s syndrome</a:t>
            </a:r>
          </a:p>
          <a:p>
            <a:pPr lvl="1">
              <a:lnSpc>
                <a:spcPct val="90000"/>
              </a:lnSpc>
            </a:pPr>
            <a:r>
              <a:rPr lang="en-US" altLang="en-US">
                <a:solidFill>
                  <a:schemeClr val="bg1"/>
                </a:solidFill>
              </a:rPr>
              <a:t>Adrenal medulla</a:t>
            </a:r>
          </a:p>
          <a:p>
            <a:pPr lvl="2">
              <a:lnSpc>
                <a:spcPct val="90000"/>
              </a:lnSpc>
            </a:pPr>
            <a:r>
              <a:rPr lang="en-US" altLang="en-US">
                <a:solidFill>
                  <a:schemeClr val="bg1"/>
                </a:solidFill>
              </a:rPr>
              <a:t>Pheochromocytoma</a:t>
            </a:r>
          </a:p>
          <a:p>
            <a:pPr lvl="1">
              <a:lnSpc>
                <a:spcPct val="90000"/>
              </a:lnSpc>
            </a:pPr>
            <a:r>
              <a:rPr lang="en-US" altLang="en-US">
                <a:solidFill>
                  <a:schemeClr val="bg1"/>
                </a:solidFill>
              </a:rPr>
              <a:t>Pituitary</a:t>
            </a:r>
          </a:p>
          <a:p>
            <a:pPr lvl="2">
              <a:lnSpc>
                <a:spcPct val="90000"/>
              </a:lnSpc>
            </a:pPr>
            <a:r>
              <a:rPr lang="en-US" altLang="en-US">
                <a:solidFill>
                  <a:schemeClr val="bg1"/>
                </a:solidFill>
              </a:rPr>
              <a:t>Cushing’s disease</a:t>
            </a:r>
          </a:p>
          <a:p>
            <a:pPr lvl="2">
              <a:lnSpc>
                <a:spcPct val="90000"/>
              </a:lnSpc>
            </a:pPr>
            <a:r>
              <a:rPr lang="en-US" altLang="en-US">
                <a:solidFill>
                  <a:schemeClr val="bg1"/>
                </a:solidFill>
              </a:rPr>
              <a:t>Acromegaly</a:t>
            </a:r>
          </a:p>
          <a:p>
            <a:pPr lvl="1">
              <a:lnSpc>
                <a:spcPct val="90000"/>
              </a:lnSpc>
            </a:pPr>
            <a:r>
              <a:rPr lang="en-US" altLang="en-US">
                <a:solidFill>
                  <a:schemeClr val="bg1"/>
                </a:solidFill>
              </a:rPr>
              <a:t>Thyroid (hypo/hyper)</a:t>
            </a:r>
          </a:p>
          <a:p>
            <a:pPr lvl="1">
              <a:lnSpc>
                <a:spcPct val="90000"/>
              </a:lnSpc>
            </a:pPr>
            <a:r>
              <a:rPr lang="en-US" altLang="en-US">
                <a:solidFill>
                  <a:schemeClr val="bg1"/>
                </a:solidFill>
              </a:rPr>
              <a:t>Renin secreting tumors</a:t>
            </a:r>
          </a:p>
        </p:txBody>
      </p:sp>
    </p:spTree>
    <p:extLst>
      <p:ext uri="{BB962C8B-B14F-4D97-AF65-F5344CB8AC3E}">
        <p14:creationId xmlns:p14="http://schemas.microsoft.com/office/powerpoint/2010/main" val="451029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CA829C5-4AEE-4AD4-AC9B-D858FE0C3E24}"/>
              </a:ext>
            </a:extLst>
          </p:cNvPr>
          <p:cNvSpPr>
            <a:spLocks noGrp="1" noChangeArrowheads="1"/>
          </p:cNvSpPr>
          <p:nvPr>
            <p:ph type="title"/>
          </p:nvPr>
        </p:nvSpPr>
        <p:spPr/>
        <p:txBody>
          <a:bodyPr/>
          <a:lstStyle/>
          <a:p>
            <a:r>
              <a:rPr lang="en-US" altLang="en-US" dirty="0">
                <a:solidFill>
                  <a:srgbClr val="FFFF66"/>
                </a:solidFill>
              </a:rPr>
              <a:t>Secondary Hypertension</a:t>
            </a:r>
          </a:p>
        </p:txBody>
      </p:sp>
      <p:sp>
        <p:nvSpPr>
          <p:cNvPr id="4099" name="Rectangle 3">
            <a:extLst>
              <a:ext uri="{FF2B5EF4-FFF2-40B4-BE49-F238E27FC236}">
                <a16:creationId xmlns:a16="http://schemas.microsoft.com/office/drawing/2014/main" id="{B39C82DF-DAC5-48F5-A9AF-55D174598166}"/>
              </a:ext>
            </a:extLst>
          </p:cNvPr>
          <p:cNvSpPr>
            <a:spLocks noGrp="1" noChangeArrowheads="1"/>
          </p:cNvSpPr>
          <p:nvPr>
            <p:ph type="body" sz="half" idx="1"/>
          </p:nvPr>
        </p:nvSpPr>
        <p:spPr>
          <a:xfrm>
            <a:off x="231648" y="1690688"/>
            <a:ext cx="5580762" cy="4830763"/>
          </a:xfrm>
        </p:spPr>
        <p:txBody>
          <a:bodyPr/>
          <a:lstStyle/>
          <a:p>
            <a:pPr>
              <a:lnSpc>
                <a:spcPct val="80000"/>
              </a:lnSpc>
              <a:buFontTx/>
              <a:buNone/>
            </a:pPr>
            <a:r>
              <a:rPr lang="en-US" altLang="en-US" sz="2400" dirty="0">
                <a:solidFill>
                  <a:schemeClr val="bg1"/>
                </a:solidFill>
              </a:rPr>
              <a:t>A 65-year-old woman is evaluated for resistant hypertension. Despite use of antihypertensive therapy for over 20 years, her blood pressure usually is approximately 160/90 mm Hg. For several years she has been taking amlodipine, 10 mg/d, and metoprolol, 100 mg/d. However, her regimen recently was changed to lisinopril, 20 mg/d, and sustained-release verapamil, 180 mg/d. </a:t>
            </a:r>
          </a:p>
          <a:p>
            <a:pPr>
              <a:lnSpc>
                <a:spcPct val="80000"/>
              </a:lnSpc>
              <a:buFontTx/>
              <a:buNone/>
            </a:pPr>
            <a:endParaRPr lang="en-US" altLang="en-US" sz="2400" dirty="0">
              <a:solidFill>
                <a:schemeClr val="bg1"/>
              </a:solidFill>
            </a:endParaRPr>
          </a:p>
        </p:txBody>
      </p:sp>
      <p:sp>
        <p:nvSpPr>
          <p:cNvPr id="4100" name="Rectangle 4">
            <a:extLst>
              <a:ext uri="{FF2B5EF4-FFF2-40B4-BE49-F238E27FC236}">
                <a16:creationId xmlns:a16="http://schemas.microsoft.com/office/drawing/2014/main" id="{2A2B0B59-A667-4558-B711-7AE9046CFF8E}"/>
              </a:ext>
            </a:extLst>
          </p:cNvPr>
          <p:cNvSpPr>
            <a:spLocks noGrp="1" noChangeArrowheads="1"/>
          </p:cNvSpPr>
          <p:nvPr>
            <p:ph type="body" sz="half" idx="2"/>
          </p:nvPr>
        </p:nvSpPr>
        <p:spPr>
          <a:xfrm>
            <a:off x="6200480" y="1585912"/>
            <a:ext cx="5759871" cy="4906963"/>
          </a:xfrm>
        </p:spPr>
        <p:txBody>
          <a:bodyPr/>
          <a:lstStyle/>
          <a:p>
            <a:pPr>
              <a:lnSpc>
                <a:spcPct val="80000"/>
              </a:lnSpc>
              <a:buFontTx/>
              <a:buNone/>
            </a:pPr>
            <a:r>
              <a:rPr lang="en-US" altLang="en-US" sz="2400" dirty="0">
                <a:solidFill>
                  <a:schemeClr val="bg1"/>
                </a:solidFill>
              </a:rPr>
              <a:t>On physical examination, pulse rate is 68/min and blood pressure is 178/100 mm Hg. On cardiac examination, the point of maximal impulse is prominent and displaced laterally. The lungs are clear to auscultation. The remainder of the examination is normal. </a:t>
            </a:r>
            <a:endParaRPr lang="en-US" altLang="en-US" sz="2400" b="1" dirty="0">
              <a:solidFill>
                <a:schemeClr val="bg1"/>
              </a:solidFill>
            </a:endParaRPr>
          </a:p>
          <a:p>
            <a:pPr>
              <a:lnSpc>
                <a:spcPct val="80000"/>
              </a:lnSpc>
            </a:pPr>
            <a:endParaRPr lang="en-US" altLang="en-US" sz="2400" dirty="0"/>
          </a:p>
        </p:txBody>
      </p:sp>
    </p:spTree>
    <p:extLst>
      <p:ext uri="{BB962C8B-B14F-4D97-AF65-F5344CB8AC3E}">
        <p14:creationId xmlns:p14="http://schemas.microsoft.com/office/powerpoint/2010/main" val="2270383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C000"/>
                </a:solidFill>
              </a:rPr>
              <a:t>Classification of Hypertension</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690688"/>
            <a:ext cx="10515600" cy="4351338"/>
          </a:xfrm>
        </p:spPr>
        <p:txBody>
          <a:bodyPr>
            <a:normAutofit/>
          </a:bodyPr>
          <a:lstStyle/>
          <a:p>
            <a:pPr marL="0" indent="0">
              <a:buNone/>
            </a:pPr>
            <a:r>
              <a:rPr lang="en-US" sz="3600" dirty="0">
                <a:solidFill>
                  <a:schemeClr val="bg1"/>
                </a:solidFill>
              </a:rPr>
              <a:t>ACC/AHA</a:t>
            </a:r>
          </a:p>
          <a:p>
            <a:pPr marL="0" indent="0">
              <a:buNone/>
            </a:pPr>
            <a:r>
              <a:rPr lang="en-US" sz="3600" dirty="0">
                <a:solidFill>
                  <a:schemeClr val="bg1"/>
                </a:solidFill>
              </a:rPr>
              <a:t>	Normal BP: &lt;120/&lt;80</a:t>
            </a:r>
          </a:p>
          <a:p>
            <a:pPr marL="0" indent="0">
              <a:buNone/>
            </a:pPr>
            <a:r>
              <a:rPr lang="en-US" sz="3600" dirty="0">
                <a:solidFill>
                  <a:schemeClr val="bg1"/>
                </a:solidFill>
              </a:rPr>
              <a:t>	Elevated BP: 120-129/&lt;80</a:t>
            </a:r>
          </a:p>
          <a:p>
            <a:pPr marL="0" indent="0">
              <a:buNone/>
            </a:pPr>
            <a:r>
              <a:rPr lang="en-US" sz="3600" dirty="0">
                <a:solidFill>
                  <a:schemeClr val="bg1"/>
                </a:solidFill>
              </a:rPr>
              <a:t>	Stage 1: 130-139/80-89</a:t>
            </a:r>
          </a:p>
          <a:p>
            <a:pPr marL="0" indent="0">
              <a:buNone/>
            </a:pPr>
            <a:r>
              <a:rPr lang="en-US" sz="3600" dirty="0">
                <a:solidFill>
                  <a:schemeClr val="bg1"/>
                </a:solidFill>
              </a:rPr>
              <a:t>	Stage 2: ≥140/≥90</a:t>
            </a:r>
          </a:p>
        </p:txBody>
      </p:sp>
    </p:spTree>
    <p:extLst>
      <p:ext uri="{BB962C8B-B14F-4D97-AF65-F5344CB8AC3E}">
        <p14:creationId xmlns:p14="http://schemas.microsoft.com/office/powerpoint/2010/main" val="2886588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E5AE58E-247F-4A19-850B-16AFE3B8A63D}"/>
              </a:ext>
            </a:extLst>
          </p:cNvPr>
          <p:cNvSpPr>
            <a:spLocks noGrp="1" noChangeArrowheads="1"/>
          </p:cNvSpPr>
          <p:nvPr>
            <p:ph type="title"/>
          </p:nvPr>
        </p:nvSpPr>
        <p:spPr/>
        <p:txBody>
          <a:bodyPr/>
          <a:lstStyle/>
          <a:p>
            <a:r>
              <a:rPr lang="en-US" altLang="en-US" dirty="0">
                <a:solidFill>
                  <a:srgbClr val="FFFF66"/>
                </a:solidFill>
              </a:rPr>
              <a:t>Secondary Hypertension</a:t>
            </a:r>
          </a:p>
        </p:txBody>
      </p:sp>
      <p:sp>
        <p:nvSpPr>
          <p:cNvPr id="23555" name="Rectangle 3">
            <a:extLst>
              <a:ext uri="{FF2B5EF4-FFF2-40B4-BE49-F238E27FC236}">
                <a16:creationId xmlns:a16="http://schemas.microsoft.com/office/drawing/2014/main" id="{EED28DAE-2A76-4841-A0DC-021B7375D436}"/>
              </a:ext>
            </a:extLst>
          </p:cNvPr>
          <p:cNvSpPr>
            <a:spLocks noGrp="1" noChangeArrowheads="1"/>
          </p:cNvSpPr>
          <p:nvPr>
            <p:ph type="body" sz="half" idx="1"/>
          </p:nvPr>
        </p:nvSpPr>
        <p:spPr>
          <a:xfrm>
            <a:off x="719328" y="1295401"/>
            <a:ext cx="5300472" cy="4830763"/>
          </a:xfrm>
        </p:spPr>
        <p:txBody>
          <a:bodyPr/>
          <a:lstStyle/>
          <a:p>
            <a:pPr>
              <a:lnSpc>
                <a:spcPct val="80000"/>
              </a:lnSpc>
              <a:buFontTx/>
              <a:buNone/>
            </a:pPr>
            <a:r>
              <a:rPr lang="en-US" altLang="en-US" sz="2400" b="1" dirty="0">
                <a:solidFill>
                  <a:schemeClr val="bg1"/>
                </a:solidFill>
              </a:rPr>
              <a:t>Laboratory Studies</a:t>
            </a:r>
          </a:p>
          <a:p>
            <a:pPr>
              <a:lnSpc>
                <a:spcPct val="80000"/>
              </a:lnSpc>
              <a:buFontTx/>
              <a:buNone/>
            </a:pPr>
            <a:r>
              <a:rPr lang="en-US" altLang="en-US" sz="2400" dirty="0">
                <a:solidFill>
                  <a:schemeClr val="bg1"/>
                </a:solidFill>
              </a:rPr>
              <a:t>BUN 18 mg/</a:t>
            </a:r>
            <a:r>
              <a:rPr lang="en-US" altLang="en-US" sz="2400" dirty="0" err="1">
                <a:solidFill>
                  <a:schemeClr val="bg1"/>
                </a:solidFill>
              </a:rPr>
              <a:t>dL</a:t>
            </a:r>
            <a:endParaRPr lang="en-US" altLang="en-US" sz="2400" dirty="0">
              <a:solidFill>
                <a:schemeClr val="bg1"/>
              </a:solidFill>
            </a:endParaRPr>
          </a:p>
          <a:p>
            <a:pPr>
              <a:lnSpc>
                <a:spcPct val="80000"/>
              </a:lnSpc>
              <a:buFontTx/>
              <a:buNone/>
            </a:pPr>
            <a:r>
              <a:rPr lang="en-US" altLang="en-US" sz="2400" dirty="0">
                <a:solidFill>
                  <a:schemeClr val="bg1"/>
                </a:solidFill>
              </a:rPr>
              <a:t>Creatinine 0.9 mg/</a:t>
            </a:r>
            <a:r>
              <a:rPr lang="en-US" altLang="en-US" sz="2400" dirty="0" err="1">
                <a:solidFill>
                  <a:schemeClr val="bg1"/>
                </a:solidFill>
              </a:rPr>
              <a:t>dL</a:t>
            </a:r>
            <a:endParaRPr lang="en-US" altLang="en-US" sz="2400" dirty="0">
              <a:solidFill>
                <a:schemeClr val="bg1"/>
              </a:solidFill>
            </a:endParaRPr>
          </a:p>
          <a:p>
            <a:pPr>
              <a:lnSpc>
                <a:spcPct val="80000"/>
              </a:lnSpc>
              <a:buFontTx/>
              <a:buNone/>
            </a:pPr>
            <a:r>
              <a:rPr lang="en-US" altLang="en-US" sz="2400" dirty="0">
                <a:solidFill>
                  <a:schemeClr val="bg1"/>
                </a:solidFill>
              </a:rPr>
              <a:t>Sodium 147 </a:t>
            </a:r>
            <a:r>
              <a:rPr lang="en-US" altLang="en-US" sz="2400" dirty="0" err="1">
                <a:solidFill>
                  <a:schemeClr val="bg1"/>
                </a:solidFill>
              </a:rPr>
              <a:t>meq</a:t>
            </a:r>
            <a:r>
              <a:rPr lang="en-US" altLang="en-US" sz="2400" dirty="0">
                <a:solidFill>
                  <a:schemeClr val="bg1"/>
                </a:solidFill>
              </a:rPr>
              <a:t>/L </a:t>
            </a:r>
          </a:p>
          <a:p>
            <a:pPr>
              <a:lnSpc>
                <a:spcPct val="80000"/>
              </a:lnSpc>
              <a:buFontTx/>
              <a:buNone/>
            </a:pPr>
            <a:r>
              <a:rPr lang="en-US" altLang="en-US" sz="2400" dirty="0">
                <a:solidFill>
                  <a:schemeClr val="bg1"/>
                </a:solidFill>
              </a:rPr>
              <a:t>Potassium 3.3 </a:t>
            </a:r>
            <a:r>
              <a:rPr lang="en-US" altLang="en-US" sz="2400" dirty="0" err="1">
                <a:solidFill>
                  <a:schemeClr val="bg1"/>
                </a:solidFill>
              </a:rPr>
              <a:t>meq</a:t>
            </a:r>
            <a:r>
              <a:rPr lang="en-US" altLang="en-US" sz="2400" dirty="0">
                <a:solidFill>
                  <a:schemeClr val="bg1"/>
                </a:solidFill>
              </a:rPr>
              <a:t>/L</a:t>
            </a:r>
          </a:p>
          <a:p>
            <a:pPr>
              <a:lnSpc>
                <a:spcPct val="80000"/>
              </a:lnSpc>
              <a:buFontTx/>
              <a:buNone/>
            </a:pPr>
            <a:r>
              <a:rPr lang="en-US" altLang="en-US" sz="2400" dirty="0">
                <a:solidFill>
                  <a:schemeClr val="bg1"/>
                </a:solidFill>
              </a:rPr>
              <a:t>Chloride100 </a:t>
            </a:r>
            <a:r>
              <a:rPr lang="en-US" altLang="en-US" sz="2400" dirty="0" err="1">
                <a:solidFill>
                  <a:schemeClr val="bg1"/>
                </a:solidFill>
              </a:rPr>
              <a:t>meq</a:t>
            </a:r>
            <a:r>
              <a:rPr lang="en-US" altLang="en-US" sz="2400" dirty="0">
                <a:solidFill>
                  <a:schemeClr val="bg1"/>
                </a:solidFill>
              </a:rPr>
              <a:t>/L</a:t>
            </a:r>
          </a:p>
          <a:p>
            <a:pPr>
              <a:lnSpc>
                <a:spcPct val="80000"/>
              </a:lnSpc>
              <a:buFontTx/>
              <a:buNone/>
            </a:pPr>
            <a:r>
              <a:rPr lang="en-US" altLang="en-US" sz="2400" dirty="0">
                <a:solidFill>
                  <a:schemeClr val="bg1"/>
                </a:solidFill>
              </a:rPr>
              <a:t>Bicarbonate28 </a:t>
            </a:r>
            <a:r>
              <a:rPr lang="en-US" altLang="en-US" sz="2400" dirty="0" err="1">
                <a:solidFill>
                  <a:schemeClr val="bg1"/>
                </a:solidFill>
              </a:rPr>
              <a:t>meq</a:t>
            </a:r>
            <a:r>
              <a:rPr lang="en-US" altLang="en-US" sz="2400" dirty="0">
                <a:solidFill>
                  <a:schemeClr val="bg1"/>
                </a:solidFill>
              </a:rPr>
              <a:t>/L</a:t>
            </a:r>
          </a:p>
          <a:p>
            <a:pPr>
              <a:lnSpc>
                <a:spcPct val="80000"/>
              </a:lnSpc>
              <a:buFontTx/>
              <a:buNone/>
            </a:pPr>
            <a:endParaRPr lang="en-US" altLang="en-US" sz="2400" dirty="0">
              <a:solidFill>
                <a:schemeClr val="bg1"/>
              </a:solidFill>
            </a:endParaRPr>
          </a:p>
          <a:p>
            <a:pPr>
              <a:lnSpc>
                <a:spcPct val="80000"/>
              </a:lnSpc>
              <a:buFontTx/>
              <a:buNone/>
            </a:pPr>
            <a:r>
              <a:rPr lang="en-US" altLang="en-US" sz="2400" dirty="0">
                <a:solidFill>
                  <a:schemeClr val="bg1"/>
                </a:solidFill>
              </a:rPr>
              <a:t>An echocardiogram reveals increased left ventricular mass.</a:t>
            </a:r>
            <a:endParaRPr lang="en-US" altLang="en-US" sz="2400" b="1" dirty="0">
              <a:solidFill>
                <a:schemeClr val="bg1"/>
              </a:solidFill>
            </a:endParaRPr>
          </a:p>
          <a:p>
            <a:pPr>
              <a:lnSpc>
                <a:spcPct val="80000"/>
              </a:lnSpc>
            </a:pPr>
            <a:endParaRPr lang="en-US" altLang="en-US" sz="2400" dirty="0">
              <a:solidFill>
                <a:schemeClr val="bg1"/>
              </a:solidFill>
            </a:endParaRPr>
          </a:p>
          <a:p>
            <a:pPr>
              <a:lnSpc>
                <a:spcPct val="80000"/>
              </a:lnSpc>
            </a:pPr>
            <a:endParaRPr lang="en-US" altLang="en-US" sz="2400" dirty="0">
              <a:solidFill>
                <a:schemeClr val="bg1"/>
              </a:solidFill>
            </a:endParaRPr>
          </a:p>
        </p:txBody>
      </p:sp>
      <p:sp>
        <p:nvSpPr>
          <p:cNvPr id="23557" name="Rectangle 5">
            <a:extLst>
              <a:ext uri="{FF2B5EF4-FFF2-40B4-BE49-F238E27FC236}">
                <a16:creationId xmlns:a16="http://schemas.microsoft.com/office/drawing/2014/main" id="{03AD391D-6F7D-4F1E-9426-75D1A4BAA012}"/>
              </a:ext>
            </a:extLst>
          </p:cNvPr>
          <p:cNvSpPr>
            <a:spLocks noGrp="1" noChangeArrowheads="1"/>
          </p:cNvSpPr>
          <p:nvPr>
            <p:ph type="body" sz="half" idx="2"/>
          </p:nvPr>
        </p:nvSpPr>
        <p:spPr/>
        <p:txBody>
          <a:bodyPr/>
          <a:lstStyle/>
          <a:p>
            <a:pPr>
              <a:buFontTx/>
              <a:buNone/>
            </a:pPr>
            <a:r>
              <a:rPr lang="en-US" altLang="en-US" sz="2400" b="1">
                <a:solidFill>
                  <a:schemeClr val="bg1"/>
                </a:solidFill>
              </a:rPr>
              <a:t>Which of the following is the most appropriate next step in this patient's management?</a:t>
            </a:r>
          </a:p>
          <a:p>
            <a:pPr>
              <a:buFontTx/>
              <a:buNone/>
            </a:pPr>
            <a:r>
              <a:rPr lang="en-US" altLang="en-US" sz="2400" b="1">
                <a:solidFill>
                  <a:schemeClr val="bg1"/>
                </a:solidFill>
              </a:rPr>
              <a:t>A</a:t>
            </a:r>
            <a:r>
              <a:rPr lang="en-US" altLang="en-US" sz="2400">
                <a:solidFill>
                  <a:schemeClr val="bg1"/>
                </a:solidFill>
              </a:rPr>
              <a:t> Magnetic resonance angiography</a:t>
            </a:r>
          </a:p>
          <a:p>
            <a:pPr>
              <a:buFontTx/>
              <a:buNone/>
            </a:pPr>
            <a:r>
              <a:rPr lang="en-US" altLang="en-US" sz="2400" b="1">
                <a:solidFill>
                  <a:schemeClr val="bg1"/>
                </a:solidFill>
              </a:rPr>
              <a:t>B</a:t>
            </a:r>
            <a:r>
              <a:rPr lang="en-US" altLang="en-US" sz="2400">
                <a:solidFill>
                  <a:schemeClr val="bg1"/>
                </a:solidFill>
              </a:rPr>
              <a:t> Hydrochlorothiazide, 25 mg/d</a:t>
            </a:r>
          </a:p>
          <a:p>
            <a:pPr>
              <a:buFontTx/>
              <a:buNone/>
            </a:pPr>
            <a:r>
              <a:rPr lang="en-US" altLang="en-US" sz="2400" b="1">
                <a:solidFill>
                  <a:schemeClr val="bg1"/>
                </a:solidFill>
              </a:rPr>
              <a:t>C</a:t>
            </a:r>
            <a:r>
              <a:rPr lang="en-US" altLang="en-US" sz="2400">
                <a:solidFill>
                  <a:schemeClr val="bg1"/>
                </a:solidFill>
              </a:rPr>
              <a:t> Aldosterone–renin ratio</a:t>
            </a:r>
          </a:p>
          <a:p>
            <a:pPr>
              <a:buFontTx/>
              <a:buNone/>
            </a:pPr>
            <a:r>
              <a:rPr lang="en-US" altLang="en-US" sz="2400" b="1">
                <a:solidFill>
                  <a:schemeClr val="bg1"/>
                </a:solidFill>
              </a:rPr>
              <a:t>D</a:t>
            </a:r>
            <a:r>
              <a:rPr lang="en-US" altLang="en-US" sz="2400">
                <a:solidFill>
                  <a:schemeClr val="bg1"/>
                </a:solidFill>
              </a:rPr>
              <a:t> CT scanning</a:t>
            </a:r>
          </a:p>
        </p:txBody>
      </p:sp>
    </p:spTree>
    <p:extLst>
      <p:ext uri="{BB962C8B-B14F-4D97-AF65-F5344CB8AC3E}">
        <p14:creationId xmlns:p14="http://schemas.microsoft.com/office/powerpoint/2010/main" val="1881695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E5AE58E-247F-4A19-850B-16AFE3B8A63D}"/>
              </a:ext>
            </a:extLst>
          </p:cNvPr>
          <p:cNvSpPr>
            <a:spLocks noGrp="1" noChangeArrowheads="1"/>
          </p:cNvSpPr>
          <p:nvPr>
            <p:ph type="title"/>
          </p:nvPr>
        </p:nvSpPr>
        <p:spPr/>
        <p:txBody>
          <a:bodyPr/>
          <a:lstStyle/>
          <a:p>
            <a:r>
              <a:rPr lang="en-US" altLang="en-US" dirty="0">
                <a:solidFill>
                  <a:srgbClr val="FFFF66"/>
                </a:solidFill>
              </a:rPr>
              <a:t>Secondary Hypertension</a:t>
            </a:r>
          </a:p>
        </p:txBody>
      </p:sp>
      <p:sp>
        <p:nvSpPr>
          <p:cNvPr id="23555" name="Rectangle 3">
            <a:extLst>
              <a:ext uri="{FF2B5EF4-FFF2-40B4-BE49-F238E27FC236}">
                <a16:creationId xmlns:a16="http://schemas.microsoft.com/office/drawing/2014/main" id="{EED28DAE-2A76-4841-A0DC-021B7375D436}"/>
              </a:ext>
            </a:extLst>
          </p:cNvPr>
          <p:cNvSpPr>
            <a:spLocks noGrp="1" noChangeArrowheads="1"/>
          </p:cNvSpPr>
          <p:nvPr>
            <p:ph type="body" sz="half" idx="1"/>
          </p:nvPr>
        </p:nvSpPr>
        <p:spPr>
          <a:xfrm>
            <a:off x="838200" y="1453897"/>
            <a:ext cx="5739384" cy="4830763"/>
          </a:xfrm>
        </p:spPr>
        <p:txBody>
          <a:bodyPr/>
          <a:lstStyle/>
          <a:p>
            <a:pPr>
              <a:lnSpc>
                <a:spcPct val="80000"/>
              </a:lnSpc>
              <a:buFontTx/>
              <a:buNone/>
            </a:pPr>
            <a:r>
              <a:rPr lang="en-US" altLang="en-US" sz="2400" b="1" dirty="0">
                <a:solidFill>
                  <a:schemeClr val="bg1"/>
                </a:solidFill>
              </a:rPr>
              <a:t>Laboratory Studies</a:t>
            </a:r>
          </a:p>
          <a:p>
            <a:pPr>
              <a:lnSpc>
                <a:spcPct val="80000"/>
              </a:lnSpc>
              <a:buFontTx/>
              <a:buNone/>
            </a:pPr>
            <a:r>
              <a:rPr lang="en-US" altLang="en-US" sz="2400" dirty="0">
                <a:solidFill>
                  <a:schemeClr val="bg1"/>
                </a:solidFill>
              </a:rPr>
              <a:t>BUN 18 mg/</a:t>
            </a:r>
            <a:r>
              <a:rPr lang="en-US" altLang="en-US" sz="2400" dirty="0" err="1">
                <a:solidFill>
                  <a:schemeClr val="bg1"/>
                </a:solidFill>
              </a:rPr>
              <a:t>dL</a:t>
            </a:r>
            <a:endParaRPr lang="en-US" altLang="en-US" sz="2400" dirty="0">
              <a:solidFill>
                <a:schemeClr val="bg1"/>
              </a:solidFill>
            </a:endParaRPr>
          </a:p>
          <a:p>
            <a:pPr>
              <a:lnSpc>
                <a:spcPct val="80000"/>
              </a:lnSpc>
              <a:buFontTx/>
              <a:buNone/>
            </a:pPr>
            <a:r>
              <a:rPr lang="en-US" altLang="en-US" sz="2400" dirty="0">
                <a:solidFill>
                  <a:schemeClr val="bg1"/>
                </a:solidFill>
              </a:rPr>
              <a:t>Creatinine 0.9 mg/</a:t>
            </a:r>
            <a:r>
              <a:rPr lang="en-US" altLang="en-US" sz="2400" dirty="0" err="1">
                <a:solidFill>
                  <a:schemeClr val="bg1"/>
                </a:solidFill>
              </a:rPr>
              <a:t>dL</a:t>
            </a:r>
            <a:endParaRPr lang="en-US" altLang="en-US" sz="2400" dirty="0">
              <a:solidFill>
                <a:schemeClr val="bg1"/>
              </a:solidFill>
            </a:endParaRPr>
          </a:p>
          <a:p>
            <a:pPr>
              <a:lnSpc>
                <a:spcPct val="80000"/>
              </a:lnSpc>
              <a:buFontTx/>
              <a:buNone/>
            </a:pPr>
            <a:r>
              <a:rPr lang="en-US" altLang="en-US" sz="2400" dirty="0">
                <a:solidFill>
                  <a:schemeClr val="bg1"/>
                </a:solidFill>
              </a:rPr>
              <a:t>Sodium 147 </a:t>
            </a:r>
            <a:r>
              <a:rPr lang="en-US" altLang="en-US" sz="2400" dirty="0" err="1">
                <a:solidFill>
                  <a:schemeClr val="bg1"/>
                </a:solidFill>
              </a:rPr>
              <a:t>meq</a:t>
            </a:r>
            <a:r>
              <a:rPr lang="en-US" altLang="en-US" sz="2400" dirty="0">
                <a:solidFill>
                  <a:schemeClr val="bg1"/>
                </a:solidFill>
              </a:rPr>
              <a:t>/L </a:t>
            </a:r>
          </a:p>
          <a:p>
            <a:pPr>
              <a:lnSpc>
                <a:spcPct val="80000"/>
              </a:lnSpc>
              <a:buFontTx/>
              <a:buNone/>
            </a:pPr>
            <a:r>
              <a:rPr lang="en-US" altLang="en-US" sz="2400" dirty="0">
                <a:solidFill>
                  <a:schemeClr val="bg1"/>
                </a:solidFill>
              </a:rPr>
              <a:t>Potassium 3.3 </a:t>
            </a:r>
            <a:r>
              <a:rPr lang="en-US" altLang="en-US" sz="2400" dirty="0" err="1">
                <a:solidFill>
                  <a:schemeClr val="bg1"/>
                </a:solidFill>
              </a:rPr>
              <a:t>meq</a:t>
            </a:r>
            <a:r>
              <a:rPr lang="en-US" altLang="en-US" sz="2400" dirty="0">
                <a:solidFill>
                  <a:schemeClr val="bg1"/>
                </a:solidFill>
              </a:rPr>
              <a:t>/L</a:t>
            </a:r>
          </a:p>
          <a:p>
            <a:pPr>
              <a:lnSpc>
                <a:spcPct val="80000"/>
              </a:lnSpc>
              <a:buFontTx/>
              <a:buNone/>
            </a:pPr>
            <a:r>
              <a:rPr lang="en-US" altLang="en-US" sz="2400" dirty="0">
                <a:solidFill>
                  <a:schemeClr val="bg1"/>
                </a:solidFill>
              </a:rPr>
              <a:t>Chloride100 </a:t>
            </a:r>
            <a:r>
              <a:rPr lang="en-US" altLang="en-US" sz="2400" dirty="0" err="1">
                <a:solidFill>
                  <a:schemeClr val="bg1"/>
                </a:solidFill>
              </a:rPr>
              <a:t>meq</a:t>
            </a:r>
            <a:r>
              <a:rPr lang="en-US" altLang="en-US" sz="2400" dirty="0">
                <a:solidFill>
                  <a:schemeClr val="bg1"/>
                </a:solidFill>
              </a:rPr>
              <a:t>/L</a:t>
            </a:r>
          </a:p>
          <a:p>
            <a:pPr>
              <a:lnSpc>
                <a:spcPct val="80000"/>
              </a:lnSpc>
              <a:buFontTx/>
              <a:buNone/>
            </a:pPr>
            <a:r>
              <a:rPr lang="en-US" altLang="en-US" sz="2400" dirty="0">
                <a:solidFill>
                  <a:schemeClr val="bg1"/>
                </a:solidFill>
              </a:rPr>
              <a:t>Bicarbonate28 </a:t>
            </a:r>
            <a:r>
              <a:rPr lang="en-US" altLang="en-US" sz="2400" dirty="0" err="1">
                <a:solidFill>
                  <a:schemeClr val="bg1"/>
                </a:solidFill>
              </a:rPr>
              <a:t>meq</a:t>
            </a:r>
            <a:r>
              <a:rPr lang="en-US" altLang="en-US" sz="2400" dirty="0">
                <a:solidFill>
                  <a:schemeClr val="bg1"/>
                </a:solidFill>
              </a:rPr>
              <a:t>/L</a:t>
            </a:r>
          </a:p>
          <a:p>
            <a:pPr>
              <a:lnSpc>
                <a:spcPct val="80000"/>
              </a:lnSpc>
              <a:buFontTx/>
              <a:buNone/>
            </a:pPr>
            <a:endParaRPr lang="en-US" altLang="en-US" sz="2400" dirty="0">
              <a:solidFill>
                <a:schemeClr val="bg1"/>
              </a:solidFill>
            </a:endParaRPr>
          </a:p>
          <a:p>
            <a:pPr>
              <a:lnSpc>
                <a:spcPct val="80000"/>
              </a:lnSpc>
              <a:buFontTx/>
              <a:buNone/>
            </a:pPr>
            <a:r>
              <a:rPr lang="en-US" altLang="en-US" sz="2400" dirty="0">
                <a:solidFill>
                  <a:schemeClr val="bg1"/>
                </a:solidFill>
              </a:rPr>
              <a:t>An echocardiogram reveals increased left ventricular mass.</a:t>
            </a:r>
            <a:endParaRPr lang="en-US" altLang="en-US" sz="2400" b="1" dirty="0">
              <a:solidFill>
                <a:schemeClr val="bg1"/>
              </a:solidFill>
            </a:endParaRPr>
          </a:p>
          <a:p>
            <a:pPr>
              <a:lnSpc>
                <a:spcPct val="80000"/>
              </a:lnSpc>
            </a:pPr>
            <a:endParaRPr lang="en-US" altLang="en-US" sz="2400" dirty="0">
              <a:solidFill>
                <a:schemeClr val="bg1"/>
              </a:solidFill>
            </a:endParaRPr>
          </a:p>
          <a:p>
            <a:pPr>
              <a:lnSpc>
                <a:spcPct val="80000"/>
              </a:lnSpc>
            </a:pPr>
            <a:endParaRPr lang="en-US" altLang="en-US" sz="2400" dirty="0">
              <a:solidFill>
                <a:schemeClr val="bg1"/>
              </a:solidFill>
            </a:endParaRPr>
          </a:p>
        </p:txBody>
      </p:sp>
      <p:sp>
        <p:nvSpPr>
          <p:cNvPr id="23557" name="Rectangle 5">
            <a:extLst>
              <a:ext uri="{FF2B5EF4-FFF2-40B4-BE49-F238E27FC236}">
                <a16:creationId xmlns:a16="http://schemas.microsoft.com/office/drawing/2014/main" id="{03AD391D-6F7D-4F1E-9426-75D1A4BAA012}"/>
              </a:ext>
            </a:extLst>
          </p:cNvPr>
          <p:cNvSpPr>
            <a:spLocks noGrp="1" noChangeArrowheads="1"/>
          </p:cNvSpPr>
          <p:nvPr>
            <p:ph type="body" sz="half" idx="2"/>
          </p:nvPr>
        </p:nvSpPr>
        <p:spPr/>
        <p:txBody>
          <a:bodyPr/>
          <a:lstStyle/>
          <a:p>
            <a:pPr>
              <a:buFontTx/>
              <a:buNone/>
            </a:pPr>
            <a:r>
              <a:rPr lang="en-US" altLang="en-US" sz="2400" b="1" dirty="0">
                <a:solidFill>
                  <a:schemeClr val="bg1"/>
                </a:solidFill>
              </a:rPr>
              <a:t>Which of the following is the most appropriate next step in this patient's management?</a:t>
            </a:r>
          </a:p>
          <a:p>
            <a:pPr>
              <a:buFontTx/>
              <a:buNone/>
            </a:pPr>
            <a:r>
              <a:rPr lang="en-US" altLang="en-US" sz="2400" b="1" dirty="0">
                <a:solidFill>
                  <a:schemeClr val="bg1"/>
                </a:solidFill>
              </a:rPr>
              <a:t>A</a:t>
            </a:r>
            <a:r>
              <a:rPr lang="en-US" altLang="en-US" sz="2400" dirty="0">
                <a:solidFill>
                  <a:schemeClr val="bg1"/>
                </a:solidFill>
              </a:rPr>
              <a:t> Magnetic resonance angiography</a:t>
            </a:r>
          </a:p>
          <a:p>
            <a:pPr>
              <a:buFontTx/>
              <a:buNone/>
            </a:pPr>
            <a:r>
              <a:rPr lang="en-US" altLang="en-US" sz="2400" b="1" dirty="0">
                <a:solidFill>
                  <a:schemeClr val="bg1"/>
                </a:solidFill>
              </a:rPr>
              <a:t>B</a:t>
            </a:r>
            <a:r>
              <a:rPr lang="en-US" altLang="en-US" sz="2400" dirty="0">
                <a:solidFill>
                  <a:schemeClr val="bg1"/>
                </a:solidFill>
              </a:rPr>
              <a:t> Hydrochlorothiazide, 25 mg/d</a:t>
            </a:r>
          </a:p>
          <a:p>
            <a:pPr>
              <a:buFontTx/>
              <a:buNone/>
            </a:pPr>
            <a:r>
              <a:rPr lang="en-US" altLang="en-US" sz="2400" b="1" dirty="0">
                <a:solidFill>
                  <a:srgbClr val="66FF33"/>
                </a:solidFill>
              </a:rPr>
              <a:t>C</a:t>
            </a:r>
            <a:r>
              <a:rPr lang="en-US" altLang="en-US" sz="2400" dirty="0">
                <a:solidFill>
                  <a:srgbClr val="66FF33"/>
                </a:solidFill>
              </a:rPr>
              <a:t> Aldosterone–renin ratio</a:t>
            </a:r>
          </a:p>
          <a:p>
            <a:pPr>
              <a:buFontTx/>
              <a:buNone/>
            </a:pPr>
            <a:r>
              <a:rPr lang="en-US" altLang="en-US" sz="2400" b="1" dirty="0">
                <a:solidFill>
                  <a:schemeClr val="bg1"/>
                </a:solidFill>
              </a:rPr>
              <a:t>D</a:t>
            </a:r>
            <a:r>
              <a:rPr lang="en-US" altLang="en-US" sz="2400" dirty="0">
                <a:solidFill>
                  <a:schemeClr val="bg1"/>
                </a:solidFill>
              </a:rPr>
              <a:t> CT scanning</a:t>
            </a:r>
          </a:p>
        </p:txBody>
      </p:sp>
    </p:spTree>
    <p:extLst>
      <p:ext uri="{BB962C8B-B14F-4D97-AF65-F5344CB8AC3E}">
        <p14:creationId xmlns:p14="http://schemas.microsoft.com/office/powerpoint/2010/main" val="2469783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50FE921-8F28-4060-8361-2882DDCD603C}"/>
              </a:ext>
            </a:extLst>
          </p:cNvPr>
          <p:cNvSpPr>
            <a:spLocks noGrp="1" noChangeArrowheads="1"/>
          </p:cNvSpPr>
          <p:nvPr>
            <p:ph type="title"/>
          </p:nvPr>
        </p:nvSpPr>
        <p:spPr/>
        <p:txBody>
          <a:bodyPr/>
          <a:lstStyle/>
          <a:p>
            <a:r>
              <a:rPr lang="en-US" altLang="en-US" dirty="0">
                <a:solidFill>
                  <a:srgbClr val="FFFF66"/>
                </a:solidFill>
              </a:rPr>
              <a:t>Secondary Hypertension </a:t>
            </a:r>
          </a:p>
        </p:txBody>
      </p:sp>
      <p:sp>
        <p:nvSpPr>
          <p:cNvPr id="22531" name="Rectangle 3">
            <a:extLst>
              <a:ext uri="{FF2B5EF4-FFF2-40B4-BE49-F238E27FC236}">
                <a16:creationId xmlns:a16="http://schemas.microsoft.com/office/drawing/2014/main" id="{5AF33662-9ECA-4CA2-8784-B3337E99BDFA}"/>
              </a:ext>
            </a:extLst>
          </p:cNvPr>
          <p:cNvSpPr>
            <a:spLocks noGrp="1" noChangeArrowheads="1"/>
          </p:cNvSpPr>
          <p:nvPr>
            <p:ph type="body" sz="half" idx="1"/>
          </p:nvPr>
        </p:nvSpPr>
        <p:spPr>
          <a:xfrm>
            <a:off x="633984" y="1295401"/>
            <a:ext cx="5385816" cy="4830763"/>
          </a:xfrm>
        </p:spPr>
        <p:txBody>
          <a:bodyPr/>
          <a:lstStyle/>
          <a:p>
            <a:pPr>
              <a:lnSpc>
                <a:spcPct val="80000"/>
              </a:lnSpc>
              <a:buFontTx/>
              <a:buNone/>
            </a:pPr>
            <a:r>
              <a:rPr lang="en-US" altLang="en-US" sz="1800" dirty="0">
                <a:solidFill>
                  <a:schemeClr val="bg1"/>
                </a:solidFill>
              </a:rPr>
              <a:t>A 68-year-old woman with a longstanding history of poorly controlled hypertension is evaluated for primary aldosteronism. </a:t>
            </a:r>
          </a:p>
          <a:p>
            <a:pPr>
              <a:lnSpc>
                <a:spcPct val="80000"/>
              </a:lnSpc>
              <a:buFontTx/>
              <a:buNone/>
            </a:pPr>
            <a:endParaRPr lang="en-US" altLang="en-US" sz="1800" dirty="0">
              <a:solidFill>
                <a:schemeClr val="bg1"/>
              </a:solidFill>
            </a:endParaRPr>
          </a:p>
          <a:p>
            <a:pPr>
              <a:lnSpc>
                <a:spcPct val="80000"/>
              </a:lnSpc>
              <a:buFontTx/>
              <a:buNone/>
            </a:pPr>
            <a:r>
              <a:rPr lang="en-US" altLang="en-US" sz="1800" dirty="0">
                <a:solidFill>
                  <a:schemeClr val="bg1"/>
                </a:solidFill>
              </a:rPr>
              <a:t>On physical examination, blood pressure is 176/105 mm Hg. Cardiac examination reveals an S3 gallop. The lungs are clear to auscultation. </a:t>
            </a:r>
          </a:p>
          <a:p>
            <a:pPr>
              <a:lnSpc>
                <a:spcPct val="80000"/>
              </a:lnSpc>
              <a:buFontTx/>
              <a:buNone/>
            </a:pPr>
            <a:endParaRPr lang="en-US" altLang="en-US" sz="1800" dirty="0">
              <a:solidFill>
                <a:schemeClr val="bg1"/>
              </a:solidFill>
            </a:endParaRPr>
          </a:p>
          <a:p>
            <a:pPr>
              <a:lnSpc>
                <a:spcPct val="80000"/>
              </a:lnSpc>
              <a:buFontTx/>
              <a:buNone/>
            </a:pPr>
            <a:r>
              <a:rPr lang="en-US" altLang="en-US" sz="1800" dirty="0">
                <a:solidFill>
                  <a:schemeClr val="bg1"/>
                </a:solidFill>
              </a:rPr>
              <a:t>Plasma renin activity is 0.06 ng/mL (0.06 </a:t>
            </a:r>
            <a:r>
              <a:rPr lang="en-US" altLang="en-US" sz="1800" dirty="0" err="1">
                <a:solidFill>
                  <a:schemeClr val="bg1"/>
                </a:solidFill>
              </a:rPr>
              <a:t>μg</a:t>
            </a:r>
            <a:r>
              <a:rPr lang="en-US" altLang="en-US" sz="1800" dirty="0">
                <a:solidFill>
                  <a:schemeClr val="bg1"/>
                </a:solidFill>
              </a:rPr>
              <a:t>/L) per hour and 24-hour urine aldosterone excretion is 18 µg.</a:t>
            </a:r>
          </a:p>
          <a:p>
            <a:pPr>
              <a:lnSpc>
                <a:spcPct val="80000"/>
              </a:lnSpc>
              <a:buFontTx/>
              <a:buNone/>
            </a:pPr>
            <a:endParaRPr lang="en-US" altLang="en-US" sz="1800" dirty="0">
              <a:solidFill>
                <a:schemeClr val="bg1"/>
              </a:solidFill>
            </a:endParaRPr>
          </a:p>
          <a:p>
            <a:pPr>
              <a:lnSpc>
                <a:spcPct val="80000"/>
              </a:lnSpc>
              <a:buFontTx/>
              <a:buNone/>
            </a:pPr>
            <a:r>
              <a:rPr lang="en-US" altLang="en-US" sz="1800" dirty="0">
                <a:solidFill>
                  <a:schemeClr val="bg1"/>
                </a:solidFill>
              </a:rPr>
              <a:t>An adrenal CT scan reveals a 1.5-cm solitary nodule in the left adrenal gland. The right adrenal gland appears normal but may be slightly enlarged. </a:t>
            </a:r>
          </a:p>
          <a:p>
            <a:pPr>
              <a:lnSpc>
                <a:spcPct val="80000"/>
              </a:lnSpc>
              <a:buFontTx/>
              <a:buNone/>
            </a:pPr>
            <a:endParaRPr lang="en-US" altLang="en-US" sz="1800" b="1" dirty="0">
              <a:solidFill>
                <a:schemeClr val="bg1"/>
              </a:solidFill>
            </a:endParaRPr>
          </a:p>
        </p:txBody>
      </p:sp>
      <p:sp>
        <p:nvSpPr>
          <p:cNvPr id="22532" name="Rectangle 4">
            <a:extLst>
              <a:ext uri="{FF2B5EF4-FFF2-40B4-BE49-F238E27FC236}">
                <a16:creationId xmlns:a16="http://schemas.microsoft.com/office/drawing/2014/main" id="{262A95AF-97CB-4C96-9B78-892D8C1AD25C}"/>
              </a:ext>
            </a:extLst>
          </p:cNvPr>
          <p:cNvSpPr>
            <a:spLocks noGrp="1" noChangeArrowheads="1"/>
          </p:cNvSpPr>
          <p:nvPr>
            <p:ph type="body" sz="half" idx="2"/>
          </p:nvPr>
        </p:nvSpPr>
        <p:spPr>
          <a:xfrm>
            <a:off x="6172200" y="1219201"/>
            <a:ext cx="4038600" cy="4906963"/>
          </a:xfrm>
        </p:spPr>
        <p:txBody>
          <a:bodyPr/>
          <a:lstStyle/>
          <a:p>
            <a:pPr>
              <a:lnSpc>
                <a:spcPct val="80000"/>
              </a:lnSpc>
              <a:buFontTx/>
              <a:buNone/>
            </a:pPr>
            <a:r>
              <a:rPr lang="en-US" altLang="en-US" sz="2000">
                <a:solidFill>
                  <a:schemeClr val="bg1"/>
                </a:solidFill>
              </a:rPr>
              <a:t>Which of the following is the most appropriate next step in this patient's management?</a:t>
            </a:r>
          </a:p>
          <a:p>
            <a:pPr>
              <a:lnSpc>
                <a:spcPct val="80000"/>
              </a:lnSpc>
              <a:buFontTx/>
              <a:buNone/>
            </a:pPr>
            <a:endParaRPr lang="en-US" altLang="en-US" sz="2000">
              <a:solidFill>
                <a:schemeClr val="bg1"/>
              </a:solidFill>
            </a:endParaRPr>
          </a:p>
          <a:p>
            <a:pPr>
              <a:lnSpc>
                <a:spcPct val="80000"/>
              </a:lnSpc>
              <a:buFontTx/>
              <a:buNone/>
            </a:pPr>
            <a:r>
              <a:rPr lang="en-US" altLang="en-US" sz="2000">
                <a:solidFill>
                  <a:schemeClr val="bg1"/>
                </a:solidFill>
              </a:rPr>
              <a:t>A Laparoscopic left adrenalectomy</a:t>
            </a:r>
          </a:p>
          <a:p>
            <a:pPr>
              <a:lnSpc>
                <a:spcPct val="80000"/>
              </a:lnSpc>
              <a:buFontTx/>
              <a:buNone/>
            </a:pPr>
            <a:endParaRPr lang="en-US" altLang="en-US" sz="2000">
              <a:solidFill>
                <a:schemeClr val="bg1"/>
              </a:solidFill>
            </a:endParaRPr>
          </a:p>
          <a:p>
            <a:pPr>
              <a:lnSpc>
                <a:spcPct val="80000"/>
              </a:lnSpc>
              <a:buFontTx/>
              <a:buNone/>
            </a:pPr>
            <a:r>
              <a:rPr lang="en-US" altLang="en-US" sz="2000">
                <a:solidFill>
                  <a:schemeClr val="bg1"/>
                </a:solidFill>
              </a:rPr>
              <a:t>B Adrenal vein sampling for aldosterone and cortisol</a:t>
            </a:r>
          </a:p>
          <a:p>
            <a:pPr>
              <a:lnSpc>
                <a:spcPct val="80000"/>
              </a:lnSpc>
              <a:buFontTx/>
              <a:buNone/>
            </a:pPr>
            <a:endParaRPr lang="en-US" altLang="en-US" sz="2000">
              <a:solidFill>
                <a:schemeClr val="bg1"/>
              </a:solidFill>
            </a:endParaRPr>
          </a:p>
          <a:p>
            <a:pPr>
              <a:lnSpc>
                <a:spcPct val="80000"/>
              </a:lnSpc>
              <a:buFontTx/>
              <a:buNone/>
            </a:pPr>
            <a:r>
              <a:rPr lang="en-US" altLang="en-US" sz="2000">
                <a:solidFill>
                  <a:schemeClr val="bg1"/>
                </a:solidFill>
              </a:rPr>
              <a:t>C Renal arteriography</a:t>
            </a:r>
          </a:p>
          <a:p>
            <a:pPr>
              <a:lnSpc>
                <a:spcPct val="80000"/>
              </a:lnSpc>
              <a:buFontTx/>
              <a:buNone/>
            </a:pPr>
            <a:endParaRPr lang="en-US" altLang="en-US" sz="2000">
              <a:solidFill>
                <a:schemeClr val="bg1"/>
              </a:solidFill>
            </a:endParaRPr>
          </a:p>
          <a:p>
            <a:pPr>
              <a:lnSpc>
                <a:spcPct val="80000"/>
              </a:lnSpc>
              <a:buFontTx/>
              <a:buNone/>
            </a:pPr>
            <a:r>
              <a:rPr lang="en-US" altLang="en-US" sz="2000">
                <a:solidFill>
                  <a:schemeClr val="bg1"/>
                </a:solidFill>
              </a:rPr>
              <a:t>D Dexamethasone suppression test</a:t>
            </a:r>
          </a:p>
          <a:p>
            <a:pPr>
              <a:lnSpc>
                <a:spcPct val="80000"/>
              </a:lnSpc>
            </a:pPr>
            <a:endParaRPr lang="en-US" altLang="en-US" sz="2000"/>
          </a:p>
        </p:txBody>
      </p:sp>
    </p:spTree>
    <p:extLst>
      <p:ext uri="{BB962C8B-B14F-4D97-AF65-F5344CB8AC3E}">
        <p14:creationId xmlns:p14="http://schemas.microsoft.com/office/powerpoint/2010/main" val="2756370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82718A9-29C1-4B84-B948-4B18BDBF8A4F}"/>
              </a:ext>
            </a:extLst>
          </p:cNvPr>
          <p:cNvSpPr>
            <a:spLocks noGrp="1" noChangeArrowheads="1"/>
          </p:cNvSpPr>
          <p:nvPr>
            <p:ph type="title"/>
          </p:nvPr>
        </p:nvSpPr>
        <p:spPr/>
        <p:txBody>
          <a:bodyPr/>
          <a:lstStyle/>
          <a:p>
            <a:r>
              <a:rPr lang="en-US" altLang="en-US" dirty="0">
                <a:solidFill>
                  <a:srgbClr val="FFFF66"/>
                </a:solidFill>
              </a:rPr>
              <a:t>Secondary Hypertension</a:t>
            </a:r>
          </a:p>
        </p:txBody>
      </p:sp>
      <p:sp>
        <p:nvSpPr>
          <p:cNvPr id="21507" name="Rectangle 3">
            <a:extLst>
              <a:ext uri="{FF2B5EF4-FFF2-40B4-BE49-F238E27FC236}">
                <a16:creationId xmlns:a16="http://schemas.microsoft.com/office/drawing/2014/main" id="{4F7B4FA7-DB83-466A-BBBD-EAFFA7FDAAF3}"/>
              </a:ext>
            </a:extLst>
          </p:cNvPr>
          <p:cNvSpPr>
            <a:spLocks noGrp="1" noChangeArrowheads="1"/>
          </p:cNvSpPr>
          <p:nvPr>
            <p:ph type="body" sz="half" idx="1"/>
          </p:nvPr>
        </p:nvSpPr>
        <p:spPr>
          <a:xfrm>
            <a:off x="2045616" y="1329179"/>
            <a:ext cx="3974184" cy="4796985"/>
          </a:xfrm>
        </p:spPr>
        <p:txBody>
          <a:bodyPr>
            <a:normAutofit lnSpcReduction="10000"/>
          </a:bodyPr>
          <a:lstStyle/>
          <a:p>
            <a:pPr>
              <a:lnSpc>
                <a:spcPct val="80000"/>
              </a:lnSpc>
              <a:buFontTx/>
              <a:buNone/>
            </a:pPr>
            <a:r>
              <a:rPr lang="en-US" altLang="en-US" sz="1800" dirty="0">
                <a:solidFill>
                  <a:schemeClr val="bg1"/>
                </a:solidFill>
              </a:rPr>
              <a:t>A 68-year-old woman with a longstanding history of poorly controlled hypertension is evaluated for primary aldosteronism. </a:t>
            </a:r>
          </a:p>
          <a:p>
            <a:pPr>
              <a:lnSpc>
                <a:spcPct val="80000"/>
              </a:lnSpc>
              <a:buFontTx/>
              <a:buNone/>
            </a:pPr>
            <a:endParaRPr lang="en-US" altLang="en-US" sz="1800" dirty="0">
              <a:solidFill>
                <a:schemeClr val="bg1"/>
              </a:solidFill>
            </a:endParaRPr>
          </a:p>
          <a:p>
            <a:pPr>
              <a:lnSpc>
                <a:spcPct val="80000"/>
              </a:lnSpc>
              <a:buFontTx/>
              <a:buNone/>
            </a:pPr>
            <a:r>
              <a:rPr lang="en-US" altLang="en-US" sz="1800" dirty="0">
                <a:solidFill>
                  <a:schemeClr val="bg1"/>
                </a:solidFill>
              </a:rPr>
              <a:t>On physical examination, blood pressure is 176/105 mm Hg. Cardiac examination reveals an S3 gallop. The lungs are clear to auscultation. </a:t>
            </a:r>
          </a:p>
          <a:p>
            <a:pPr>
              <a:lnSpc>
                <a:spcPct val="80000"/>
              </a:lnSpc>
              <a:buFontTx/>
              <a:buNone/>
            </a:pPr>
            <a:endParaRPr lang="en-US" altLang="en-US" sz="1800" dirty="0">
              <a:solidFill>
                <a:schemeClr val="bg1"/>
              </a:solidFill>
            </a:endParaRPr>
          </a:p>
          <a:p>
            <a:pPr>
              <a:lnSpc>
                <a:spcPct val="80000"/>
              </a:lnSpc>
              <a:buFontTx/>
              <a:buNone/>
            </a:pPr>
            <a:r>
              <a:rPr lang="en-US" altLang="en-US" sz="1800" dirty="0">
                <a:solidFill>
                  <a:schemeClr val="bg1"/>
                </a:solidFill>
              </a:rPr>
              <a:t>Plasma renin activity is 0.06 ng/mL (0.06 </a:t>
            </a:r>
            <a:r>
              <a:rPr lang="en-US" altLang="en-US" sz="1800" dirty="0" err="1">
                <a:solidFill>
                  <a:schemeClr val="bg1"/>
                </a:solidFill>
              </a:rPr>
              <a:t>μg</a:t>
            </a:r>
            <a:r>
              <a:rPr lang="en-US" altLang="en-US" sz="1800" dirty="0">
                <a:solidFill>
                  <a:schemeClr val="bg1"/>
                </a:solidFill>
              </a:rPr>
              <a:t>/L) per hour and 24-hour urine aldosterone excretion is 18 µg.</a:t>
            </a:r>
          </a:p>
          <a:p>
            <a:pPr>
              <a:lnSpc>
                <a:spcPct val="80000"/>
              </a:lnSpc>
              <a:buFontTx/>
              <a:buNone/>
            </a:pPr>
            <a:endParaRPr lang="en-US" altLang="en-US" sz="1800" dirty="0">
              <a:solidFill>
                <a:schemeClr val="bg1"/>
              </a:solidFill>
            </a:endParaRPr>
          </a:p>
          <a:p>
            <a:pPr>
              <a:lnSpc>
                <a:spcPct val="80000"/>
              </a:lnSpc>
              <a:buFontTx/>
              <a:buNone/>
            </a:pPr>
            <a:r>
              <a:rPr lang="en-US" altLang="en-US" sz="1800" dirty="0">
                <a:solidFill>
                  <a:schemeClr val="bg1"/>
                </a:solidFill>
              </a:rPr>
              <a:t>An adrenal CT scan reveals a 1.5-cm solitary nodule in the left adrenal gland. The right adrenal gland appears normal but may be slightly enlarged. </a:t>
            </a:r>
          </a:p>
          <a:p>
            <a:pPr>
              <a:lnSpc>
                <a:spcPct val="80000"/>
              </a:lnSpc>
              <a:buFontTx/>
              <a:buNone/>
            </a:pPr>
            <a:endParaRPr lang="en-US" altLang="en-US" sz="1800" b="1" dirty="0">
              <a:solidFill>
                <a:schemeClr val="bg1"/>
              </a:solidFill>
            </a:endParaRPr>
          </a:p>
        </p:txBody>
      </p:sp>
      <p:sp>
        <p:nvSpPr>
          <p:cNvPr id="21508" name="Rectangle 4">
            <a:extLst>
              <a:ext uri="{FF2B5EF4-FFF2-40B4-BE49-F238E27FC236}">
                <a16:creationId xmlns:a16="http://schemas.microsoft.com/office/drawing/2014/main" id="{AB93CF1E-AF0A-4EC0-9A57-7CD47A299EB6}"/>
              </a:ext>
            </a:extLst>
          </p:cNvPr>
          <p:cNvSpPr>
            <a:spLocks noGrp="1" noChangeArrowheads="1"/>
          </p:cNvSpPr>
          <p:nvPr>
            <p:ph type="body" sz="half" idx="2"/>
          </p:nvPr>
        </p:nvSpPr>
        <p:spPr>
          <a:xfrm>
            <a:off x="6172200" y="1219201"/>
            <a:ext cx="4038600" cy="4906963"/>
          </a:xfrm>
        </p:spPr>
        <p:txBody>
          <a:bodyPr/>
          <a:lstStyle/>
          <a:p>
            <a:pPr>
              <a:lnSpc>
                <a:spcPct val="80000"/>
              </a:lnSpc>
              <a:buFontTx/>
              <a:buNone/>
            </a:pPr>
            <a:r>
              <a:rPr lang="en-US" altLang="en-US" sz="2000">
                <a:solidFill>
                  <a:schemeClr val="bg1"/>
                </a:solidFill>
              </a:rPr>
              <a:t>Which of the following is the most appropriate next step in this patient's management?</a:t>
            </a:r>
          </a:p>
          <a:p>
            <a:pPr>
              <a:lnSpc>
                <a:spcPct val="80000"/>
              </a:lnSpc>
              <a:buFontTx/>
              <a:buNone/>
            </a:pPr>
            <a:endParaRPr lang="en-US" altLang="en-US" sz="2000">
              <a:solidFill>
                <a:schemeClr val="bg1"/>
              </a:solidFill>
            </a:endParaRPr>
          </a:p>
          <a:p>
            <a:pPr>
              <a:lnSpc>
                <a:spcPct val="80000"/>
              </a:lnSpc>
              <a:buFontTx/>
              <a:buNone/>
            </a:pPr>
            <a:r>
              <a:rPr lang="en-US" altLang="en-US" sz="2000">
                <a:solidFill>
                  <a:schemeClr val="bg1"/>
                </a:solidFill>
              </a:rPr>
              <a:t>A Laparoscopic left adrenalectomy</a:t>
            </a:r>
          </a:p>
          <a:p>
            <a:pPr>
              <a:lnSpc>
                <a:spcPct val="80000"/>
              </a:lnSpc>
              <a:buFontTx/>
              <a:buNone/>
            </a:pPr>
            <a:endParaRPr lang="en-US" altLang="en-US" sz="2000">
              <a:solidFill>
                <a:schemeClr val="bg1"/>
              </a:solidFill>
            </a:endParaRPr>
          </a:p>
          <a:p>
            <a:pPr>
              <a:lnSpc>
                <a:spcPct val="80000"/>
              </a:lnSpc>
              <a:buFontTx/>
              <a:buNone/>
            </a:pPr>
            <a:r>
              <a:rPr lang="en-US" altLang="en-US" sz="2000">
                <a:solidFill>
                  <a:srgbClr val="66FF33"/>
                </a:solidFill>
              </a:rPr>
              <a:t>B Adrenal vein sampling for aldosterone and cortisol</a:t>
            </a:r>
          </a:p>
          <a:p>
            <a:pPr>
              <a:lnSpc>
                <a:spcPct val="80000"/>
              </a:lnSpc>
              <a:buFontTx/>
              <a:buNone/>
            </a:pPr>
            <a:endParaRPr lang="en-US" altLang="en-US" sz="2000">
              <a:solidFill>
                <a:srgbClr val="66FF33"/>
              </a:solidFill>
            </a:endParaRPr>
          </a:p>
          <a:p>
            <a:pPr>
              <a:lnSpc>
                <a:spcPct val="80000"/>
              </a:lnSpc>
              <a:buFontTx/>
              <a:buNone/>
            </a:pPr>
            <a:r>
              <a:rPr lang="en-US" altLang="en-US" sz="2000">
                <a:solidFill>
                  <a:schemeClr val="bg1"/>
                </a:solidFill>
              </a:rPr>
              <a:t>C Renal arteriography</a:t>
            </a:r>
          </a:p>
          <a:p>
            <a:pPr>
              <a:lnSpc>
                <a:spcPct val="80000"/>
              </a:lnSpc>
              <a:buFontTx/>
              <a:buNone/>
            </a:pPr>
            <a:endParaRPr lang="en-US" altLang="en-US" sz="2000">
              <a:solidFill>
                <a:schemeClr val="bg1"/>
              </a:solidFill>
            </a:endParaRPr>
          </a:p>
          <a:p>
            <a:pPr>
              <a:lnSpc>
                <a:spcPct val="80000"/>
              </a:lnSpc>
              <a:buFontTx/>
              <a:buNone/>
            </a:pPr>
            <a:r>
              <a:rPr lang="en-US" altLang="en-US" sz="2000">
                <a:solidFill>
                  <a:schemeClr val="bg1"/>
                </a:solidFill>
              </a:rPr>
              <a:t>D Dexamethasone suppression test</a:t>
            </a:r>
          </a:p>
          <a:p>
            <a:pPr>
              <a:lnSpc>
                <a:spcPct val="80000"/>
              </a:lnSpc>
            </a:pPr>
            <a:endParaRPr lang="en-US" altLang="en-US" sz="2000"/>
          </a:p>
        </p:txBody>
      </p:sp>
    </p:spTree>
    <p:extLst>
      <p:ext uri="{BB962C8B-B14F-4D97-AF65-F5344CB8AC3E}">
        <p14:creationId xmlns:p14="http://schemas.microsoft.com/office/powerpoint/2010/main" val="2643191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963FB28-1891-430C-B1E5-925D6E9022CD}"/>
              </a:ext>
            </a:extLst>
          </p:cNvPr>
          <p:cNvSpPr>
            <a:spLocks noGrp="1" noChangeArrowheads="1"/>
          </p:cNvSpPr>
          <p:nvPr>
            <p:ph type="title"/>
          </p:nvPr>
        </p:nvSpPr>
        <p:spPr/>
        <p:txBody>
          <a:bodyPr/>
          <a:lstStyle/>
          <a:p>
            <a:r>
              <a:rPr lang="en-US" altLang="en-US" dirty="0">
                <a:solidFill>
                  <a:srgbClr val="FFFF66"/>
                </a:solidFill>
              </a:rPr>
              <a:t>Secondary HTN </a:t>
            </a:r>
          </a:p>
        </p:txBody>
      </p:sp>
      <p:sp>
        <p:nvSpPr>
          <p:cNvPr id="36867" name="Rectangle 3">
            <a:extLst>
              <a:ext uri="{FF2B5EF4-FFF2-40B4-BE49-F238E27FC236}">
                <a16:creationId xmlns:a16="http://schemas.microsoft.com/office/drawing/2014/main" id="{0D5370F7-72EA-4FC0-9FC0-876C1A69B6C0}"/>
              </a:ext>
            </a:extLst>
          </p:cNvPr>
          <p:cNvSpPr>
            <a:spLocks noGrp="1" noChangeArrowheads="1"/>
          </p:cNvSpPr>
          <p:nvPr>
            <p:ph type="body" sz="half" idx="1"/>
          </p:nvPr>
        </p:nvSpPr>
        <p:spPr>
          <a:xfrm>
            <a:off x="512064" y="1295401"/>
            <a:ext cx="5507736" cy="4830763"/>
          </a:xfrm>
        </p:spPr>
        <p:txBody>
          <a:bodyPr/>
          <a:lstStyle/>
          <a:p>
            <a:pPr>
              <a:lnSpc>
                <a:spcPct val="80000"/>
              </a:lnSpc>
              <a:buFontTx/>
              <a:buNone/>
            </a:pPr>
            <a:r>
              <a:rPr lang="en-US" altLang="en-US" sz="2400" dirty="0">
                <a:solidFill>
                  <a:schemeClr val="bg1"/>
                </a:solidFill>
              </a:rPr>
              <a:t>A 79-year-old man is evaluated for poorly controlled hypertension. He has had hypertension for 30 years, but his condition has become more difficult to control during the past 2 years. Over the last 6 months, his blood pressure measurements have ranged from 150/70 mm Hg to 170/90 mm Hg. Medications are atenolol, 50 mg/d; enalapril, 20 mg twice daily; and hydrochlorothiazide, 25 mg/d. </a:t>
            </a:r>
          </a:p>
        </p:txBody>
      </p:sp>
      <p:sp>
        <p:nvSpPr>
          <p:cNvPr id="36868" name="Rectangle 4">
            <a:extLst>
              <a:ext uri="{FF2B5EF4-FFF2-40B4-BE49-F238E27FC236}">
                <a16:creationId xmlns:a16="http://schemas.microsoft.com/office/drawing/2014/main" id="{9B1F370E-3DAE-4A2B-9D90-587768CBE753}"/>
              </a:ext>
            </a:extLst>
          </p:cNvPr>
          <p:cNvSpPr>
            <a:spLocks noGrp="1" noChangeArrowheads="1"/>
          </p:cNvSpPr>
          <p:nvPr>
            <p:ph type="body" sz="half" idx="2"/>
          </p:nvPr>
        </p:nvSpPr>
        <p:spPr>
          <a:xfrm>
            <a:off x="6172200" y="1219201"/>
            <a:ext cx="4038600" cy="4906963"/>
          </a:xfrm>
        </p:spPr>
        <p:txBody>
          <a:bodyPr/>
          <a:lstStyle/>
          <a:p>
            <a:pPr>
              <a:lnSpc>
                <a:spcPct val="80000"/>
              </a:lnSpc>
              <a:buFontTx/>
              <a:buNone/>
            </a:pPr>
            <a:r>
              <a:rPr lang="en-US" altLang="en-US" sz="2000" dirty="0">
                <a:solidFill>
                  <a:schemeClr val="bg1"/>
                </a:solidFill>
              </a:rPr>
              <a:t>On physical examination, pulse rate is 66/min and blood pressure is 168/80 mm Hg; these results were the same on two previous office visits. Cardiac examination reveals a faint midline abdominal bruit and a left femoral bruit. </a:t>
            </a:r>
          </a:p>
          <a:p>
            <a:pPr>
              <a:lnSpc>
                <a:spcPct val="80000"/>
              </a:lnSpc>
              <a:buFontTx/>
              <a:buNone/>
            </a:pPr>
            <a:endParaRPr lang="en-US" altLang="en-US" sz="2000" dirty="0">
              <a:solidFill>
                <a:schemeClr val="bg1"/>
              </a:solidFill>
            </a:endParaRPr>
          </a:p>
          <a:p>
            <a:pPr>
              <a:lnSpc>
                <a:spcPct val="80000"/>
              </a:lnSpc>
              <a:buFontTx/>
              <a:buNone/>
            </a:pPr>
            <a:r>
              <a:rPr lang="en-US" altLang="en-US" sz="2000" dirty="0">
                <a:solidFill>
                  <a:schemeClr val="bg1"/>
                </a:solidFill>
              </a:rPr>
              <a:t>Creatinine level is 1.1 mg/</a:t>
            </a:r>
            <a:r>
              <a:rPr lang="en-US" altLang="en-US" sz="2000" dirty="0" err="1">
                <a:solidFill>
                  <a:schemeClr val="bg1"/>
                </a:solidFill>
              </a:rPr>
              <a:t>dL</a:t>
            </a:r>
            <a:r>
              <a:rPr lang="en-US" altLang="en-US" sz="2000" dirty="0">
                <a:solidFill>
                  <a:schemeClr val="bg1"/>
                </a:solidFill>
              </a:rPr>
              <a:t>, which has not changed for 2 years. </a:t>
            </a:r>
          </a:p>
          <a:p>
            <a:pPr>
              <a:lnSpc>
                <a:spcPct val="80000"/>
              </a:lnSpc>
              <a:buFontTx/>
              <a:buNone/>
            </a:pPr>
            <a:r>
              <a:rPr lang="en-US" altLang="en-US" sz="2000" dirty="0">
                <a:solidFill>
                  <a:schemeClr val="bg1"/>
                </a:solidFill>
              </a:rPr>
              <a:t>Low-density lipoprotein cholesterol level is 160 mg/</a:t>
            </a:r>
            <a:r>
              <a:rPr lang="en-US" altLang="en-US" sz="2000" dirty="0" err="1">
                <a:solidFill>
                  <a:schemeClr val="bg1"/>
                </a:solidFill>
              </a:rPr>
              <a:t>dL</a:t>
            </a:r>
            <a:r>
              <a:rPr lang="en-US" altLang="en-US" sz="2000" dirty="0">
                <a:solidFill>
                  <a:schemeClr val="bg1"/>
                </a:solidFill>
              </a:rPr>
              <a:t>.</a:t>
            </a:r>
            <a:endParaRPr lang="en-US" altLang="en-US" sz="2000" b="1" dirty="0">
              <a:solidFill>
                <a:schemeClr val="bg1"/>
              </a:solidFill>
            </a:endParaRPr>
          </a:p>
          <a:p>
            <a:pPr>
              <a:lnSpc>
                <a:spcPct val="80000"/>
              </a:lnSpc>
            </a:pPr>
            <a:endParaRPr lang="en-US" altLang="en-US" sz="2000" dirty="0">
              <a:solidFill>
                <a:schemeClr val="bg1"/>
              </a:solidFill>
            </a:endParaRPr>
          </a:p>
        </p:txBody>
      </p:sp>
    </p:spTree>
    <p:extLst>
      <p:ext uri="{BB962C8B-B14F-4D97-AF65-F5344CB8AC3E}">
        <p14:creationId xmlns:p14="http://schemas.microsoft.com/office/powerpoint/2010/main" val="47596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5E7783D-0D86-4562-87C7-3A8983556E23}"/>
              </a:ext>
            </a:extLst>
          </p:cNvPr>
          <p:cNvSpPr>
            <a:spLocks noGrp="1" noChangeArrowheads="1"/>
          </p:cNvSpPr>
          <p:nvPr>
            <p:ph type="title"/>
          </p:nvPr>
        </p:nvSpPr>
        <p:spPr/>
        <p:txBody>
          <a:bodyPr/>
          <a:lstStyle/>
          <a:p>
            <a:r>
              <a:rPr lang="en-US" altLang="en-US" dirty="0">
                <a:solidFill>
                  <a:srgbClr val="FFFF66"/>
                </a:solidFill>
              </a:rPr>
              <a:t>Secondary HTN</a:t>
            </a:r>
          </a:p>
        </p:txBody>
      </p:sp>
      <p:sp>
        <p:nvSpPr>
          <p:cNvPr id="37892" name="Rectangle 4">
            <a:extLst>
              <a:ext uri="{FF2B5EF4-FFF2-40B4-BE49-F238E27FC236}">
                <a16:creationId xmlns:a16="http://schemas.microsoft.com/office/drawing/2014/main" id="{05DD8EE1-D45C-4BFC-BEF3-FAA765DBDF78}"/>
              </a:ext>
            </a:extLst>
          </p:cNvPr>
          <p:cNvSpPr>
            <a:spLocks noGrp="1" noChangeArrowheads="1"/>
          </p:cNvSpPr>
          <p:nvPr>
            <p:ph type="body" idx="1"/>
          </p:nvPr>
        </p:nvSpPr>
        <p:spPr/>
        <p:txBody>
          <a:bodyPr/>
          <a:lstStyle/>
          <a:p>
            <a:pPr>
              <a:lnSpc>
                <a:spcPct val="80000"/>
              </a:lnSpc>
              <a:buFontTx/>
              <a:buNone/>
            </a:pPr>
            <a:r>
              <a:rPr lang="en-US" altLang="en-US">
                <a:solidFill>
                  <a:schemeClr val="bg1"/>
                </a:solidFill>
              </a:rPr>
              <a:t>Which of the following is the most appropriate management at this time?</a:t>
            </a:r>
          </a:p>
          <a:p>
            <a:pPr>
              <a:lnSpc>
                <a:spcPct val="80000"/>
              </a:lnSpc>
              <a:buFontTx/>
              <a:buNone/>
            </a:pPr>
            <a:endParaRPr lang="en-US" altLang="en-US">
              <a:solidFill>
                <a:schemeClr val="bg1"/>
              </a:solidFill>
            </a:endParaRPr>
          </a:p>
          <a:p>
            <a:pPr>
              <a:lnSpc>
                <a:spcPct val="80000"/>
              </a:lnSpc>
              <a:buFontTx/>
              <a:buNone/>
            </a:pPr>
            <a:r>
              <a:rPr lang="en-US" altLang="en-US">
                <a:solidFill>
                  <a:schemeClr val="bg1"/>
                </a:solidFill>
              </a:rPr>
              <a:t>A Renal angiography</a:t>
            </a:r>
          </a:p>
          <a:p>
            <a:pPr>
              <a:lnSpc>
                <a:spcPct val="80000"/>
              </a:lnSpc>
              <a:buFontTx/>
              <a:buNone/>
            </a:pPr>
            <a:r>
              <a:rPr lang="en-US" altLang="en-US">
                <a:solidFill>
                  <a:schemeClr val="bg1"/>
                </a:solidFill>
              </a:rPr>
              <a:t>B Amlodipine</a:t>
            </a:r>
          </a:p>
          <a:p>
            <a:pPr>
              <a:lnSpc>
                <a:spcPct val="80000"/>
              </a:lnSpc>
              <a:buFontTx/>
              <a:buNone/>
            </a:pPr>
            <a:r>
              <a:rPr lang="en-US" altLang="en-US">
                <a:solidFill>
                  <a:schemeClr val="bg1"/>
                </a:solidFill>
              </a:rPr>
              <a:t>C Plasma renin activity measurement</a:t>
            </a:r>
          </a:p>
          <a:p>
            <a:pPr>
              <a:lnSpc>
                <a:spcPct val="80000"/>
              </a:lnSpc>
              <a:buFontTx/>
              <a:buNone/>
            </a:pPr>
            <a:r>
              <a:rPr lang="en-US" altLang="en-US">
                <a:solidFill>
                  <a:schemeClr val="bg1"/>
                </a:solidFill>
              </a:rPr>
              <a:t>D Renal vein renin sampling</a:t>
            </a:r>
          </a:p>
          <a:p>
            <a:pPr>
              <a:lnSpc>
                <a:spcPct val="80000"/>
              </a:lnSpc>
              <a:buFontTx/>
              <a:buNone/>
            </a:pPr>
            <a:r>
              <a:rPr lang="en-US" altLang="en-US">
                <a:solidFill>
                  <a:schemeClr val="bg1"/>
                </a:solidFill>
              </a:rPr>
              <a:t>E Magnetic resonance angiography of the renal arteries</a:t>
            </a:r>
          </a:p>
        </p:txBody>
      </p:sp>
    </p:spTree>
    <p:extLst>
      <p:ext uri="{BB962C8B-B14F-4D97-AF65-F5344CB8AC3E}">
        <p14:creationId xmlns:p14="http://schemas.microsoft.com/office/powerpoint/2010/main" val="3063547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5E7783D-0D86-4562-87C7-3A8983556E23}"/>
              </a:ext>
            </a:extLst>
          </p:cNvPr>
          <p:cNvSpPr>
            <a:spLocks noGrp="1" noChangeArrowheads="1"/>
          </p:cNvSpPr>
          <p:nvPr>
            <p:ph type="title"/>
          </p:nvPr>
        </p:nvSpPr>
        <p:spPr/>
        <p:txBody>
          <a:bodyPr/>
          <a:lstStyle/>
          <a:p>
            <a:r>
              <a:rPr lang="en-US" altLang="en-US" dirty="0">
                <a:solidFill>
                  <a:srgbClr val="FFFF66"/>
                </a:solidFill>
              </a:rPr>
              <a:t>Secondary HTN</a:t>
            </a:r>
          </a:p>
        </p:txBody>
      </p:sp>
      <p:sp>
        <p:nvSpPr>
          <p:cNvPr id="37892" name="Rectangle 4">
            <a:extLst>
              <a:ext uri="{FF2B5EF4-FFF2-40B4-BE49-F238E27FC236}">
                <a16:creationId xmlns:a16="http://schemas.microsoft.com/office/drawing/2014/main" id="{05DD8EE1-D45C-4BFC-BEF3-FAA765DBDF78}"/>
              </a:ext>
            </a:extLst>
          </p:cNvPr>
          <p:cNvSpPr>
            <a:spLocks noGrp="1" noChangeArrowheads="1"/>
          </p:cNvSpPr>
          <p:nvPr>
            <p:ph type="body" idx="1"/>
          </p:nvPr>
        </p:nvSpPr>
        <p:spPr/>
        <p:txBody>
          <a:bodyPr/>
          <a:lstStyle/>
          <a:p>
            <a:pPr>
              <a:lnSpc>
                <a:spcPct val="80000"/>
              </a:lnSpc>
              <a:buFontTx/>
              <a:buNone/>
            </a:pPr>
            <a:r>
              <a:rPr lang="en-US" altLang="en-US" dirty="0">
                <a:solidFill>
                  <a:schemeClr val="bg1"/>
                </a:solidFill>
              </a:rPr>
              <a:t>Which of the following is the most appropriate management at this time?</a:t>
            </a:r>
          </a:p>
          <a:p>
            <a:pPr>
              <a:lnSpc>
                <a:spcPct val="80000"/>
              </a:lnSpc>
              <a:buFontTx/>
              <a:buNone/>
            </a:pPr>
            <a:endParaRPr lang="en-US" altLang="en-US" dirty="0">
              <a:solidFill>
                <a:schemeClr val="bg1"/>
              </a:solidFill>
            </a:endParaRPr>
          </a:p>
          <a:p>
            <a:pPr>
              <a:lnSpc>
                <a:spcPct val="80000"/>
              </a:lnSpc>
              <a:buFontTx/>
              <a:buNone/>
            </a:pPr>
            <a:r>
              <a:rPr lang="en-US" altLang="en-US" dirty="0">
                <a:solidFill>
                  <a:schemeClr val="bg1"/>
                </a:solidFill>
              </a:rPr>
              <a:t>A Renal angiography</a:t>
            </a:r>
          </a:p>
          <a:p>
            <a:pPr>
              <a:lnSpc>
                <a:spcPct val="80000"/>
              </a:lnSpc>
              <a:buFontTx/>
              <a:buNone/>
            </a:pPr>
            <a:r>
              <a:rPr lang="en-US" altLang="en-US" dirty="0">
                <a:solidFill>
                  <a:srgbClr val="66FF33"/>
                </a:solidFill>
              </a:rPr>
              <a:t>B Amlodipine</a:t>
            </a:r>
          </a:p>
          <a:p>
            <a:pPr>
              <a:lnSpc>
                <a:spcPct val="80000"/>
              </a:lnSpc>
              <a:buFontTx/>
              <a:buNone/>
            </a:pPr>
            <a:r>
              <a:rPr lang="en-US" altLang="en-US" dirty="0">
                <a:solidFill>
                  <a:schemeClr val="bg1"/>
                </a:solidFill>
              </a:rPr>
              <a:t>C Plasma renin activity measurement</a:t>
            </a:r>
          </a:p>
          <a:p>
            <a:pPr>
              <a:lnSpc>
                <a:spcPct val="80000"/>
              </a:lnSpc>
              <a:buFontTx/>
              <a:buNone/>
            </a:pPr>
            <a:r>
              <a:rPr lang="en-US" altLang="en-US" dirty="0">
                <a:solidFill>
                  <a:schemeClr val="bg1"/>
                </a:solidFill>
              </a:rPr>
              <a:t>D Renal vein renin sampling</a:t>
            </a:r>
          </a:p>
          <a:p>
            <a:pPr>
              <a:lnSpc>
                <a:spcPct val="80000"/>
              </a:lnSpc>
              <a:buFontTx/>
              <a:buNone/>
            </a:pPr>
            <a:r>
              <a:rPr lang="en-US" altLang="en-US" dirty="0">
                <a:solidFill>
                  <a:schemeClr val="bg1"/>
                </a:solidFill>
              </a:rPr>
              <a:t>E Magnetic resonance angiography of the renal arteries</a:t>
            </a:r>
          </a:p>
        </p:txBody>
      </p:sp>
    </p:spTree>
    <p:extLst>
      <p:ext uri="{BB962C8B-B14F-4D97-AF65-F5344CB8AC3E}">
        <p14:creationId xmlns:p14="http://schemas.microsoft.com/office/powerpoint/2010/main" val="3360861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55E81E8-F4C2-4415-B6B2-7E548EADC5A6}"/>
              </a:ext>
            </a:extLst>
          </p:cNvPr>
          <p:cNvSpPr>
            <a:spLocks noGrp="1" noChangeArrowheads="1"/>
          </p:cNvSpPr>
          <p:nvPr>
            <p:ph type="title"/>
          </p:nvPr>
        </p:nvSpPr>
        <p:spPr/>
        <p:txBody>
          <a:bodyPr/>
          <a:lstStyle/>
          <a:p>
            <a:r>
              <a:rPr lang="en-US" altLang="en-US" dirty="0">
                <a:solidFill>
                  <a:srgbClr val="FFFF66"/>
                </a:solidFill>
              </a:rPr>
              <a:t>Secondary HTN</a:t>
            </a:r>
          </a:p>
        </p:txBody>
      </p:sp>
      <p:sp>
        <p:nvSpPr>
          <p:cNvPr id="39939" name="Rectangle 3">
            <a:extLst>
              <a:ext uri="{FF2B5EF4-FFF2-40B4-BE49-F238E27FC236}">
                <a16:creationId xmlns:a16="http://schemas.microsoft.com/office/drawing/2014/main" id="{0BF40329-6FB7-4797-AA02-EF64F37CC878}"/>
              </a:ext>
            </a:extLst>
          </p:cNvPr>
          <p:cNvSpPr>
            <a:spLocks noGrp="1" noChangeArrowheads="1"/>
          </p:cNvSpPr>
          <p:nvPr>
            <p:ph type="body" sz="half" idx="1"/>
          </p:nvPr>
        </p:nvSpPr>
        <p:spPr>
          <a:xfrm>
            <a:off x="390144" y="1825625"/>
            <a:ext cx="5629656" cy="4351338"/>
          </a:xfrm>
        </p:spPr>
        <p:txBody>
          <a:bodyPr/>
          <a:lstStyle/>
          <a:p>
            <a:pPr marL="0" indent="0">
              <a:lnSpc>
                <a:spcPct val="90000"/>
              </a:lnSpc>
              <a:buNone/>
            </a:pPr>
            <a:r>
              <a:rPr lang="en-US" altLang="en-US" sz="2400" dirty="0">
                <a:solidFill>
                  <a:schemeClr val="bg1"/>
                </a:solidFill>
              </a:rPr>
              <a:t>A 64-year-old man with a history of coronary artery disease, peripheral vascular disease, chronic cigarette smoking, chronic kidney disease, and uncontrolled hypertension comes for a follow-up office visit. He was recently hospitalized for acute pulmonary edema. His estimated glomerular filtration rate is 45 mL/min.</a:t>
            </a:r>
            <a:r>
              <a:rPr lang="en-US" altLang="en-US" sz="2400" dirty="0"/>
              <a:t> </a:t>
            </a:r>
          </a:p>
        </p:txBody>
      </p:sp>
      <p:sp>
        <p:nvSpPr>
          <p:cNvPr id="39940" name="Rectangle 4">
            <a:extLst>
              <a:ext uri="{FF2B5EF4-FFF2-40B4-BE49-F238E27FC236}">
                <a16:creationId xmlns:a16="http://schemas.microsoft.com/office/drawing/2014/main" id="{6965559D-980F-486A-8D50-C34F4B11A669}"/>
              </a:ext>
            </a:extLst>
          </p:cNvPr>
          <p:cNvSpPr>
            <a:spLocks noGrp="1" noChangeArrowheads="1"/>
          </p:cNvSpPr>
          <p:nvPr>
            <p:ph type="body" sz="half" idx="2"/>
          </p:nvPr>
        </p:nvSpPr>
        <p:spPr/>
        <p:txBody>
          <a:bodyPr/>
          <a:lstStyle/>
          <a:p>
            <a:pPr>
              <a:lnSpc>
                <a:spcPct val="80000"/>
              </a:lnSpc>
              <a:buFontTx/>
              <a:buNone/>
            </a:pPr>
            <a:r>
              <a:rPr lang="en-US" altLang="en-US" sz="2000" dirty="0">
                <a:solidFill>
                  <a:schemeClr val="bg1"/>
                </a:solidFill>
              </a:rPr>
              <a:t>Renal ultrasound performed during his hospitalization revealed a left kidney of 8.5 cm and a right kidney of 11 cm and increased echogenicity of the kidneys. He states that he has been compliant with his diet restrictions. </a:t>
            </a:r>
          </a:p>
          <a:p>
            <a:pPr>
              <a:lnSpc>
                <a:spcPct val="80000"/>
              </a:lnSpc>
              <a:buFontTx/>
              <a:buNone/>
            </a:pPr>
            <a:endParaRPr lang="en-US" altLang="en-US" sz="2000" dirty="0">
              <a:solidFill>
                <a:schemeClr val="bg1"/>
              </a:solidFill>
            </a:endParaRPr>
          </a:p>
          <a:p>
            <a:pPr>
              <a:lnSpc>
                <a:spcPct val="80000"/>
              </a:lnSpc>
              <a:buFontTx/>
              <a:buNone/>
            </a:pPr>
            <a:r>
              <a:rPr lang="en-US" altLang="en-US" sz="2000" dirty="0">
                <a:solidFill>
                  <a:schemeClr val="bg1"/>
                </a:solidFill>
              </a:rPr>
              <a:t>Medications are aspirin, 81 mg/d; simvastatin, 40 mg/d; carvedilol, 25 mg twice daily; furosemide, 40 mg twice daily; digoxin, 0.125 mg once daily; losartan, 100 mg/d; amlodipine, 5 mg/d; and clonidine, 0.2 mg twice daily. </a:t>
            </a:r>
          </a:p>
          <a:p>
            <a:pPr>
              <a:lnSpc>
                <a:spcPct val="80000"/>
              </a:lnSpc>
            </a:pPr>
            <a:endParaRPr lang="en-US" altLang="en-US" sz="2000" dirty="0">
              <a:solidFill>
                <a:schemeClr val="bg1"/>
              </a:solidFill>
            </a:endParaRPr>
          </a:p>
        </p:txBody>
      </p:sp>
    </p:spTree>
    <p:extLst>
      <p:ext uri="{BB962C8B-B14F-4D97-AF65-F5344CB8AC3E}">
        <p14:creationId xmlns:p14="http://schemas.microsoft.com/office/powerpoint/2010/main" val="3482085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E5CC4AF-C48B-4C24-85A7-8E4CCE7E9D9D}"/>
              </a:ext>
            </a:extLst>
          </p:cNvPr>
          <p:cNvSpPr>
            <a:spLocks noGrp="1" noChangeArrowheads="1"/>
          </p:cNvSpPr>
          <p:nvPr>
            <p:ph type="title"/>
          </p:nvPr>
        </p:nvSpPr>
        <p:spPr/>
        <p:txBody>
          <a:bodyPr/>
          <a:lstStyle/>
          <a:p>
            <a:r>
              <a:rPr lang="en-US" altLang="en-US" dirty="0">
                <a:solidFill>
                  <a:srgbClr val="FFFF66"/>
                </a:solidFill>
              </a:rPr>
              <a:t>Secondary HTN</a:t>
            </a:r>
          </a:p>
        </p:txBody>
      </p:sp>
      <p:sp>
        <p:nvSpPr>
          <p:cNvPr id="41987" name="Rectangle 3">
            <a:extLst>
              <a:ext uri="{FF2B5EF4-FFF2-40B4-BE49-F238E27FC236}">
                <a16:creationId xmlns:a16="http://schemas.microsoft.com/office/drawing/2014/main" id="{F50F3CED-48B4-48CB-A0EB-1BE8CBC420EB}"/>
              </a:ext>
            </a:extLst>
          </p:cNvPr>
          <p:cNvSpPr>
            <a:spLocks noGrp="1" noChangeArrowheads="1"/>
          </p:cNvSpPr>
          <p:nvPr>
            <p:ph type="body" sz="half" idx="1"/>
          </p:nvPr>
        </p:nvSpPr>
        <p:spPr>
          <a:xfrm>
            <a:off x="292608" y="1825625"/>
            <a:ext cx="5727192" cy="4351338"/>
          </a:xfrm>
        </p:spPr>
        <p:txBody>
          <a:bodyPr/>
          <a:lstStyle/>
          <a:p>
            <a:pPr>
              <a:lnSpc>
                <a:spcPct val="90000"/>
              </a:lnSpc>
              <a:buFontTx/>
              <a:buNone/>
            </a:pPr>
            <a:r>
              <a:rPr lang="en-US" altLang="en-US" sz="2000" dirty="0">
                <a:solidFill>
                  <a:schemeClr val="bg1"/>
                </a:solidFill>
              </a:rPr>
              <a:t>On physical examination, pulse rate is 62/min and blood pressure is 186/72 mm Hg. Cardiac examination reveals an S4 gallop. An abdominal bruit is heard. There is 1+ bilateral lower-extremity edema. </a:t>
            </a:r>
            <a:endParaRPr lang="en-US" altLang="en-US" sz="2000" b="1" dirty="0">
              <a:solidFill>
                <a:schemeClr val="bg1"/>
              </a:solidFill>
            </a:endParaRPr>
          </a:p>
        </p:txBody>
      </p:sp>
      <p:sp>
        <p:nvSpPr>
          <p:cNvPr id="41988" name="Rectangle 4">
            <a:extLst>
              <a:ext uri="{FF2B5EF4-FFF2-40B4-BE49-F238E27FC236}">
                <a16:creationId xmlns:a16="http://schemas.microsoft.com/office/drawing/2014/main" id="{BBEE93D2-F4FD-4E96-94EE-620B03F11BAE}"/>
              </a:ext>
            </a:extLst>
          </p:cNvPr>
          <p:cNvSpPr>
            <a:spLocks noGrp="1" noChangeArrowheads="1"/>
          </p:cNvSpPr>
          <p:nvPr>
            <p:ph type="body" sz="half" idx="2"/>
          </p:nvPr>
        </p:nvSpPr>
        <p:spPr/>
        <p:txBody>
          <a:bodyPr/>
          <a:lstStyle/>
          <a:p>
            <a:pPr>
              <a:lnSpc>
                <a:spcPct val="90000"/>
              </a:lnSpc>
              <a:buFontTx/>
              <a:buNone/>
            </a:pPr>
            <a:r>
              <a:rPr lang="en-US" altLang="en-US" sz="2000" dirty="0">
                <a:solidFill>
                  <a:schemeClr val="bg1"/>
                </a:solidFill>
              </a:rPr>
              <a:t>Which of the following is the most appropriate next step in managing this patient's hypertension?</a:t>
            </a:r>
          </a:p>
          <a:p>
            <a:pPr>
              <a:lnSpc>
                <a:spcPct val="90000"/>
              </a:lnSpc>
              <a:buFontTx/>
              <a:buNone/>
            </a:pPr>
            <a:endParaRPr lang="en-US" altLang="en-US" sz="2000" dirty="0">
              <a:solidFill>
                <a:schemeClr val="bg1"/>
              </a:solidFill>
            </a:endParaRPr>
          </a:p>
          <a:p>
            <a:pPr>
              <a:lnSpc>
                <a:spcPct val="90000"/>
              </a:lnSpc>
              <a:buFontTx/>
              <a:buNone/>
            </a:pPr>
            <a:r>
              <a:rPr lang="en-US" altLang="en-US" sz="2000" dirty="0">
                <a:solidFill>
                  <a:schemeClr val="bg1"/>
                </a:solidFill>
              </a:rPr>
              <a:t>A Increase amlodipine to 10 mg/d</a:t>
            </a:r>
          </a:p>
          <a:p>
            <a:pPr>
              <a:lnSpc>
                <a:spcPct val="90000"/>
              </a:lnSpc>
              <a:buFontTx/>
              <a:buNone/>
            </a:pPr>
            <a:r>
              <a:rPr lang="en-US" altLang="en-US" sz="2000" dirty="0">
                <a:solidFill>
                  <a:schemeClr val="bg1"/>
                </a:solidFill>
              </a:rPr>
              <a:t>B Perform renal artery dopplers</a:t>
            </a:r>
          </a:p>
          <a:p>
            <a:pPr>
              <a:lnSpc>
                <a:spcPct val="90000"/>
              </a:lnSpc>
              <a:buFontTx/>
              <a:buNone/>
            </a:pPr>
            <a:r>
              <a:rPr lang="en-US" altLang="en-US" sz="2000" dirty="0">
                <a:solidFill>
                  <a:schemeClr val="bg1"/>
                </a:solidFill>
              </a:rPr>
              <a:t>C Discontinue carvedilol</a:t>
            </a:r>
          </a:p>
          <a:p>
            <a:pPr>
              <a:lnSpc>
                <a:spcPct val="90000"/>
              </a:lnSpc>
              <a:buFontTx/>
              <a:buNone/>
            </a:pPr>
            <a:r>
              <a:rPr lang="en-US" altLang="en-US" sz="2000" dirty="0">
                <a:solidFill>
                  <a:schemeClr val="bg1"/>
                </a:solidFill>
              </a:rPr>
              <a:t>D Add lisinopril</a:t>
            </a:r>
          </a:p>
          <a:p>
            <a:pPr>
              <a:lnSpc>
                <a:spcPct val="90000"/>
              </a:lnSpc>
              <a:buFontTx/>
              <a:buNone/>
            </a:pPr>
            <a:endParaRPr lang="en-US" altLang="en-US" sz="2000" dirty="0">
              <a:solidFill>
                <a:schemeClr val="bg1"/>
              </a:solidFill>
            </a:endParaRPr>
          </a:p>
          <a:p>
            <a:pPr>
              <a:lnSpc>
                <a:spcPct val="90000"/>
              </a:lnSpc>
              <a:buFontTx/>
              <a:buNone/>
            </a:pPr>
            <a:endParaRPr lang="en-US" altLang="en-US" sz="2000" dirty="0">
              <a:solidFill>
                <a:schemeClr val="bg1"/>
              </a:solidFill>
            </a:endParaRPr>
          </a:p>
        </p:txBody>
      </p:sp>
    </p:spTree>
    <p:extLst>
      <p:ext uri="{BB962C8B-B14F-4D97-AF65-F5344CB8AC3E}">
        <p14:creationId xmlns:p14="http://schemas.microsoft.com/office/powerpoint/2010/main" val="4170829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E5CC4AF-C48B-4C24-85A7-8E4CCE7E9D9D}"/>
              </a:ext>
            </a:extLst>
          </p:cNvPr>
          <p:cNvSpPr>
            <a:spLocks noGrp="1" noChangeArrowheads="1"/>
          </p:cNvSpPr>
          <p:nvPr>
            <p:ph type="title"/>
          </p:nvPr>
        </p:nvSpPr>
        <p:spPr/>
        <p:txBody>
          <a:bodyPr/>
          <a:lstStyle/>
          <a:p>
            <a:r>
              <a:rPr lang="en-US" altLang="en-US" dirty="0">
                <a:solidFill>
                  <a:srgbClr val="FFFF66"/>
                </a:solidFill>
              </a:rPr>
              <a:t>Secondary HTN</a:t>
            </a:r>
          </a:p>
        </p:txBody>
      </p:sp>
      <p:sp>
        <p:nvSpPr>
          <p:cNvPr id="41987" name="Rectangle 3">
            <a:extLst>
              <a:ext uri="{FF2B5EF4-FFF2-40B4-BE49-F238E27FC236}">
                <a16:creationId xmlns:a16="http://schemas.microsoft.com/office/drawing/2014/main" id="{F50F3CED-48B4-48CB-A0EB-1BE8CBC420EB}"/>
              </a:ext>
            </a:extLst>
          </p:cNvPr>
          <p:cNvSpPr>
            <a:spLocks noGrp="1" noChangeArrowheads="1"/>
          </p:cNvSpPr>
          <p:nvPr>
            <p:ph type="body" sz="half" idx="1"/>
          </p:nvPr>
        </p:nvSpPr>
        <p:spPr/>
        <p:txBody>
          <a:bodyPr/>
          <a:lstStyle/>
          <a:p>
            <a:pPr>
              <a:lnSpc>
                <a:spcPct val="90000"/>
              </a:lnSpc>
              <a:buFontTx/>
              <a:buNone/>
            </a:pPr>
            <a:r>
              <a:rPr lang="en-US" altLang="en-US" sz="2000">
                <a:solidFill>
                  <a:schemeClr val="bg1"/>
                </a:solidFill>
              </a:rPr>
              <a:t>On physical examination, pulse rate is 62/min and blood pressure is 186/72 mm Hg. Cardiac examination reveals an S4 gallop. An abdominal bruit is heard. There is 1+ bilateral lower-extremity edema. </a:t>
            </a:r>
            <a:endParaRPr lang="en-US" altLang="en-US" sz="2000" b="1">
              <a:solidFill>
                <a:schemeClr val="bg1"/>
              </a:solidFill>
            </a:endParaRPr>
          </a:p>
        </p:txBody>
      </p:sp>
      <p:sp>
        <p:nvSpPr>
          <p:cNvPr id="41988" name="Rectangle 4">
            <a:extLst>
              <a:ext uri="{FF2B5EF4-FFF2-40B4-BE49-F238E27FC236}">
                <a16:creationId xmlns:a16="http://schemas.microsoft.com/office/drawing/2014/main" id="{BBEE93D2-F4FD-4E96-94EE-620B03F11BAE}"/>
              </a:ext>
            </a:extLst>
          </p:cNvPr>
          <p:cNvSpPr>
            <a:spLocks noGrp="1" noChangeArrowheads="1"/>
          </p:cNvSpPr>
          <p:nvPr>
            <p:ph type="body" sz="half" idx="2"/>
          </p:nvPr>
        </p:nvSpPr>
        <p:spPr/>
        <p:txBody>
          <a:bodyPr/>
          <a:lstStyle/>
          <a:p>
            <a:pPr>
              <a:lnSpc>
                <a:spcPct val="90000"/>
              </a:lnSpc>
              <a:buFontTx/>
              <a:buNone/>
            </a:pPr>
            <a:r>
              <a:rPr lang="en-US" altLang="en-US" sz="2000" dirty="0">
                <a:solidFill>
                  <a:schemeClr val="bg1"/>
                </a:solidFill>
              </a:rPr>
              <a:t>Which of the following is the most appropriate next step in managing this patient's hypertension?</a:t>
            </a:r>
          </a:p>
          <a:p>
            <a:pPr>
              <a:lnSpc>
                <a:spcPct val="90000"/>
              </a:lnSpc>
              <a:buFontTx/>
              <a:buNone/>
            </a:pPr>
            <a:endParaRPr lang="en-US" altLang="en-US" sz="2000" dirty="0">
              <a:solidFill>
                <a:schemeClr val="bg1"/>
              </a:solidFill>
            </a:endParaRPr>
          </a:p>
          <a:p>
            <a:pPr>
              <a:lnSpc>
                <a:spcPct val="90000"/>
              </a:lnSpc>
              <a:buFontTx/>
              <a:buNone/>
            </a:pPr>
            <a:r>
              <a:rPr lang="en-US" altLang="en-US" sz="2000" dirty="0">
                <a:solidFill>
                  <a:schemeClr val="bg1"/>
                </a:solidFill>
              </a:rPr>
              <a:t>A Increase amlodipine to 10 mg/d</a:t>
            </a:r>
          </a:p>
          <a:p>
            <a:pPr>
              <a:lnSpc>
                <a:spcPct val="90000"/>
              </a:lnSpc>
              <a:buFontTx/>
              <a:buNone/>
            </a:pPr>
            <a:r>
              <a:rPr lang="en-US" altLang="en-US" sz="2000" dirty="0">
                <a:solidFill>
                  <a:srgbClr val="66FF33"/>
                </a:solidFill>
              </a:rPr>
              <a:t>B Perform renal artery dopplers</a:t>
            </a:r>
          </a:p>
          <a:p>
            <a:pPr>
              <a:lnSpc>
                <a:spcPct val="90000"/>
              </a:lnSpc>
              <a:buFontTx/>
              <a:buNone/>
            </a:pPr>
            <a:r>
              <a:rPr lang="en-US" altLang="en-US" sz="2000" dirty="0">
                <a:solidFill>
                  <a:schemeClr val="bg1"/>
                </a:solidFill>
              </a:rPr>
              <a:t>C Discontinue carvedilol</a:t>
            </a:r>
          </a:p>
          <a:p>
            <a:pPr>
              <a:lnSpc>
                <a:spcPct val="90000"/>
              </a:lnSpc>
              <a:buFontTx/>
              <a:buNone/>
            </a:pPr>
            <a:r>
              <a:rPr lang="en-US" altLang="en-US" sz="2000" dirty="0">
                <a:solidFill>
                  <a:schemeClr val="bg1"/>
                </a:solidFill>
              </a:rPr>
              <a:t>D Add lisinopril</a:t>
            </a:r>
          </a:p>
          <a:p>
            <a:pPr>
              <a:lnSpc>
                <a:spcPct val="90000"/>
              </a:lnSpc>
              <a:buFontTx/>
              <a:buNone/>
            </a:pPr>
            <a:endParaRPr lang="en-US" altLang="en-US" sz="2000" dirty="0">
              <a:solidFill>
                <a:schemeClr val="bg1"/>
              </a:solidFill>
            </a:endParaRPr>
          </a:p>
          <a:p>
            <a:pPr>
              <a:lnSpc>
                <a:spcPct val="90000"/>
              </a:lnSpc>
              <a:buFontTx/>
              <a:buNone/>
            </a:pPr>
            <a:endParaRPr lang="en-US" altLang="en-US" sz="2000" dirty="0">
              <a:solidFill>
                <a:schemeClr val="bg1"/>
              </a:solidFill>
            </a:endParaRPr>
          </a:p>
        </p:txBody>
      </p:sp>
    </p:spTree>
    <p:extLst>
      <p:ext uri="{BB962C8B-B14F-4D97-AF65-F5344CB8AC3E}">
        <p14:creationId xmlns:p14="http://schemas.microsoft.com/office/powerpoint/2010/main" val="3605634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C000"/>
                </a:solidFill>
              </a:rPr>
              <a:t>White Coat HTN/Masked HTN</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690688"/>
            <a:ext cx="10515600" cy="4351338"/>
          </a:xfrm>
        </p:spPr>
        <p:txBody>
          <a:bodyPr>
            <a:normAutofit fontScale="92500" lnSpcReduction="20000"/>
          </a:bodyPr>
          <a:lstStyle/>
          <a:p>
            <a:pPr marL="0" indent="0">
              <a:buNone/>
            </a:pPr>
            <a:r>
              <a:rPr lang="en-US" sz="3600" dirty="0">
                <a:solidFill>
                  <a:schemeClr val="bg1"/>
                </a:solidFill>
              </a:rPr>
              <a:t>White Coat HTN: normal BP at home; high in the office</a:t>
            </a:r>
          </a:p>
          <a:p>
            <a:r>
              <a:rPr lang="en-US" sz="3600" dirty="0">
                <a:solidFill>
                  <a:schemeClr val="bg1"/>
                </a:solidFill>
              </a:rPr>
              <a:t>Check home BP readings or ambulatory BP monitoring</a:t>
            </a:r>
          </a:p>
          <a:p>
            <a:r>
              <a:rPr lang="en-US" sz="3600" dirty="0">
                <a:solidFill>
                  <a:schemeClr val="bg1"/>
                </a:solidFill>
              </a:rPr>
              <a:t>Increased cardiovascular risk</a:t>
            </a:r>
          </a:p>
          <a:p>
            <a:endParaRPr lang="en-US" sz="3600" dirty="0">
              <a:solidFill>
                <a:schemeClr val="bg1"/>
              </a:solidFill>
            </a:endParaRPr>
          </a:p>
          <a:p>
            <a:pPr marL="0" indent="0">
              <a:buNone/>
            </a:pPr>
            <a:r>
              <a:rPr lang="en-US" sz="3600" dirty="0">
                <a:solidFill>
                  <a:schemeClr val="bg1"/>
                </a:solidFill>
              </a:rPr>
              <a:t>Masked HTN: normal BP in the office; high at home</a:t>
            </a:r>
          </a:p>
          <a:p>
            <a:r>
              <a:rPr lang="en-US" sz="3600" dirty="0">
                <a:solidFill>
                  <a:schemeClr val="bg1"/>
                </a:solidFill>
              </a:rPr>
              <a:t>Discovered when home BP or ambulatory BP ordered on patient with other cardiovascular risk factors</a:t>
            </a:r>
          </a:p>
          <a:p>
            <a:pPr lvl="1"/>
            <a:endParaRPr lang="en-US" sz="3200" dirty="0">
              <a:solidFill>
                <a:schemeClr val="bg1"/>
              </a:solidFill>
            </a:endParaRPr>
          </a:p>
          <a:p>
            <a:pPr marL="0" indent="0">
              <a:buNone/>
            </a:pPr>
            <a:r>
              <a:rPr lang="en-US" sz="3600" dirty="0">
                <a:solidFill>
                  <a:schemeClr val="bg1"/>
                </a:solidFill>
              </a:rPr>
              <a:t>	</a:t>
            </a:r>
          </a:p>
        </p:txBody>
      </p:sp>
    </p:spTree>
    <p:extLst>
      <p:ext uri="{BB962C8B-B14F-4D97-AF65-F5344CB8AC3E}">
        <p14:creationId xmlns:p14="http://schemas.microsoft.com/office/powerpoint/2010/main" val="14553467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5E7783D-0D86-4562-87C7-3A8983556E23}"/>
              </a:ext>
            </a:extLst>
          </p:cNvPr>
          <p:cNvSpPr>
            <a:spLocks noGrp="1" noChangeArrowheads="1"/>
          </p:cNvSpPr>
          <p:nvPr>
            <p:ph type="title"/>
          </p:nvPr>
        </p:nvSpPr>
        <p:spPr/>
        <p:txBody>
          <a:bodyPr/>
          <a:lstStyle/>
          <a:p>
            <a:r>
              <a:rPr lang="en-US" altLang="en-US" dirty="0">
                <a:solidFill>
                  <a:srgbClr val="FFFF66"/>
                </a:solidFill>
              </a:rPr>
              <a:t>Take Home Points - Goals</a:t>
            </a:r>
          </a:p>
        </p:txBody>
      </p:sp>
      <p:sp>
        <p:nvSpPr>
          <p:cNvPr id="37892" name="Rectangle 4">
            <a:extLst>
              <a:ext uri="{FF2B5EF4-FFF2-40B4-BE49-F238E27FC236}">
                <a16:creationId xmlns:a16="http://schemas.microsoft.com/office/drawing/2014/main" id="{05DD8EE1-D45C-4BFC-BEF3-FAA765DBDF78}"/>
              </a:ext>
            </a:extLst>
          </p:cNvPr>
          <p:cNvSpPr>
            <a:spLocks noGrp="1" noChangeArrowheads="1"/>
          </p:cNvSpPr>
          <p:nvPr>
            <p:ph type="body" idx="1"/>
          </p:nvPr>
        </p:nvSpPr>
        <p:spPr/>
        <p:txBody>
          <a:bodyPr>
            <a:normAutofit fontScale="92500" lnSpcReduction="20000"/>
          </a:bodyPr>
          <a:lstStyle/>
          <a:p>
            <a:pPr marL="0" indent="0">
              <a:buNone/>
            </a:pPr>
            <a:r>
              <a:rPr lang="en-US" sz="2800" dirty="0">
                <a:solidFill>
                  <a:schemeClr val="bg1"/>
                </a:solidFill>
              </a:rPr>
              <a:t>1. ACC/AHA: if 10-year CV risk &lt;10%</a:t>
            </a:r>
          </a:p>
          <a:p>
            <a:pPr marL="0" indent="0">
              <a:buNone/>
            </a:pPr>
            <a:r>
              <a:rPr lang="en-US" sz="2800" dirty="0">
                <a:solidFill>
                  <a:schemeClr val="bg1"/>
                </a:solidFill>
              </a:rPr>
              <a:t>	Elevated BP: 120-129/80 (lifestyle modification)</a:t>
            </a:r>
          </a:p>
          <a:p>
            <a:pPr marL="0" indent="0">
              <a:buNone/>
            </a:pPr>
            <a:r>
              <a:rPr lang="en-US" sz="2800" dirty="0">
                <a:solidFill>
                  <a:schemeClr val="bg1"/>
                </a:solidFill>
              </a:rPr>
              <a:t>	Stage 1: 130-139/80-89 (lifestyle modification) </a:t>
            </a:r>
          </a:p>
          <a:p>
            <a:pPr marL="0" indent="0">
              <a:buNone/>
            </a:pPr>
            <a:r>
              <a:rPr lang="en-US" sz="2800" dirty="0">
                <a:solidFill>
                  <a:schemeClr val="bg1"/>
                </a:solidFill>
              </a:rPr>
              <a:t>	Stage 2: &gt;140/90 (lifestyle modification + drug)</a:t>
            </a:r>
          </a:p>
          <a:p>
            <a:pPr marL="0" indent="0">
              <a:buNone/>
            </a:pPr>
            <a:r>
              <a:rPr lang="en-US" sz="2800" dirty="0">
                <a:solidFill>
                  <a:schemeClr val="bg1"/>
                </a:solidFill>
              </a:rPr>
              <a:t>If BP &gt;20/10 above BP target, 2 first line drugs</a:t>
            </a:r>
          </a:p>
          <a:p>
            <a:pPr marL="0" indent="0">
              <a:buNone/>
            </a:pPr>
            <a:r>
              <a:rPr lang="en-US" dirty="0">
                <a:solidFill>
                  <a:schemeClr val="bg1"/>
                </a:solidFill>
              </a:rPr>
              <a:t>Add drug for Stage 1 if CV risk &gt;10%</a:t>
            </a:r>
          </a:p>
          <a:p>
            <a:pPr marL="0" indent="0">
              <a:buNone/>
            </a:pPr>
            <a:endParaRPr lang="en-US" dirty="0">
              <a:solidFill>
                <a:schemeClr val="bg1"/>
              </a:solidFill>
            </a:endParaRPr>
          </a:p>
          <a:p>
            <a:pPr marL="0" indent="0">
              <a:buNone/>
            </a:pPr>
            <a:r>
              <a:rPr lang="en-US" sz="2800" dirty="0">
                <a:solidFill>
                  <a:schemeClr val="bg1"/>
                </a:solidFill>
              </a:rPr>
              <a:t>2. KDIGO guidelines: standardized SBP &lt;120 </a:t>
            </a:r>
          </a:p>
          <a:p>
            <a:pPr marL="0" indent="0">
              <a:buNone/>
            </a:pPr>
            <a:endParaRPr lang="en-US" sz="2800" dirty="0">
              <a:solidFill>
                <a:schemeClr val="bg1"/>
              </a:solidFill>
            </a:endParaRPr>
          </a:p>
          <a:p>
            <a:pPr marL="0" indent="0">
              <a:buNone/>
            </a:pPr>
            <a:r>
              <a:rPr lang="en-US" dirty="0">
                <a:solidFill>
                  <a:schemeClr val="bg1"/>
                </a:solidFill>
              </a:rPr>
              <a:t>3. Shared decision making about aggressive BP control is extremely important in older patients or patients who are frail</a:t>
            </a:r>
            <a:endParaRPr lang="en-US" sz="2800" dirty="0">
              <a:solidFill>
                <a:schemeClr val="bg1"/>
              </a:solidFill>
            </a:endParaRPr>
          </a:p>
          <a:p>
            <a:pPr marL="0" indent="0">
              <a:buNone/>
            </a:pPr>
            <a:endParaRPr lang="en-US" sz="2800" dirty="0">
              <a:solidFill>
                <a:schemeClr val="bg1"/>
              </a:solidFill>
            </a:endParaRPr>
          </a:p>
          <a:p>
            <a:pPr>
              <a:lnSpc>
                <a:spcPct val="80000"/>
              </a:lnSpc>
              <a:buFontTx/>
              <a:buNone/>
            </a:pPr>
            <a:endParaRPr lang="en-US" altLang="en-US" dirty="0">
              <a:solidFill>
                <a:schemeClr val="bg1"/>
              </a:solidFill>
            </a:endParaRPr>
          </a:p>
        </p:txBody>
      </p:sp>
    </p:spTree>
    <p:extLst>
      <p:ext uri="{BB962C8B-B14F-4D97-AF65-F5344CB8AC3E}">
        <p14:creationId xmlns:p14="http://schemas.microsoft.com/office/powerpoint/2010/main" val="1759097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5E7783D-0D86-4562-87C7-3A8983556E23}"/>
              </a:ext>
            </a:extLst>
          </p:cNvPr>
          <p:cNvSpPr>
            <a:spLocks noGrp="1" noChangeArrowheads="1"/>
          </p:cNvSpPr>
          <p:nvPr>
            <p:ph type="title"/>
          </p:nvPr>
        </p:nvSpPr>
        <p:spPr/>
        <p:txBody>
          <a:bodyPr/>
          <a:lstStyle/>
          <a:p>
            <a:r>
              <a:rPr lang="en-US" altLang="en-US" dirty="0">
                <a:solidFill>
                  <a:srgbClr val="FFFF66"/>
                </a:solidFill>
              </a:rPr>
              <a:t>Take Home Points - Treatment</a:t>
            </a:r>
          </a:p>
        </p:txBody>
      </p:sp>
      <p:sp>
        <p:nvSpPr>
          <p:cNvPr id="37892" name="Rectangle 4">
            <a:extLst>
              <a:ext uri="{FF2B5EF4-FFF2-40B4-BE49-F238E27FC236}">
                <a16:creationId xmlns:a16="http://schemas.microsoft.com/office/drawing/2014/main" id="{05DD8EE1-D45C-4BFC-BEF3-FAA765DBDF78}"/>
              </a:ext>
            </a:extLst>
          </p:cNvPr>
          <p:cNvSpPr>
            <a:spLocks noGrp="1" noChangeArrowheads="1"/>
          </p:cNvSpPr>
          <p:nvPr>
            <p:ph type="body" idx="1"/>
          </p:nvPr>
        </p:nvSpPr>
        <p:spPr>
          <a:xfrm>
            <a:off x="838200" y="1825625"/>
            <a:ext cx="10515600" cy="4667250"/>
          </a:xfrm>
        </p:spPr>
        <p:txBody>
          <a:bodyPr>
            <a:normAutofit fontScale="85000" lnSpcReduction="20000"/>
          </a:bodyPr>
          <a:lstStyle/>
          <a:p>
            <a:pPr marL="0" indent="0">
              <a:buNone/>
            </a:pPr>
            <a:r>
              <a:rPr lang="en-US" sz="2800" dirty="0">
                <a:solidFill>
                  <a:schemeClr val="bg1"/>
                </a:solidFill>
              </a:rPr>
              <a:t>4. Best drugs:</a:t>
            </a:r>
          </a:p>
          <a:p>
            <a:pPr marL="0" indent="0">
              <a:buNone/>
            </a:pPr>
            <a:r>
              <a:rPr lang="en-US" dirty="0">
                <a:solidFill>
                  <a:srgbClr val="92D050"/>
                </a:solidFill>
              </a:rPr>
              <a:t>CKD 4 or greater: </a:t>
            </a:r>
            <a:r>
              <a:rPr lang="en-US" dirty="0">
                <a:solidFill>
                  <a:schemeClr val="bg1"/>
                </a:solidFill>
              </a:rPr>
              <a:t>likely needs a diuretic, can keep ACE-I/ARB on unless problems with hyperkalemia</a:t>
            </a:r>
          </a:p>
          <a:p>
            <a:pPr marL="0" indent="0">
              <a:buNone/>
            </a:pPr>
            <a:r>
              <a:rPr lang="en-US" dirty="0">
                <a:solidFill>
                  <a:srgbClr val="92D050"/>
                </a:solidFill>
              </a:rPr>
              <a:t>Patients already on ACE-I or ARB: </a:t>
            </a:r>
            <a:r>
              <a:rPr lang="en-US" dirty="0">
                <a:solidFill>
                  <a:schemeClr val="bg1"/>
                </a:solidFill>
              </a:rPr>
              <a:t>Use caution with potassium – sparing diuretics (spironolactone, eplerenone, amiloride, </a:t>
            </a:r>
            <a:r>
              <a:rPr lang="en-US" dirty="0" err="1">
                <a:solidFill>
                  <a:schemeClr val="bg1"/>
                </a:solidFill>
              </a:rPr>
              <a:t>finerenone</a:t>
            </a:r>
            <a:r>
              <a:rPr lang="en-US" dirty="0">
                <a:solidFill>
                  <a:schemeClr val="bg1"/>
                </a:solidFill>
              </a:rPr>
              <a:t>)</a:t>
            </a:r>
          </a:p>
          <a:p>
            <a:pPr marL="0" indent="0">
              <a:buNone/>
            </a:pPr>
            <a:r>
              <a:rPr lang="en-US" dirty="0">
                <a:solidFill>
                  <a:srgbClr val="92D050"/>
                </a:solidFill>
              </a:rPr>
              <a:t>Proteinuria: </a:t>
            </a:r>
            <a:r>
              <a:rPr lang="en-US" dirty="0">
                <a:solidFill>
                  <a:schemeClr val="bg1"/>
                </a:solidFill>
              </a:rPr>
              <a:t>ACE-I/ARB; non-dihydropyridine CCB </a:t>
            </a:r>
          </a:p>
          <a:p>
            <a:pPr marL="0" indent="0">
              <a:buNone/>
            </a:pPr>
            <a:r>
              <a:rPr lang="en-US" dirty="0">
                <a:solidFill>
                  <a:srgbClr val="92D050"/>
                </a:solidFill>
              </a:rPr>
              <a:t>Pregnancy: </a:t>
            </a:r>
            <a:r>
              <a:rPr lang="en-US" dirty="0">
                <a:solidFill>
                  <a:schemeClr val="bg1"/>
                </a:solidFill>
              </a:rPr>
              <a:t>Avoid ACE-I/ARB</a:t>
            </a:r>
          </a:p>
          <a:p>
            <a:pPr marL="0" indent="0">
              <a:buNone/>
            </a:pPr>
            <a:endParaRPr lang="en-US" dirty="0">
              <a:solidFill>
                <a:schemeClr val="bg1"/>
              </a:solidFill>
            </a:endParaRPr>
          </a:p>
          <a:p>
            <a:pPr marL="0" indent="0">
              <a:buNone/>
            </a:pPr>
            <a:r>
              <a:rPr lang="en-US" dirty="0">
                <a:solidFill>
                  <a:schemeClr val="bg1"/>
                </a:solidFill>
              </a:rPr>
              <a:t>5. Secondary HTN Workup:</a:t>
            </a:r>
          </a:p>
          <a:p>
            <a:pPr lvl="1">
              <a:lnSpc>
                <a:spcPct val="80000"/>
              </a:lnSpc>
            </a:pPr>
            <a:r>
              <a:rPr lang="en-US" altLang="en-US" dirty="0">
                <a:solidFill>
                  <a:schemeClr val="bg1"/>
                </a:solidFill>
              </a:rPr>
              <a:t>Early &lt;30 or late &gt; 50 onset</a:t>
            </a:r>
          </a:p>
          <a:p>
            <a:pPr lvl="1">
              <a:lnSpc>
                <a:spcPct val="80000"/>
              </a:lnSpc>
            </a:pPr>
            <a:r>
              <a:rPr lang="en-US" altLang="en-US" dirty="0">
                <a:solidFill>
                  <a:schemeClr val="bg1"/>
                </a:solidFill>
              </a:rPr>
              <a:t>Acceleration of treated HTN</a:t>
            </a:r>
          </a:p>
          <a:p>
            <a:pPr lvl="1">
              <a:lnSpc>
                <a:spcPct val="80000"/>
              </a:lnSpc>
            </a:pPr>
            <a:r>
              <a:rPr lang="en-US" altLang="en-US" dirty="0">
                <a:solidFill>
                  <a:schemeClr val="bg1"/>
                </a:solidFill>
              </a:rPr>
              <a:t>Worsening renal function during HTN treatment</a:t>
            </a:r>
          </a:p>
          <a:p>
            <a:pPr lvl="1">
              <a:lnSpc>
                <a:spcPct val="80000"/>
              </a:lnSpc>
            </a:pPr>
            <a:r>
              <a:rPr lang="en-US" altLang="en-US" dirty="0">
                <a:solidFill>
                  <a:schemeClr val="bg1"/>
                </a:solidFill>
              </a:rPr>
              <a:t>Flash pulmonary edema</a:t>
            </a:r>
          </a:p>
          <a:p>
            <a:pPr lvl="1">
              <a:lnSpc>
                <a:spcPct val="80000"/>
              </a:lnSpc>
            </a:pPr>
            <a:r>
              <a:rPr lang="en-US" altLang="en-US" dirty="0">
                <a:solidFill>
                  <a:schemeClr val="bg1"/>
                </a:solidFill>
              </a:rPr>
              <a:t>Progressive renal failure</a:t>
            </a:r>
          </a:p>
          <a:p>
            <a:pPr lvl="1">
              <a:lnSpc>
                <a:spcPct val="80000"/>
              </a:lnSpc>
            </a:pPr>
            <a:r>
              <a:rPr lang="en-US" altLang="en-US" dirty="0">
                <a:solidFill>
                  <a:schemeClr val="bg1"/>
                </a:solidFill>
              </a:rPr>
              <a:t>Hypokalemia, metabolic alkalosis (muscle weakness, cramps)</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a:p>
            <a:pPr>
              <a:lnSpc>
                <a:spcPct val="80000"/>
              </a:lnSpc>
              <a:buFontTx/>
              <a:buNone/>
            </a:pPr>
            <a:endParaRPr lang="en-US" altLang="en-US" dirty="0">
              <a:solidFill>
                <a:schemeClr val="bg1"/>
              </a:solidFill>
            </a:endParaRPr>
          </a:p>
        </p:txBody>
      </p:sp>
    </p:spTree>
    <p:extLst>
      <p:ext uri="{BB962C8B-B14F-4D97-AF65-F5344CB8AC3E}">
        <p14:creationId xmlns:p14="http://schemas.microsoft.com/office/powerpoint/2010/main" val="3658481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AF45-FDDF-4119-BC0A-85000D88D2EB}"/>
              </a:ext>
            </a:extLst>
          </p:cNvPr>
          <p:cNvSpPr>
            <a:spLocks noGrp="1"/>
          </p:cNvSpPr>
          <p:nvPr>
            <p:ph type="title"/>
          </p:nvPr>
        </p:nvSpPr>
        <p:spPr/>
        <p:txBody>
          <a:bodyPr/>
          <a:lstStyle/>
          <a:p>
            <a:r>
              <a:rPr lang="en-US" dirty="0">
                <a:solidFill>
                  <a:srgbClr val="FFFF00"/>
                </a:solidFill>
              </a:rPr>
              <a:t>Hypertensive Emergency</a:t>
            </a:r>
          </a:p>
        </p:txBody>
      </p:sp>
      <p:sp>
        <p:nvSpPr>
          <p:cNvPr id="3" name="Content Placeholder 2">
            <a:extLst>
              <a:ext uri="{FF2B5EF4-FFF2-40B4-BE49-F238E27FC236}">
                <a16:creationId xmlns:a16="http://schemas.microsoft.com/office/drawing/2014/main" id="{95768649-A6C6-4704-837E-6E1B00AE7FD5}"/>
              </a:ext>
            </a:extLst>
          </p:cNvPr>
          <p:cNvSpPr>
            <a:spLocks noGrp="1"/>
          </p:cNvSpPr>
          <p:nvPr>
            <p:ph sz="half" idx="1"/>
          </p:nvPr>
        </p:nvSpPr>
        <p:spPr/>
        <p:txBody>
          <a:bodyPr>
            <a:normAutofit fontScale="85000" lnSpcReduction="20000"/>
          </a:bodyPr>
          <a:lstStyle/>
          <a:p>
            <a:pPr marL="0" indent="0">
              <a:buNone/>
            </a:pPr>
            <a:r>
              <a:rPr lang="en-US" dirty="0">
                <a:solidFill>
                  <a:schemeClr val="bg1"/>
                </a:solidFill>
              </a:rPr>
              <a:t>General Treatment Goals: </a:t>
            </a:r>
          </a:p>
          <a:p>
            <a:r>
              <a:rPr lang="en-US" dirty="0">
                <a:solidFill>
                  <a:schemeClr val="bg1"/>
                </a:solidFill>
              </a:rPr>
              <a:t>Decrease by 15-20% or DBP  100-110</a:t>
            </a:r>
          </a:p>
          <a:p>
            <a:r>
              <a:rPr lang="en-US" dirty="0">
                <a:solidFill>
                  <a:schemeClr val="bg1"/>
                </a:solidFill>
              </a:rPr>
              <a:t>Nicardipine, labetalol, nitroprusside</a:t>
            </a:r>
          </a:p>
        </p:txBody>
      </p:sp>
      <p:sp>
        <p:nvSpPr>
          <p:cNvPr id="4" name="Content Placeholder 3">
            <a:extLst>
              <a:ext uri="{FF2B5EF4-FFF2-40B4-BE49-F238E27FC236}">
                <a16:creationId xmlns:a16="http://schemas.microsoft.com/office/drawing/2014/main" id="{E5A9519C-8DD9-4106-B884-CFF30B7563A0}"/>
              </a:ext>
            </a:extLst>
          </p:cNvPr>
          <p:cNvSpPr>
            <a:spLocks noGrp="1"/>
          </p:cNvSpPr>
          <p:nvPr>
            <p:ph sz="half" idx="2"/>
          </p:nvPr>
        </p:nvSpPr>
        <p:spPr/>
        <p:txBody>
          <a:bodyPr>
            <a:normAutofit fontScale="85000" lnSpcReduction="20000"/>
          </a:bodyPr>
          <a:lstStyle/>
          <a:p>
            <a:pPr marL="0" indent="0">
              <a:buNone/>
            </a:pPr>
            <a:r>
              <a:rPr lang="en-US" dirty="0">
                <a:solidFill>
                  <a:schemeClr val="bg1"/>
                </a:solidFill>
              </a:rPr>
              <a:t>Hemorrhagic CVA</a:t>
            </a:r>
          </a:p>
          <a:p>
            <a:r>
              <a:rPr lang="en-US" dirty="0">
                <a:solidFill>
                  <a:schemeClr val="bg1"/>
                </a:solidFill>
              </a:rPr>
              <a:t>BP 160/90 or MAP 110</a:t>
            </a:r>
          </a:p>
          <a:p>
            <a:endParaRPr lang="en-US" dirty="0">
              <a:solidFill>
                <a:schemeClr val="bg1"/>
              </a:solidFill>
            </a:endParaRPr>
          </a:p>
          <a:p>
            <a:pPr marL="0" indent="0">
              <a:buNone/>
            </a:pPr>
            <a:r>
              <a:rPr lang="en-US" dirty="0">
                <a:solidFill>
                  <a:schemeClr val="bg1"/>
                </a:solidFill>
              </a:rPr>
              <a:t>Ischemic CVA</a:t>
            </a:r>
          </a:p>
          <a:p>
            <a:r>
              <a:rPr lang="en-US" dirty="0">
                <a:solidFill>
                  <a:schemeClr val="bg1"/>
                </a:solidFill>
              </a:rPr>
              <a:t>BP 185/110 </a:t>
            </a:r>
          </a:p>
          <a:p>
            <a:endParaRPr lang="en-US" dirty="0">
              <a:solidFill>
                <a:schemeClr val="bg1"/>
              </a:solidFill>
            </a:endParaRPr>
          </a:p>
          <a:p>
            <a:pPr marL="0" indent="0">
              <a:buNone/>
            </a:pPr>
            <a:r>
              <a:rPr lang="en-US" dirty="0">
                <a:solidFill>
                  <a:schemeClr val="bg1"/>
                </a:solidFill>
              </a:rPr>
              <a:t>MI, Acute heart failure</a:t>
            </a:r>
          </a:p>
          <a:p>
            <a:r>
              <a:rPr lang="en-US" dirty="0">
                <a:solidFill>
                  <a:schemeClr val="bg1"/>
                </a:solidFill>
              </a:rPr>
              <a:t>MAP 60-100</a:t>
            </a:r>
          </a:p>
          <a:p>
            <a:endParaRPr lang="en-US" dirty="0">
              <a:solidFill>
                <a:schemeClr val="bg1"/>
              </a:solidFill>
            </a:endParaRPr>
          </a:p>
          <a:p>
            <a:pPr marL="0" indent="0">
              <a:buNone/>
            </a:pPr>
            <a:r>
              <a:rPr lang="en-US" dirty="0">
                <a:solidFill>
                  <a:schemeClr val="bg1"/>
                </a:solidFill>
              </a:rPr>
              <a:t>Aortic dissection</a:t>
            </a:r>
          </a:p>
          <a:p>
            <a:r>
              <a:rPr lang="en-US" dirty="0">
                <a:solidFill>
                  <a:schemeClr val="bg1"/>
                </a:solidFill>
              </a:rPr>
              <a:t>SBP 100-120</a:t>
            </a:r>
          </a:p>
          <a:p>
            <a:endParaRPr lang="en-US" dirty="0">
              <a:solidFill>
                <a:schemeClr val="bg1"/>
              </a:solidFill>
            </a:endParaRPr>
          </a:p>
        </p:txBody>
      </p:sp>
    </p:spTree>
    <p:extLst>
      <p:ext uri="{BB962C8B-B14F-4D97-AF65-F5344CB8AC3E}">
        <p14:creationId xmlns:p14="http://schemas.microsoft.com/office/powerpoint/2010/main" val="1365588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E5CC4AF-C48B-4C24-85A7-8E4CCE7E9D9D}"/>
              </a:ext>
            </a:extLst>
          </p:cNvPr>
          <p:cNvSpPr>
            <a:spLocks noGrp="1" noChangeArrowheads="1"/>
          </p:cNvSpPr>
          <p:nvPr>
            <p:ph type="title"/>
          </p:nvPr>
        </p:nvSpPr>
        <p:spPr>
          <a:xfrm>
            <a:off x="838199" y="365125"/>
            <a:ext cx="10898171" cy="1325563"/>
          </a:xfrm>
        </p:spPr>
        <p:txBody>
          <a:bodyPr/>
          <a:lstStyle/>
          <a:p>
            <a:r>
              <a:rPr lang="en-US" altLang="en-US" dirty="0">
                <a:solidFill>
                  <a:srgbClr val="FFFF66"/>
                </a:solidFill>
              </a:rPr>
              <a:t>Hypertensive Emergencies and Urgency</a:t>
            </a:r>
          </a:p>
        </p:txBody>
      </p:sp>
      <p:sp>
        <p:nvSpPr>
          <p:cNvPr id="41987" name="Rectangle 3">
            <a:extLst>
              <a:ext uri="{FF2B5EF4-FFF2-40B4-BE49-F238E27FC236}">
                <a16:creationId xmlns:a16="http://schemas.microsoft.com/office/drawing/2014/main" id="{F50F3CED-48B4-48CB-A0EB-1BE8CBC420EB}"/>
              </a:ext>
            </a:extLst>
          </p:cNvPr>
          <p:cNvSpPr>
            <a:spLocks noGrp="1" noChangeArrowheads="1"/>
          </p:cNvSpPr>
          <p:nvPr>
            <p:ph type="body" sz="half" idx="1"/>
          </p:nvPr>
        </p:nvSpPr>
        <p:spPr/>
        <p:txBody>
          <a:bodyPr>
            <a:normAutofit fontScale="92500"/>
          </a:bodyPr>
          <a:lstStyle/>
          <a:p>
            <a:pPr>
              <a:lnSpc>
                <a:spcPct val="90000"/>
              </a:lnSpc>
              <a:buFontTx/>
              <a:buNone/>
            </a:pPr>
            <a:r>
              <a:rPr lang="en-US" altLang="en-US" sz="2400" dirty="0">
                <a:solidFill>
                  <a:schemeClr val="bg1"/>
                </a:solidFill>
              </a:rPr>
              <a:t>56yo man presents to the emergency with dyspnea.  He has not seen a doctor in 20 years and is unaware of any medical history.</a:t>
            </a:r>
          </a:p>
          <a:p>
            <a:pPr>
              <a:lnSpc>
                <a:spcPct val="90000"/>
              </a:lnSpc>
              <a:buFontTx/>
              <a:buNone/>
            </a:pPr>
            <a:endParaRPr lang="en-US" altLang="en-US" sz="2400" dirty="0">
              <a:solidFill>
                <a:schemeClr val="bg1"/>
              </a:solidFill>
            </a:endParaRPr>
          </a:p>
          <a:p>
            <a:pPr>
              <a:lnSpc>
                <a:spcPct val="90000"/>
              </a:lnSpc>
              <a:buFontTx/>
              <a:buNone/>
            </a:pPr>
            <a:r>
              <a:rPr lang="en-US" altLang="en-US" sz="2400" dirty="0">
                <a:solidFill>
                  <a:schemeClr val="bg1"/>
                </a:solidFill>
              </a:rPr>
              <a:t>PE VS 220/113  87 O2 sat 85%</a:t>
            </a:r>
          </a:p>
          <a:p>
            <a:pPr>
              <a:lnSpc>
                <a:spcPct val="90000"/>
              </a:lnSpc>
              <a:buFontTx/>
              <a:buNone/>
            </a:pPr>
            <a:r>
              <a:rPr lang="en-US" altLang="en-US" sz="2400" dirty="0">
                <a:solidFill>
                  <a:schemeClr val="bg1"/>
                </a:solidFill>
              </a:rPr>
              <a:t>Bibasilar rales</a:t>
            </a:r>
          </a:p>
          <a:p>
            <a:pPr>
              <a:lnSpc>
                <a:spcPct val="90000"/>
              </a:lnSpc>
              <a:buFontTx/>
              <a:buNone/>
            </a:pPr>
            <a:endParaRPr lang="en-US" altLang="en-US" sz="2400" dirty="0">
              <a:solidFill>
                <a:schemeClr val="bg1"/>
              </a:solidFill>
            </a:endParaRPr>
          </a:p>
          <a:p>
            <a:pPr>
              <a:lnSpc>
                <a:spcPct val="90000"/>
              </a:lnSpc>
              <a:buFontTx/>
              <a:buNone/>
            </a:pPr>
            <a:r>
              <a:rPr lang="en-US" altLang="en-US" sz="2400" dirty="0">
                <a:solidFill>
                  <a:schemeClr val="bg1"/>
                </a:solidFill>
              </a:rPr>
              <a:t>CXR with pulmonary edema</a:t>
            </a:r>
          </a:p>
          <a:p>
            <a:pPr>
              <a:lnSpc>
                <a:spcPct val="90000"/>
              </a:lnSpc>
              <a:buFontTx/>
              <a:buNone/>
            </a:pPr>
            <a:endParaRPr lang="en-US" altLang="en-US" sz="2400" dirty="0">
              <a:solidFill>
                <a:schemeClr val="bg1"/>
              </a:solidFill>
            </a:endParaRPr>
          </a:p>
          <a:p>
            <a:pPr>
              <a:lnSpc>
                <a:spcPct val="90000"/>
              </a:lnSpc>
              <a:buFontTx/>
              <a:buNone/>
            </a:pPr>
            <a:r>
              <a:rPr lang="en-US" altLang="en-US" sz="2400" dirty="0">
                <a:solidFill>
                  <a:schemeClr val="bg1"/>
                </a:solidFill>
              </a:rPr>
              <a:t>What is the initial goal BP decrease for him?</a:t>
            </a:r>
          </a:p>
          <a:p>
            <a:pPr>
              <a:lnSpc>
                <a:spcPct val="90000"/>
              </a:lnSpc>
              <a:buFontTx/>
              <a:buNone/>
            </a:pPr>
            <a:endParaRPr lang="en-US" altLang="en-US" sz="2000" b="1" dirty="0">
              <a:solidFill>
                <a:schemeClr val="bg1"/>
              </a:solidFill>
            </a:endParaRPr>
          </a:p>
        </p:txBody>
      </p:sp>
      <p:sp>
        <p:nvSpPr>
          <p:cNvPr id="41988" name="Rectangle 4">
            <a:extLst>
              <a:ext uri="{FF2B5EF4-FFF2-40B4-BE49-F238E27FC236}">
                <a16:creationId xmlns:a16="http://schemas.microsoft.com/office/drawing/2014/main" id="{BBEE93D2-F4FD-4E96-94EE-620B03F11BAE}"/>
              </a:ext>
            </a:extLst>
          </p:cNvPr>
          <p:cNvSpPr>
            <a:spLocks noGrp="1" noChangeArrowheads="1"/>
          </p:cNvSpPr>
          <p:nvPr>
            <p:ph type="body" sz="half" idx="2"/>
          </p:nvPr>
        </p:nvSpPr>
        <p:spPr/>
        <p:txBody>
          <a:bodyPr/>
          <a:lstStyle/>
          <a:p>
            <a:pPr marL="457200" indent="-457200">
              <a:lnSpc>
                <a:spcPct val="90000"/>
              </a:lnSpc>
              <a:buFontTx/>
              <a:buAutoNum type="alphaUcPeriod"/>
            </a:pPr>
            <a:endParaRPr lang="en-US" altLang="en-US" sz="2000" dirty="0">
              <a:solidFill>
                <a:schemeClr val="bg1"/>
              </a:solidFill>
            </a:endParaRPr>
          </a:p>
          <a:p>
            <a:pPr marL="457200" indent="-457200">
              <a:lnSpc>
                <a:spcPct val="90000"/>
              </a:lnSpc>
              <a:buFontTx/>
              <a:buAutoNum type="alphaUcPeriod"/>
            </a:pPr>
            <a:r>
              <a:rPr lang="en-US" altLang="en-US" sz="2000" dirty="0">
                <a:solidFill>
                  <a:schemeClr val="bg1"/>
                </a:solidFill>
              </a:rPr>
              <a:t>10% </a:t>
            </a:r>
          </a:p>
          <a:p>
            <a:pPr marL="457200" indent="-457200">
              <a:lnSpc>
                <a:spcPct val="90000"/>
              </a:lnSpc>
              <a:buFontTx/>
              <a:buAutoNum type="alphaUcPeriod"/>
            </a:pPr>
            <a:r>
              <a:rPr lang="en-US" altLang="en-US" sz="2000" dirty="0">
                <a:solidFill>
                  <a:schemeClr val="bg1"/>
                </a:solidFill>
              </a:rPr>
              <a:t>20%</a:t>
            </a:r>
          </a:p>
          <a:p>
            <a:pPr marL="457200" indent="-457200">
              <a:lnSpc>
                <a:spcPct val="90000"/>
              </a:lnSpc>
              <a:buFontTx/>
              <a:buAutoNum type="alphaUcPeriod"/>
            </a:pPr>
            <a:r>
              <a:rPr lang="en-US" altLang="en-US" sz="2000" dirty="0">
                <a:solidFill>
                  <a:schemeClr val="bg1"/>
                </a:solidFill>
              </a:rPr>
              <a:t>30%</a:t>
            </a:r>
          </a:p>
          <a:p>
            <a:pPr marL="457200" indent="-457200">
              <a:lnSpc>
                <a:spcPct val="90000"/>
              </a:lnSpc>
              <a:buFontTx/>
              <a:buAutoNum type="alphaUcPeriod"/>
            </a:pPr>
            <a:r>
              <a:rPr lang="en-US" altLang="en-US" sz="2000" dirty="0">
                <a:solidFill>
                  <a:schemeClr val="bg1"/>
                </a:solidFill>
              </a:rPr>
              <a:t>50%</a:t>
            </a:r>
          </a:p>
          <a:p>
            <a:pPr>
              <a:lnSpc>
                <a:spcPct val="90000"/>
              </a:lnSpc>
              <a:buFontTx/>
              <a:buNone/>
            </a:pPr>
            <a:endParaRPr lang="en-US" altLang="en-US" sz="2000" dirty="0">
              <a:solidFill>
                <a:schemeClr val="bg1"/>
              </a:solidFill>
            </a:endParaRPr>
          </a:p>
        </p:txBody>
      </p:sp>
    </p:spTree>
    <p:extLst>
      <p:ext uri="{BB962C8B-B14F-4D97-AF65-F5344CB8AC3E}">
        <p14:creationId xmlns:p14="http://schemas.microsoft.com/office/powerpoint/2010/main" val="3413131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E5CC4AF-C48B-4C24-85A7-8E4CCE7E9D9D}"/>
              </a:ext>
            </a:extLst>
          </p:cNvPr>
          <p:cNvSpPr>
            <a:spLocks noGrp="1" noChangeArrowheads="1"/>
          </p:cNvSpPr>
          <p:nvPr>
            <p:ph type="title"/>
          </p:nvPr>
        </p:nvSpPr>
        <p:spPr>
          <a:xfrm>
            <a:off x="838199" y="365125"/>
            <a:ext cx="10898171" cy="1325563"/>
          </a:xfrm>
        </p:spPr>
        <p:txBody>
          <a:bodyPr/>
          <a:lstStyle/>
          <a:p>
            <a:r>
              <a:rPr lang="en-US" altLang="en-US" dirty="0">
                <a:solidFill>
                  <a:srgbClr val="FFFF66"/>
                </a:solidFill>
              </a:rPr>
              <a:t>Hypertensive Emergencies and Urgency</a:t>
            </a:r>
          </a:p>
        </p:txBody>
      </p:sp>
      <p:sp>
        <p:nvSpPr>
          <p:cNvPr id="41987" name="Rectangle 3">
            <a:extLst>
              <a:ext uri="{FF2B5EF4-FFF2-40B4-BE49-F238E27FC236}">
                <a16:creationId xmlns:a16="http://schemas.microsoft.com/office/drawing/2014/main" id="{F50F3CED-48B4-48CB-A0EB-1BE8CBC420EB}"/>
              </a:ext>
            </a:extLst>
          </p:cNvPr>
          <p:cNvSpPr>
            <a:spLocks noGrp="1" noChangeArrowheads="1"/>
          </p:cNvSpPr>
          <p:nvPr>
            <p:ph type="body" sz="half" idx="1"/>
          </p:nvPr>
        </p:nvSpPr>
        <p:spPr/>
        <p:txBody>
          <a:bodyPr/>
          <a:lstStyle/>
          <a:p>
            <a:pPr>
              <a:lnSpc>
                <a:spcPct val="90000"/>
              </a:lnSpc>
              <a:buFontTx/>
              <a:buNone/>
            </a:pPr>
            <a:r>
              <a:rPr lang="en-US" altLang="en-US" sz="2000" dirty="0">
                <a:solidFill>
                  <a:schemeClr val="bg1"/>
                </a:solidFill>
              </a:rPr>
              <a:t>56yo man presents to the emergency with dyspnea.  He has not seen a doctor in 20 years and is unaware of any medical history.</a:t>
            </a:r>
          </a:p>
          <a:p>
            <a:pPr>
              <a:lnSpc>
                <a:spcPct val="90000"/>
              </a:lnSpc>
              <a:buFontTx/>
              <a:buNone/>
            </a:pPr>
            <a:endParaRPr lang="en-US" altLang="en-US" sz="2000" dirty="0">
              <a:solidFill>
                <a:schemeClr val="bg1"/>
              </a:solidFill>
            </a:endParaRPr>
          </a:p>
          <a:p>
            <a:pPr>
              <a:lnSpc>
                <a:spcPct val="90000"/>
              </a:lnSpc>
              <a:buFontTx/>
              <a:buNone/>
            </a:pPr>
            <a:r>
              <a:rPr lang="en-US" altLang="en-US" sz="2000" dirty="0">
                <a:solidFill>
                  <a:schemeClr val="bg1"/>
                </a:solidFill>
              </a:rPr>
              <a:t>PE VS 220/113  87 O2 sat 85%</a:t>
            </a:r>
          </a:p>
          <a:p>
            <a:pPr>
              <a:lnSpc>
                <a:spcPct val="90000"/>
              </a:lnSpc>
              <a:buFontTx/>
              <a:buNone/>
            </a:pPr>
            <a:r>
              <a:rPr lang="en-US" altLang="en-US" sz="2000" dirty="0">
                <a:solidFill>
                  <a:schemeClr val="bg1"/>
                </a:solidFill>
              </a:rPr>
              <a:t>Bibasilar rales</a:t>
            </a:r>
          </a:p>
          <a:p>
            <a:pPr>
              <a:lnSpc>
                <a:spcPct val="90000"/>
              </a:lnSpc>
              <a:buFontTx/>
              <a:buNone/>
            </a:pPr>
            <a:endParaRPr lang="en-US" altLang="en-US" sz="2000" dirty="0">
              <a:solidFill>
                <a:schemeClr val="bg1"/>
              </a:solidFill>
            </a:endParaRPr>
          </a:p>
          <a:p>
            <a:pPr>
              <a:lnSpc>
                <a:spcPct val="90000"/>
              </a:lnSpc>
              <a:buFontTx/>
              <a:buNone/>
            </a:pPr>
            <a:r>
              <a:rPr lang="en-US" altLang="en-US" sz="2000" dirty="0">
                <a:solidFill>
                  <a:schemeClr val="bg1"/>
                </a:solidFill>
              </a:rPr>
              <a:t>CXR with pulmonary edema</a:t>
            </a:r>
          </a:p>
          <a:p>
            <a:pPr>
              <a:lnSpc>
                <a:spcPct val="90000"/>
              </a:lnSpc>
              <a:buFontTx/>
              <a:buNone/>
            </a:pPr>
            <a:endParaRPr lang="en-US" altLang="en-US" sz="2000" dirty="0">
              <a:solidFill>
                <a:schemeClr val="bg1"/>
              </a:solidFill>
            </a:endParaRPr>
          </a:p>
          <a:p>
            <a:pPr>
              <a:lnSpc>
                <a:spcPct val="90000"/>
              </a:lnSpc>
              <a:buFontTx/>
              <a:buNone/>
            </a:pPr>
            <a:r>
              <a:rPr lang="en-US" altLang="en-US" sz="2000" dirty="0">
                <a:solidFill>
                  <a:schemeClr val="bg1"/>
                </a:solidFill>
              </a:rPr>
              <a:t>What is the initial goal BP decrease for him?</a:t>
            </a:r>
          </a:p>
          <a:p>
            <a:pPr>
              <a:lnSpc>
                <a:spcPct val="90000"/>
              </a:lnSpc>
              <a:buFontTx/>
              <a:buNone/>
            </a:pPr>
            <a:endParaRPr lang="en-US" altLang="en-US" sz="2000" b="1" dirty="0">
              <a:solidFill>
                <a:schemeClr val="bg1"/>
              </a:solidFill>
            </a:endParaRPr>
          </a:p>
        </p:txBody>
      </p:sp>
      <p:sp>
        <p:nvSpPr>
          <p:cNvPr id="41988" name="Rectangle 4">
            <a:extLst>
              <a:ext uri="{FF2B5EF4-FFF2-40B4-BE49-F238E27FC236}">
                <a16:creationId xmlns:a16="http://schemas.microsoft.com/office/drawing/2014/main" id="{BBEE93D2-F4FD-4E96-94EE-620B03F11BAE}"/>
              </a:ext>
            </a:extLst>
          </p:cNvPr>
          <p:cNvSpPr>
            <a:spLocks noGrp="1" noChangeArrowheads="1"/>
          </p:cNvSpPr>
          <p:nvPr>
            <p:ph type="body" sz="half" idx="2"/>
          </p:nvPr>
        </p:nvSpPr>
        <p:spPr/>
        <p:txBody>
          <a:bodyPr/>
          <a:lstStyle/>
          <a:p>
            <a:pPr marL="457200" indent="-457200">
              <a:lnSpc>
                <a:spcPct val="90000"/>
              </a:lnSpc>
              <a:buFontTx/>
              <a:buAutoNum type="alphaUcPeriod"/>
            </a:pPr>
            <a:endParaRPr lang="en-US" altLang="en-US" sz="2000" dirty="0">
              <a:solidFill>
                <a:schemeClr val="bg1"/>
              </a:solidFill>
            </a:endParaRPr>
          </a:p>
          <a:p>
            <a:pPr marL="457200" indent="-457200">
              <a:lnSpc>
                <a:spcPct val="90000"/>
              </a:lnSpc>
              <a:buFontTx/>
              <a:buAutoNum type="alphaUcPeriod"/>
            </a:pPr>
            <a:r>
              <a:rPr lang="en-US" altLang="en-US" sz="2000" dirty="0">
                <a:solidFill>
                  <a:schemeClr val="bg1"/>
                </a:solidFill>
              </a:rPr>
              <a:t>10% </a:t>
            </a:r>
          </a:p>
          <a:p>
            <a:pPr marL="457200" indent="-457200">
              <a:lnSpc>
                <a:spcPct val="90000"/>
              </a:lnSpc>
              <a:buFontTx/>
              <a:buAutoNum type="alphaUcPeriod"/>
            </a:pPr>
            <a:r>
              <a:rPr lang="en-US" altLang="en-US" sz="2000" dirty="0">
                <a:solidFill>
                  <a:srgbClr val="66FF33"/>
                </a:solidFill>
              </a:rPr>
              <a:t>20%</a:t>
            </a:r>
          </a:p>
          <a:p>
            <a:pPr marL="457200" indent="-457200">
              <a:lnSpc>
                <a:spcPct val="90000"/>
              </a:lnSpc>
              <a:buFontTx/>
              <a:buAutoNum type="alphaUcPeriod"/>
            </a:pPr>
            <a:r>
              <a:rPr lang="en-US" altLang="en-US" sz="2000" dirty="0">
                <a:solidFill>
                  <a:schemeClr val="bg1"/>
                </a:solidFill>
              </a:rPr>
              <a:t>30%</a:t>
            </a:r>
          </a:p>
          <a:p>
            <a:pPr marL="457200" indent="-457200">
              <a:lnSpc>
                <a:spcPct val="90000"/>
              </a:lnSpc>
              <a:buFontTx/>
              <a:buAutoNum type="alphaUcPeriod"/>
            </a:pPr>
            <a:r>
              <a:rPr lang="en-US" altLang="en-US" sz="2000" dirty="0">
                <a:solidFill>
                  <a:schemeClr val="bg1"/>
                </a:solidFill>
              </a:rPr>
              <a:t>50%</a:t>
            </a:r>
          </a:p>
          <a:p>
            <a:pPr>
              <a:lnSpc>
                <a:spcPct val="90000"/>
              </a:lnSpc>
              <a:buFontTx/>
              <a:buNone/>
            </a:pPr>
            <a:endParaRPr lang="en-US" altLang="en-US" sz="2000" dirty="0">
              <a:solidFill>
                <a:schemeClr val="bg1"/>
              </a:solidFill>
            </a:endParaRPr>
          </a:p>
        </p:txBody>
      </p:sp>
    </p:spTree>
    <p:extLst>
      <p:ext uri="{BB962C8B-B14F-4D97-AF65-F5344CB8AC3E}">
        <p14:creationId xmlns:p14="http://schemas.microsoft.com/office/powerpoint/2010/main" val="46040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pPr algn="ctr"/>
            <a:r>
              <a:rPr lang="en-US" sz="4800" dirty="0">
                <a:solidFill>
                  <a:srgbClr val="FFC000"/>
                </a:solidFill>
              </a:rPr>
              <a:t>Standardized BP Measurements</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690688"/>
            <a:ext cx="10515600" cy="4351338"/>
          </a:xfrm>
        </p:spPr>
        <p:txBody>
          <a:bodyPr>
            <a:normAutofit/>
          </a:bodyPr>
          <a:lstStyle/>
          <a:p>
            <a:pPr marL="457200" lvl="1" indent="0">
              <a:buNone/>
            </a:pPr>
            <a:endParaRPr lang="en-US" sz="3200" dirty="0">
              <a:solidFill>
                <a:schemeClr val="bg1"/>
              </a:solidFill>
            </a:endParaRPr>
          </a:p>
          <a:p>
            <a:pPr marL="0" indent="0">
              <a:buNone/>
            </a:pPr>
            <a:r>
              <a:rPr lang="en-US" sz="3600" dirty="0">
                <a:solidFill>
                  <a:schemeClr val="bg1"/>
                </a:solidFill>
              </a:rPr>
              <a:t>	</a:t>
            </a:r>
          </a:p>
        </p:txBody>
      </p:sp>
      <p:pic>
        <p:nvPicPr>
          <p:cNvPr id="5" name="Picture 4" descr="A diagram of a person measuring blood pressure&#10;&#10;Description automatically generated">
            <a:extLst>
              <a:ext uri="{FF2B5EF4-FFF2-40B4-BE49-F238E27FC236}">
                <a16:creationId xmlns:a16="http://schemas.microsoft.com/office/drawing/2014/main" id="{9760534F-4115-7506-B865-A2D9E1068DFC}"/>
              </a:ext>
            </a:extLst>
          </p:cNvPr>
          <p:cNvPicPr>
            <a:picLocks noChangeAspect="1"/>
          </p:cNvPicPr>
          <p:nvPr/>
        </p:nvPicPr>
        <p:blipFill>
          <a:blip r:embed="rId2"/>
          <a:stretch>
            <a:fillRect/>
          </a:stretch>
        </p:blipFill>
        <p:spPr>
          <a:xfrm>
            <a:off x="2444262" y="1529862"/>
            <a:ext cx="6787661" cy="4972538"/>
          </a:xfrm>
          <a:prstGeom prst="rect">
            <a:avLst/>
          </a:prstGeom>
        </p:spPr>
      </p:pic>
    </p:spTree>
    <p:extLst>
      <p:ext uri="{BB962C8B-B14F-4D97-AF65-F5344CB8AC3E}">
        <p14:creationId xmlns:p14="http://schemas.microsoft.com/office/powerpoint/2010/main" val="421448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C000"/>
                </a:solidFill>
              </a:rPr>
              <a:t>Risk  Factors for Hypertension</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690688"/>
            <a:ext cx="10515600" cy="4351338"/>
          </a:xfrm>
        </p:spPr>
        <p:txBody>
          <a:bodyPr>
            <a:normAutofit fontScale="92500" lnSpcReduction="10000"/>
          </a:bodyPr>
          <a:lstStyle/>
          <a:p>
            <a:r>
              <a:rPr lang="en-US" sz="3600" dirty="0">
                <a:solidFill>
                  <a:schemeClr val="bg1"/>
                </a:solidFill>
              </a:rPr>
              <a:t>Age</a:t>
            </a:r>
          </a:p>
          <a:p>
            <a:r>
              <a:rPr lang="en-US" sz="3600" dirty="0">
                <a:solidFill>
                  <a:schemeClr val="bg1"/>
                </a:solidFill>
              </a:rPr>
              <a:t>Obesity</a:t>
            </a:r>
          </a:p>
          <a:p>
            <a:r>
              <a:rPr lang="en-US" sz="3600" dirty="0">
                <a:solidFill>
                  <a:schemeClr val="bg1"/>
                </a:solidFill>
              </a:rPr>
              <a:t>Family history</a:t>
            </a:r>
          </a:p>
          <a:p>
            <a:r>
              <a:rPr lang="en-US" sz="3600" dirty="0">
                <a:solidFill>
                  <a:schemeClr val="bg1"/>
                </a:solidFill>
              </a:rPr>
              <a:t>Lack of exercise</a:t>
            </a:r>
          </a:p>
          <a:p>
            <a:r>
              <a:rPr lang="en-US" sz="3600" dirty="0">
                <a:solidFill>
                  <a:schemeClr val="bg1"/>
                </a:solidFill>
              </a:rPr>
              <a:t>Lack of sleep</a:t>
            </a:r>
          </a:p>
          <a:p>
            <a:r>
              <a:rPr lang="en-US" sz="3600" dirty="0">
                <a:solidFill>
                  <a:schemeClr val="bg1"/>
                </a:solidFill>
              </a:rPr>
              <a:t>Social determinants of health</a:t>
            </a:r>
          </a:p>
          <a:p>
            <a:r>
              <a:rPr lang="en-US" sz="3600" dirty="0">
                <a:solidFill>
                  <a:schemeClr val="bg1"/>
                </a:solidFill>
              </a:rPr>
              <a:t>Reduced nephron number</a:t>
            </a:r>
          </a:p>
          <a:p>
            <a:r>
              <a:rPr lang="en-US" sz="3600" dirty="0">
                <a:solidFill>
                  <a:schemeClr val="bg1"/>
                </a:solidFill>
              </a:rPr>
              <a:t>High salt diet (&gt;3g/day)</a:t>
            </a:r>
          </a:p>
          <a:p>
            <a:endParaRPr lang="en-US" sz="3600" dirty="0">
              <a:solidFill>
                <a:schemeClr val="bg1"/>
              </a:solidFill>
            </a:endParaRPr>
          </a:p>
        </p:txBody>
      </p:sp>
    </p:spTree>
    <p:extLst>
      <p:ext uri="{BB962C8B-B14F-4D97-AF65-F5344CB8AC3E}">
        <p14:creationId xmlns:p14="http://schemas.microsoft.com/office/powerpoint/2010/main" val="416099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9B1-F28D-4A1D-B396-5F943087F514}"/>
              </a:ext>
            </a:extLst>
          </p:cNvPr>
          <p:cNvSpPr>
            <a:spLocks noGrp="1"/>
          </p:cNvSpPr>
          <p:nvPr>
            <p:ph type="title"/>
          </p:nvPr>
        </p:nvSpPr>
        <p:spPr/>
        <p:txBody>
          <a:bodyPr>
            <a:normAutofit/>
          </a:bodyPr>
          <a:lstStyle/>
          <a:p>
            <a:r>
              <a:rPr lang="en-US" sz="4800" dirty="0">
                <a:solidFill>
                  <a:srgbClr val="FFC000"/>
                </a:solidFill>
              </a:rPr>
              <a:t>Medications Causing Hypertension</a:t>
            </a:r>
          </a:p>
        </p:txBody>
      </p:sp>
      <p:sp>
        <p:nvSpPr>
          <p:cNvPr id="3" name="Content Placeholder 2">
            <a:extLst>
              <a:ext uri="{FF2B5EF4-FFF2-40B4-BE49-F238E27FC236}">
                <a16:creationId xmlns:a16="http://schemas.microsoft.com/office/drawing/2014/main" id="{8BA8D991-89D2-4377-AF13-4888D80C6247}"/>
              </a:ext>
            </a:extLst>
          </p:cNvPr>
          <p:cNvSpPr>
            <a:spLocks noGrp="1"/>
          </p:cNvSpPr>
          <p:nvPr>
            <p:ph idx="1"/>
          </p:nvPr>
        </p:nvSpPr>
        <p:spPr>
          <a:xfrm>
            <a:off x="838200" y="1690688"/>
            <a:ext cx="10515600" cy="4351338"/>
          </a:xfrm>
        </p:spPr>
        <p:txBody>
          <a:bodyPr>
            <a:normAutofit fontScale="70000" lnSpcReduction="20000"/>
          </a:bodyPr>
          <a:lstStyle/>
          <a:p>
            <a:r>
              <a:rPr lang="en-US" sz="3600" dirty="0">
                <a:solidFill>
                  <a:schemeClr val="bg1"/>
                </a:solidFill>
              </a:rPr>
              <a:t>Oral contraceptives</a:t>
            </a:r>
          </a:p>
          <a:p>
            <a:r>
              <a:rPr lang="en-US" sz="3600" dirty="0">
                <a:solidFill>
                  <a:schemeClr val="bg1"/>
                </a:solidFill>
              </a:rPr>
              <a:t>NSAIDs</a:t>
            </a:r>
          </a:p>
          <a:p>
            <a:r>
              <a:rPr lang="en-US" sz="3600" dirty="0">
                <a:solidFill>
                  <a:schemeClr val="bg1"/>
                </a:solidFill>
              </a:rPr>
              <a:t>Antidepressants</a:t>
            </a:r>
          </a:p>
          <a:p>
            <a:r>
              <a:rPr lang="en-US" sz="3600" dirty="0">
                <a:solidFill>
                  <a:schemeClr val="bg1"/>
                </a:solidFill>
              </a:rPr>
              <a:t>Corticosteroids</a:t>
            </a:r>
          </a:p>
          <a:p>
            <a:r>
              <a:rPr lang="en-US" sz="3600" dirty="0">
                <a:solidFill>
                  <a:schemeClr val="bg1"/>
                </a:solidFill>
              </a:rPr>
              <a:t>Decongestants: phenylephrine, pseudoephedrine</a:t>
            </a:r>
          </a:p>
          <a:p>
            <a:r>
              <a:rPr lang="en-US" sz="3600" dirty="0">
                <a:solidFill>
                  <a:schemeClr val="bg1"/>
                </a:solidFill>
              </a:rPr>
              <a:t>Erythropoietin</a:t>
            </a:r>
          </a:p>
          <a:p>
            <a:r>
              <a:rPr lang="en-US" sz="3600" dirty="0">
                <a:solidFill>
                  <a:schemeClr val="bg1"/>
                </a:solidFill>
              </a:rPr>
              <a:t>Calcineurin inhibitors</a:t>
            </a:r>
          </a:p>
          <a:p>
            <a:r>
              <a:rPr lang="en-US" sz="3600" dirty="0">
                <a:solidFill>
                  <a:schemeClr val="bg1"/>
                </a:solidFill>
              </a:rPr>
              <a:t>Stimulants</a:t>
            </a:r>
          </a:p>
          <a:p>
            <a:r>
              <a:rPr lang="en-US" sz="3600" dirty="0">
                <a:solidFill>
                  <a:schemeClr val="bg1"/>
                </a:solidFill>
              </a:rPr>
              <a:t>Atypical antipsychotics</a:t>
            </a:r>
          </a:p>
          <a:p>
            <a:r>
              <a:rPr lang="en-US" sz="3600" dirty="0">
                <a:solidFill>
                  <a:schemeClr val="bg1"/>
                </a:solidFill>
              </a:rPr>
              <a:t>Angiogenesis inhibitors</a:t>
            </a:r>
          </a:p>
          <a:p>
            <a:r>
              <a:rPr lang="en-US" sz="3600" dirty="0">
                <a:solidFill>
                  <a:schemeClr val="bg1"/>
                </a:solidFill>
              </a:rPr>
              <a:t>Tyrosine kinase inhibitors</a:t>
            </a:r>
          </a:p>
        </p:txBody>
      </p:sp>
    </p:spTree>
    <p:extLst>
      <p:ext uri="{BB962C8B-B14F-4D97-AF65-F5344CB8AC3E}">
        <p14:creationId xmlns:p14="http://schemas.microsoft.com/office/powerpoint/2010/main" val="2882582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4928</Words>
  <Application>Microsoft Macintosh PowerPoint</Application>
  <PresentationFormat>Widescreen</PresentationFormat>
  <Paragraphs>617</Paragraphs>
  <Slides>64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Aptos</vt:lpstr>
      <vt:lpstr>Arial</vt:lpstr>
      <vt:lpstr>Calibri</vt:lpstr>
      <vt:lpstr>Calibri Light</vt:lpstr>
      <vt:lpstr>Cambria</vt:lpstr>
      <vt:lpstr>Helvetica Neue</vt:lpstr>
      <vt:lpstr>HelveticaNeue</vt:lpstr>
      <vt:lpstr>Office Theme</vt:lpstr>
      <vt:lpstr>HYPERTENSION</vt:lpstr>
      <vt:lpstr>Learning Objectives</vt:lpstr>
      <vt:lpstr>Cardiovascular Consequences of Hypertension</vt:lpstr>
      <vt:lpstr>Renal Consequences of Hypertension</vt:lpstr>
      <vt:lpstr>Classification of Hypertension</vt:lpstr>
      <vt:lpstr>White Coat HTN/Masked HTN</vt:lpstr>
      <vt:lpstr>Standardized BP Measurements</vt:lpstr>
      <vt:lpstr>Risk  Factors for Hypertension</vt:lpstr>
      <vt:lpstr>Medications Causing Hypertension</vt:lpstr>
      <vt:lpstr>Major Causes of Hypertension</vt:lpstr>
      <vt:lpstr>Classification and Treatment of HTN</vt:lpstr>
      <vt:lpstr>Classification and Treatment</vt:lpstr>
      <vt:lpstr>Treatment of Hypertension</vt:lpstr>
      <vt:lpstr>Classification and Treatment</vt:lpstr>
      <vt:lpstr>Classification and Treatment</vt:lpstr>
      <vt:lpstr>Treatment of Hypertension</vt:lpstr>
      <vt:lpstr>Treatment </vt:lpstr>
      <vt:lpstr>Treatment</vt:lpstr>
      <vt:lpstr>Pharmacologic Therapy - special populations</vt:lpstr>
      <vt:lpstr>Treatment</vt:lpstr>
      <vt:lpstr>Treatment </vt:lpstr>
      <vt:lpstr>Treatment</vt:lpstr>
      <vt:lpstr>Treatment</vt:lpstr>
      <vt:lpstr>Treatment - SPRINT </vt:lpstr>
      <vt:lpstr>Intensive BP treatment with SBP target below 120-130 mm Hg was significantly associated with a 21% reduction in Major Adverse Cardiovascular Events</vt:lpstr>
      <vt:lpstr>Treatment</vt:lpstr>
      <vt:lpstr>Treatment</vt:lpstr>
      <vt:lpstr>Patients &gt;60 Take Home Points</vt:lpstr>
      <vt:lpstr>Treatment</vt:lpstr>
      <vt:lpstr>Treatment</vt:lpstr>
      <vt:lpstr>Evaluation</vt:lpstr>
      <vt:lpstr>Evaluation</vt:lpstr>
      <vt:lpstr>Treatment</vt:lpstr>
      <vt:lpstr>Treatment</vt:lpstr>
      <vt:lpstr>Treatment – PATHWAY 2 trial </vt:lpstr>
      <vt:lpstr>Evaluation</vt:lpstr>
      <vt:lpstr>Evaluation</vt:lpstr>
      <vt:lpstr>Race-Based Practice Guidelines: the first 2 guidelines to provide evidence “Grade” or “Class” to each recommendation</vt:lpstr>
      <vt:lpstr>HTN Control Worsened After JNC 8 and ACC/AHA Guidelines Came Out</vt:lpstr>
      <vt:lpstr>Since these guidelines came out, calcium channel blocker (CCB) use has increased, and renin angiotensin system blockade (RASB) use has decreased in black adults</vt:lpstr>
      <vt:lpstr>ALLHAT – Subgroup analysis - Results</vt:lpstr>
      <vt:lpstr>Problems with Race-Based HTN Guidelines: Why translating ALLHAT race-based HTN treatment results into race-based guidelines is bad</vt:lpstr>
      <vt:lpstr>Problems with Race-Based HTN Guidelines: Ignores that differences between group outcomes may be driven by outliers, not the majority</vt:lpstr>
      <vt:lpstr>Metanalysis Shows Mean differences are not statistically significant (confidence intervals overlap)</vt:lpstr>
      <vt:lpstr>Moving from Race-Based to Race-Conscious HTN Treatment Strategies</vt:lpstr>
      <vt:lpstr>Secondary HTN: Who Should Be Worked Up?</vt:lpstr>
      <vt:lpstr>Clinical Patterns of Secondary HTN</vt:lpstr>
      <vt:lpstr>Secondary HTN: Classification</vt:lpstr>
      <vt:lpstr>Secondary Hypertension</vt:lpstr>
      <vt:lpstr>Secondary Hypertension</vt:lpstr>
      <vt:lpstr>Secondary Hypertension</vt:lpstr>
      <vt:lpstr>Secondary Hypertension </vt:lpstr>
      <vt:lpstr>Secondary Hypertension</vt:lpstr>
      <vt:lpstr>Secondary HTN </vt:lpstr>
      <vt:lpstr>Secondary HTN</vt:lpstr>
      <vt:lpstr>Secondary HTN</vt:lpstr>
      <vt:lpstr>Secondary HTN</vt:lpstr>
      <vt:lpstr>Secondary HTN</vt:lpstr>
      <vt:lpstr>Secondary HTN</vt:lpstr>
      <vt:lpstr>Take Home Points - Goals</vt:lpstr>
      <vt:lpstr>Take Home Points - Treatment</vt:lpstr>
      <vt:lpstr>Hypertensive Emergency</vt:lpstr>
      <vt:lpstr>Hypertensive Emergencies and Urgency</vt:lpstr>
      <vt:lpstr>Hypertensive Emergencies and Urgency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dc:title>
  <dc:creator>Dahl, Katharine - (kdahl1)</dc:creator>
  <cp:lastModifiedBy>Dahl, Katharine - (kdahl1)</cp:lastModifiedBy>
  <cp:revision>7</cp:revision>
  <dcterms:created xsi:type="dcterms:W3CDTF">2023-01-10T09:06:38Z</dcterms:created>
  <dcterms:modified xsi:type="dcterms:W3CDTF">2024-10-01T15:59:03Z</dcterms:modified>
</cp:coreProperties>
</file>