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8"/>
  </p:notesMasterIdLst>
  <p:sldIdLst>
    <p:sldId id="256" r:id="rId2"/>
    <p:sldId id="368" r:id="rId3"/>
    <p:sldId id="258" r:id="rId4"/>
    <p:sldId id="259" r:id="rId5"/>
    <p:sldId id="277" r:id="rId6"/>
    <p:sldId id="278" r:id="rId7"/>
    <p:sldId id="280" r:id="rId8"/>
    <p:sldId id="260" r:id="rId9"/>
    <p:sldId id="261" r:id="rId10"/>
    <p:sldId id="314" r:id="rId11"/>
    <p:sldId id="369" r:id="rId12"/>
    <p:sldId id="262" r:id="rId13"/>
    <p:sldId id="315" r:id="rId14"/>
    <p:sldId id="370" r:id="rId15"/>
    <p:sldId id="263" r:id="rId16"/>
    <p:sldId id="316" r:id="rId17"/>
    <p:sldId id="371" r:id="rId18"/>
    <p:sldId id="266" r:id="rId19"/>
    <p:sldId id="318" r:id="rId20"/>
    <p:sldId id="372" r:id="rId21"/>
    <p:sldId id="267" r:id="rId22"/>
    <p:sldId id="288" r:id="rId23"/>
    <p:sldId id="319" r:id="rId24"/>
    <p:sldId id="373" r:id="rId25"/>
    <p:sldId id="291" r:id="rId26"/>
    <p:sldId id="268" r:id="rId27"/>
    <p:sldId id="292" r:id="rId28"/>
    <p:sldId id="269" r:id="rId29"/>
    <p:sldId id="270" r:id="rId30"/>
    <p:sldId id="376" r:id="rId31"/>
    <p:sldId id="379" r:id="rId32"/>
    <p:sldId id="380" r:id="rId33"/>
    <p:sldId id="381" r:id="rId34"/>
    <p:sldId id="377" r:id="rId35"/>
    <p:sldId id="378" r:id="rId36"/>
    <p:sldId id="297" r:id="rId37"/>
    <p:sldId id="271" r:id="rId38"/>
    <p:sldId id="272" r:id="rId39"/>
    <p:sldId id="274" r:id="rId40"/>
    <p:sldId id="382" r:id="rId41"/>
    <p:sldId id="317" r:id="rId42"/>
    <p:sldId id="273" r:id="rId43"/>
    <p:sldId id="312" r:id="rId44"/>
    <p:sldId id="307" r:id="rId45"/>
    <p:sldId id="308" r:id="rId46"/>
    <p:sldId id="310" r:id="rId47"/>
    <p:sldId id="311" r:id="rId48"/>
    <p:sldId id="276" r:id="rId49"/>
    <p:sldId id="299" r:id="rId50"/>
    <p:sldId id="298" r:id="rId51"/>
    <p:sldId id="300" r:id="rId52"/>
    <p:sldId id="301" r:id="rId53"/>
    <p:sldId id="302" r:id="rId54"/>
    <p:sldId id="303" r:id="rId55"/>
    <p:sldId id="304" r:id="rId56"/>
    <p:sldId id="3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3399"/>
    <a:srgbClr val="CC0000"/>
    <a:srgbClr val="CC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5" autoAdjust="0"/>
    <p:restoredTop sz="92329" autoAdjust="0"/>
  </p:normalViewPr>
  <p:slideViewPr>
    <p:cSldViewPr snapToGrid="0">
      <p:cViewPr varScale="1">
        <p:scale>
          <a:sx n="115" d="100"/>
          <a:sy n="115" d="100"/>
        </p:scale>
        <p:origin x="240" y="2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E7C0A-A2C1-4012-941C-38A45CA50E62}"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78136-4ECC-4A56-ABC2-4FD179272086}" type="slidenum">
              <a:rPr lang="en-US" smtClean="0"/>
              <a:t>‹#›</a:t>
            </a:fld>
            <a:endParaRPr lang="en-US"/>
          </a:p>
        </p:txBody>
      </p:sp>
    </p:spTree>
    <p:extLst>
      <p:ext uri="{BB962C8B-B14F-4D97-AF65-F5344CB8AC3E}">
        <p14:creationId xmlns:p14="http://schemas.microsoft.com/office/powerpoint/2010/main" val="10811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t>
            </a:r>
          </a:p>
        </p:txBody>
      </p:sp>
      <p:sp>
        <p:nvSpPr>
          <p:cNvPr id="4" name="Slide Number Placeholder 3"/>
          <p:cNvSpPr>
            <a:spLocks noGrp="1"/>
          </p:cNvSpPr>
          <p:nvPr>
            <p:ph type="sldNum" sz="quarter" idx="5"/>
          </p:nvPr>
        </p:nvSpPr>
        <p:spPr/>
        <p:txBody>
          <a:bodyPr/>
          <a:lstStyle/>
          <a:p>
            <a:fld id="{F4C78136-4ECC-4A56-ABC2-4FD179272086}" type="slidenum">
              <a:rPr lang="en-US" smtClean="0"/>
              <a:t>8</a:t>
            </a:fld>
            <a:endParaRPr lang="en-US"/>
          </a:p>
        </p:txBody>
      </p:sp>
    </p:spTree>
    <p:extLst>
      <p:ext uri="{BB962C8B-B14F-4D97-AF65-F5344CB8AC3E}">
        <p14:creationId xmlns:p14="http://schemas.microsoft.com/office/powerpoint/2010/main" val="323657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9A8620-4C07-4F03-80EC-5A1CE3D46459}" type="slidenum">
              <a:rPr lang="en-US" altLang="en-US" smtClean="0"/>
              <a:pPr eaLnBrk="1" hangingPunct="1"/>
              <a:t>45</a:t>
            </a:fld>
            <a:endParaRPr lang="en-US"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1066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49C49-E494-4562-90EB-28D51DAEF52B}" type="slidenum">
              <a:rPr lang="en-US" altLang="en-US" smtClean="0"/>
              <a:pPr eaLnBrk="1" hangingPunct="1"/>
              <a:t>46</a:t>
            </a:fld>
            <a:endParaRPr lang="en-US" alt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60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4BFE49-0840-4C84-8699-F11B80C73172}" type="slidenum">
              <a:rPr lang="en-US" altLang="en-US" smtClean="0"/>
              <a:pPr eaLnBrk="1" hangingPunct="1"/>
              <a:t>47</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487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0A69B8-0539-4A0E-A5E1-9F735B997E33}" type="slidenum">
              <a:rPr lang="en-US" altLang="en-US" smtClean="0"/>
              <a:pPr eaLnBrk="1" hangingPunct="1"/>
              <a:t>49</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8331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54CF91-024A-47C0-BA9C-0A9CE3CA4ECE}" type="slidenum">
              <a:rPr lang="en-US" altLang="en-US" smtClean="0"/>
              <a:pPr eaLnBrk="1" hangingPunct="1"/>
              <a:t>50</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371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FF9E90-ACA8-40F6-B98B-6D657979F3E5}" type="slidenum">
              <a:rPr lang="en-US" altLang="en-US" smtClean="0"/>
              <a:pPr eaLnBrk="1" hangingPunct="1"/>
              <a:t>52</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0500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A97B59-B70A-414C-B1E6-4017D2071FAE}" type="slidenum">
              <a:rPr lang="en-US" altLang="en-US" smtClean="0"/>
              <a:pPr eaLnBrk="1" hangingPunct="1"/>
              <a:t>53</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3454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1CA80C-938D-4429-8BFD-EE0E744961A3}" type="slidenum">
              <a:rPr lang="en-US" altLang="en-US" smtClean="0"/>
              <a:pPr eaLnBrk="1" hangingPunct="1"/>
              <a:t>54</a:t>
            </a:fld>
            <a:endParaRPr lang="en-US" alt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376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A1C1A-2CAB-454B-887C-08D16DE7E122}" type="slidenum">
              <a:rPr lang="en-US" altLang="en-US" smtClean="0"/>
              <a:pPr eaLnBrk="1" hangingPunct="1"/>
              <a:t>55</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138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When blood glucose is &gt;180mg/dL, absorptive capacity of the proximal tubule is exceeded</a:t>
            </a:r>
          </a:p>
          <a:p>
            <a:r>
              <a:rPr lang="en-US" sz="2200" dirty="0"/>
              <a:t>Fanconi Syndrome – proximal tubular dysfunction (RTA 1)</a:t>
            </a:r>
          </a:p>
          <a:p>
            <a:pPr lvl="1"/>
            <a:r>
              <a:rPr lang="en-US" sz="2200" dirty="0"/>
              <a:t>Glucosuria </a:t>
            </a:r>
            <a:r>
              <a:rPr lang="en-US" sz="2200" i="1" dirty="0"/>
              <a:t>without</a:t>
            </a:r>
            <a:r>
              <a:rPr lang="en-US" sz="2200" dirty="0"/>
              <a:t> hyperglycemia</a:t>
            </a:r>
          </a:p>
          <a:p>
            <a:pPr lvl="1"/>
            <a:r>
              <a:rPr lang="en-US" altLang="en-US" sz="2200" dirty="0"/>
              <a:t>Low serum phosphate, uric acid, amino acids and bicarbonate</a:t>
            </a:r>
            <a:endParaRPr lang="en-US" sz="2200" dirty="0"/>
          </a:p>
          <a:p>
            <a:endParaRPr lang="en-US" dirty="0"/>
          </a:p>
        </p:txBody>
      </p:sp>
      <p:sp>
        <p:nvSpPr>
          <p:cNvPr id="4" name="Slide Number Placeholder 3"/>
          <p:cNvSpPr>
            <a:spLocks noGrp="1"/>
          </p:cNvSpPr>
          <p:nvPr>
            <p:ph type="sldNum" sz="quarter" idx="5"/>
          </p:nvPr>
        </p:nvSpPr>
        <p:spPr/>
        <p:txBody>
          <a:bodyPr/>
          <a:lstStyle/>
          <a:p>
            <a:fld id="{F4C78136-4ECC-4A56-ABC2-4FD179272086}" type="slidenum">
              <a:rPr lang="en-US" smtClean="0"/>
              <a:t>17</a:t>
            </a:fld>
            <a:endParaRPr lang="en-US"/>
          </a:p>
        </p:txBody>
      </p:sp>
    </p:spTree>
    <p:extLst>
      <p:ext uri="{BB962C8B-B14F-4D97-AF65-F5344CB8AC3E}">
        <p14:creationId xmlns:p14="http://schemas.microsoft.com/office/powerpoint/2010/main" val="276486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78136-4ECC-4A56-ABC2-4FD179272086}" type="slidenum">
              <a:rPr lang="en-US" smtClean="0"/>
              <a:t>20</a:t>
            </a:fld>
            <a:endParaRPr lang="en-US"/>
          </a:p>
        </p:txBody>
      </p:sp>
    </p:spTree>
    <p:extLst>
      <p:ext uri="{BB962C8B-B14F-4D97-AF65-F5344CB8AC3E}">
        <p14:creationId xmlns:p14="http://schemas.microsoft.com/office/powerpoint/2010/main" val="424711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17AA49-BF79-4426-9EA9-815FA5F5A7E7}" type="slidenum">
              <a:rPr lang="en-US" altLang="en-US" smtClean="0"/>
              <a:pPr eaLnBrk="1" hangingPunct="1"/>
              <a:t>25</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0880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Isomorphic: urologic process</a:t>
            </a:r>
          </a:p>
          <a:p>
            <a:pPr lvl="1"/>
            <a:r>
              <a:rPr lang="en-US" dirty="0"/>
              <a:t>Stone</a:t>
            </a:r>
          </a:p>
          <a:p>
            <a:pPr lvl="1"/>
            <a:r>
              <a:rPr lang="en-US" dirty="0"/>
              <a:t>Tumor</a:t>
            </a:r>
          </a:p>
          <a:p>
            <a:pPr lvl="1"/>
            <a:r>
              <a:rPr lang="en-US" dirty="0"/>
              <a:t>Infection</a:t>
            </a:r>
          </a:p>
          <a:p>
            <a:endParaRPr lang="en-US" dirty="0"/>
          </a:p>
        </p:txBody>
      </p:sp>
      <p:sp>
        <p:nvSpPr>
          <p:cNvPr id="4" name="Slide Number Placeholder 3"/>
          <p:cNvSpPr>
            <a:spLocks noGrp="1"/>
          </p:cNvSpPr>
          <p:nvPr>
            <p:ph type="sldNum" sz="quarter" idx="5"/>
          </p:nvPr>
        </p:nvSpPr>
        <p:spPr/>
        <p:txBody>
          <a:bodyPr/>
          <a:lstStyle/>
          <a:p>
            <a:fld id="{F4C78136-4ECC-4A56-ABC2-4FD179272086}" type="slidenum">
              <a:rPr lang="en-US" smtClean="0"/>
              <a:t>37</a:t>
            </a:fld>
            <a:endParaRPr lang="en-US"/>
          </a:p>
        </p:txBody>
      </p:sp>
    </p:spTree>
    <p:extLst>
      <p:ext uri="{BB962C8B-B14F-4D97-AF65-F5344CB8AC3E}">
        <p14:creationId xmlns:p14="http://schemas.microsoft.com/office/powerpoint/2010/main" val="423186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78136-4ECC-4A56-ABC2-4FD179272086}" type="slidenum">
              <a:rPr lang="en-US" smtClean="0"/>
              <a:t>40</a:t>
            </a:fld>
            <a:endParaRPr lang="en-US"/>
          </a:p>
        </p:txBody>
      </p:sp>
    </p:spTree>
    <p:extLst>
      <p:ext uri="{BB962C8B-B14F-4D97-AF65-F5344CB8AC3E}">
        <p14:creationId xmlns:p14="http://schemas.microsoft.com/office/powerpoint/2010/main" val="182212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00FFFF"/>
                </a:highlight>
              </a:rPr>
              <a:t>This patient has nephrotic syndrome with high grade proteinuria from Minimal Change Disease. Nephrotic syndrome causes hyperlipidemia and </a:t>
            </a:r>
            <a:r>
              <a:rPr lang="en-US" sz="1200" dirty="0" err="1">
                <a:highlight>
                  <a:srgbClr val="00FFFF"/>
                </a:highlight>
              </a:rPr>
              <a:t>lipiduria</a:t>
            </a:r>
            <a:r>
              <a:rPr lang="en-US" sz="1200" dirty="0">
                <a:highlight>
                  <a:srgbClr val="00FFFF"/>
                </a:highlight>
              </a:rPr>
              <a:t>. Fatty casts formed by the breakdown of lipid-rich epithelial cells are seen with nephrotic syndrome. Fatty casts have a Maltese Cross appearance under polarized light</a:t>
            </a:r>
            <a:r>
              <a:rPr lang="en-US" dirty="0">
                <a:highlight>
                  <a:srgbClr val="00FFFF"/>
                </a:highlight>
              </a:rPr>
              <a:t>.</a:t>
            </a:r>
          </a:p>
          <a:p>
            <a:endParaRPr lang="en-US" dirty="0"/>
          </a:p>
        </p:txBody>
      </p:sp>
      <p:sp>
        <p:nvSpPr>
          <p:cNvPr id="4" name="Slide Number Placeholder 3"/>
          <p:cNvSpPr>
            <a:spLocks noGrp="1"/>
          </p:cNvSpPr>
          <p:nvPr>
            <p:ph type="sldNum" sz="quarter" idx="5"/>
          </p:nvPr>
        </p:nvSpPr>
        <p:spPr/>
        <p:txBody>
          <a:bodyPr/>
          <a:lstStyle/>
          <a:p>
            <a:fld id="{F4C78136-4ECC-4A56-ABC2-4FD179272086}" type="slidenum">
              <a:rPr lang="en-US" smtClean="0"/>
              <a:t>41</a:t>
            </a:fld>
            <a:endParaRPr lang="en-US"/>
          </a:p>
        </p:txBody>
      </p:sp>
    </p:spTree>
    <p:extLst>
      <p:ext uri="{BB962C8B-B14F-4D97-AF65-F5344CB8AC3E}">
        <p14:creationId xmlns:p14="http://schemas.microsoft.com/office/powerpoint/2010/main" val="123134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C88E22-8155-4D97-A804-4DB06FAA0DF5}" type="slidenum">
              <a:rPr lang="en-US" altLang="en-US" smtClean="0"/>
              <a:pPr eaLnBrk="1" hangingPunct="1"/>
              <a:t>43</a:t>
            </a:fld>
            <a:endParaRPr lang="en-US" alt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5789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270783-6576-4A9A-BB76-F6B17181151A}" type="slidenum">
              <a:rPr lang="en-US" altLang="en-US" smtClean="0"/>
              <a:pPr eaLnBrk="1" hangingPunct="1"/>
              <a:t>44</a:t>
            </a:fld>
            <a:endParaRPr lang="en-US" alt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050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5B1B-A112-B4DF-583B-6F43C6F51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EB15E4-D769-212A-612F-791132A1E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90DB7-7B5F-DC39-BE37-EC013A8FFD18}"/>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8FF7F41A-8887-4D46-BFFE-1D30C936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9F77B-FB33-4488-6703-7696D8DD0F4F}"/>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33836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BA2D-A6D3-2989-C08A-C6CEAD9A56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AAA6F-831A-208E-5203-720904C22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EAC71-8542-A9FE-5F33-6D70FC058C06}"/>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09264455-5377-4CF4-8510-618B0EF21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EB35-9E22-0C1B-2146-23EC402BE56F}"/>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36922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ED22F-3B54-C39E-5FF9-E62DF09BA3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F1750-C3C2-8BD2-EB2F-BF967B8F1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EF1F8-5BF4-4DD4-6D4D-6ADB7C6B4EE0}"/>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91F05081-6181-0F56-C197-5DC97B74F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969-37A3-C644-7ED9-4C3A37A5B330}"/>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43523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057B72-D320-493C-B430-A88F0568F7F1}" type="slidenum">
              <a:rPr lang="en-US" altLang="en-US"/>
              <a:pPr>
                <a:defRPr/>
              </a:pPr>
              <a:t>‹#›</a:t>
            </a:fld>
            <a:endParaRPr lang="en-US" altLang="en-US"/>
          </a:p>
        </p:txBody>
      </p:sp>
    </p:spTree>
    <p:extLst>
      <p:ext uri="{BB962C8B-B14F-4D97-AF65-F5344CB8AC3E}">
        <p14:creationId xmlns:p14="http://schemas.microsoft.com/office/powerpoint/2010/main" val="184134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64D257-ECE1-4D82-8B02-789AD74E4B42}" type="slidenum">
              <a:rPr lang="en-US" altLang="en-US"/>
              <a:pPr>
                <a:defRPr/>
              </a:pPr>
              <a:t>‹#›</a:t>
            </a:fld>
            <a:endParaRPr lang="en-US" altLang="en-US"/>
          </a:p>
        </p:txBody>
      </p:sp>
    </p:spTree>
    <p:extLst>
      <p:ext uri="{BB962C8B-B14F-4D97-AF65-F5344CB8AC3E}">
        <p14:creationId xmlns:p14="http://schemas.microsoft.com/office/powerpoint/2010/main" val="102084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218957EC-15E1-4730-B2F4-B15648766A51}" type="slidenum">
              <a:rPr lang="en-US" altLang="en-US"/>
              <a:pPr>
                <a:defRPr/>
              </a:pPr>
              <a:t>‹#›</a:t>
            </a:fld>
            <a:endParaRPr lang="en-US" altLang="en-US"/>
          </a:p>
        </p:txBody>
      </p:sp>
    </p:spTree>
    <p:extLst>
      <p:ext uri="{BB962C8B-B14F-4D97-AF65-F5344CB8AC3E}">
        <p14:creationId xmlns:p14="http://schemas.microsoft.com/office/powerpoint/2010/main" val="179275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C719BED9-0072-4EC1-A561-1E71F05BD4BA}" type="slidenum">
              <a:rPr lang="en-US" altLang="en-US"/>
              <a:pPr>
                <a:defRPr/>
              </a:pPr>
              <a:t>‹#›</a:t>
            </a:fld>
            <a:endParaRPr lang="en-US" altLang="en-US"/>
          </a:p>
        </p:txBody>
      </p:sp>
    </p:spTree>
    <p:extLst>
      <p:ext uri="{BB962C8B-B14F-4D97-AF65-F5344CB8AC3E}">
        <p14:creationId xmlns:p14="http://schemas.microsoft.com/office/powerpoint/2010/main" val="291478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F7B8F3-45A0-447A-AE8E-00A989A0C941}" type="slidenum">
              <a:rPr lang="en-US" altLang="en-US"/>
              <a:pPr>
                <a:defRPr/>
              </a:pPr>
              <a:t>‹#›</a:t>
            </a:fld>
            <a:endParaRPr lang="en-US" altLang="en-US"/>
          </a:p>
        </p:txBody>
      </p:sp>
    </p:spTree>
    <p:extLst>
      <p:ext uri="{BB962C8B-B14F-4D97-AF65-F5344CB8AC3E}">
        <p14:creationId xmlns:p14="http://schemas.microsoft.com/office/powerpoint/2010/main" val="287148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96C60E1-46DD-41AD-A0E4-CA56B5DD8A4D}" type="slidenum">
              <a:rPr lang="en-US" altLang="en-US"/>
              <a:pPr>
                <a:defRPr/>
              </a:pPr>
              <a:t>‹#›</a:t>
            </a:fld>
            <a:endParaRPr lang="en-US" altLang="en-US"/>
          </a:p>
        </p:txBody>
      </p:sp>
    </p:spTree>
    <p:extLst>
      <p:ext uri="{BB962C8B-B14F-4D97-AF65-F5344CB8AC3E}">
        <p14:creationId xmlns:p14="http://schemas.microsoft.com/office/powerpoint/2010/main" val="115743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404-0655-F137-CE93-58A8E865E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B8AD7-253C-B536-AC8C-3B63BF950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9E3A-A88C-F3C7-E276-88B3890EE16B}"/>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2887C05B-FBD6-6299-175D-814037BAA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36536-75D4-2AC4-F98E-CCC551DBFC52}"/>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52982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8E26-175E-4C8B-F538-804C3EDD9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32675-0AF6-3DEC-5EA4-3DDABBDC0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5F0B1-9C05-B0A8-833B-F4EB0C3D7AA5}"/>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AB1A308C-A6DC-FF3B-52CF-7BFCE1FC8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0429F-F2BD-2D09-1AB7-80CAC09A8AA9}"/>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122536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ED8F-74A2-B2C1-8EDE-9148CE1D1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DD16E-EFB1-F11F-A202-A5A3A437F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B6D92-92D8-06AC-7D04-36EC15FF47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67B86-040B-ED4F-04F6-C53121579941}"/>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6" name="Footer Placeholder 5">
            <a:extLst>
              <a:ext uri="{FF2B5EF4-FFF2-40B4-BE49-F238E27FC236}">
                <a16:creationId xmlns:a16="http://schemas.microsoft.com/office/drawing/2014/main" id="{5E7746CC-A1F7-CA6A-9F99-36D0EBF59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3FAE8-96F5-4BB9-BFF4-7515E7A20C47}"/>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46000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E375-D85A-AEC6-B25E-3D82C1E81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064D2-C16B-34F6-D522-50E9F72AE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AF76DE-76B3-4FF5-1E86-91D0B30A2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B7DA2-D883-A94F-D6CD-C938AFB37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F46DB-1B22-DCD4-AD9D-124788B5F8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12678-94E4-EB97-E899-65C57A426B95}"/>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8" name="Footer Placeholder 7">
            <a:extLst>
              <a:ext uri="{FF2B5EF4-FFF2-40B4-BE49-F238E27FC236}">
                <a16:creationId xmlns:a16="http://schemas.microsoft.com/office/drawing/2014/main" id="{3CC0F14B-0508-0234-51DA-49F2CF55D9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BCB3FA-DBF6-DFF8-B415-E5C6CD091D6F}"/>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56842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7B69-25DD-FACD-93CB-3E7BC634F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F7D50-EBF9-9D2A-747E-EE9C2AFE10C0}"/>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4" name="Footer Placeholder 3">
            <a:extLst>
              <a:ext uri="{FF2B5EF4-FFF2-40B4-BE49-F238E27FC236}">
                <a16:creationId xmlns:a16="http://schemas.microsoft.com/office/drawing/2014/main" id="{6A92BCEF-D04D-087B-2934-1513190EE3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870D3-8C2A-E089-EE2D-1992772A6B82}"/>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42291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1FD2A-F19A-DD2D-57BB-91A797CBD0CE}"/>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3" name="Footer Placeholder 2">
            <a:extLst>
              <a:ext uri="{FF2B5EF4-FFF2-40B4-BE49-F238E27FC236}">
                <a16:creationId xmlns:a16="http://schemas.microsoft.com/office/drawing/2014/main" id="{30D75EBD-88A9-9198-9AD6-E8D79F6F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C51B6-86D2-F22F-BB84-D344EBC578FE}"/>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141678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8843-3FEC-1350-E70A-E52DC885B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E8424-190F-AFCE-A53A-E9DCA84E8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242CFF-6A36-32BC-7F27-AC6E31066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3DF8F-AE1D-B644-2C34-034DB9478DF3}"/>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6" name="Footer Placeholder 5">
            <a:extLst>
              <a:ext uri="{FF2B5EF4-FFF2-40B4-BE49-F238E27FC236}">
                <a16:creationId xmlns:a16="http://schemas.microsoft.com/office/drawing/2014/main" id="{CAD1082A-C981-8157-0FE7-C419348FD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3E52E-4D14-101D-9786-273125834E3B}"/>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207763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5A64-FC26-A08E-41F0-F23422CFB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C4359E-4FA2-85EF-EC08-4210E3928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88463-3C9F-55AF-9561-451E35291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9F45C-5838-7FB3-331E-E7015FBCF54A}"/>
              </a:ext>
            </a:extLst>
          </p:cNvPr>
          <p:cNvSpPr>
            <a:spLocks noGrp="1"/>
          </p:cNvSpPr>
          <p:nvPr>
            <p:ph type="dt" sz="half" idx="10"/>
          </p:nvPr>
        </p:nvSpPr>
        <p:spPr/>
        <p:txBody>
          <a:bodyPr/>
          <a:lstStyle/>
          <a:p>
            <a:fld id="{CCABC921-B89D-4874-861E-2FD4DCA36654}" type="datetimeFigureOut">
              <a:rPr lang="en-US" smtClean="0"/>
              <a:t>10/7/24</a:t>
            </a:fld>
            <a:endParaRPr lang="en-US"/>
          </a:p>
        </p:txBody>
      </p:sp>
      <p:sp>
        <p:nvSpPr>
          <p:cNvPr id="6" name="Footer Placeholder 5">
            <a:extLst>
              <a:ext uri="{FF2B5EF4-FFF2-40B4-BE49-F238E27FC236}">
                <a16:creationId xmlns:a16="http://schemas.microsoft.com/office/drawing/2014/main" id="{1C140867-8875-89E8-B079-14E3962DC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6057D-9349-AF0C-4295-29C692DFFFC1}"/>
              </a:ext>
            </a:extLst>
          </p:cNvPr>
          <p:cNvSpPr>
            <a:spLocks noGrp="1"/>
          </p:cNvSpPr>
          <p:nvPr>
            <p:ph type="sldNum" sz="quarter" idx="12"/>
          </p:nvPr>
        </p:nvSpPr>
        <p:spPr/>
        <p:txBody>
          <a:bodyPr/>
          <a:lstStyle/>
          <a:p>
            <a:fld id="{05198178-2031-40CE-8997-FD9D08779B64}" type="slidenum">
              <a:rPr lang="en-US" smtClean="0"/>
              <a:t>‹#›</a:t>
            </a:fld>
            <a:endParaRPr lang="en-US"/>
          </a:p>
        </p:txBody>
      </p:sp>
    </p:spTree>
    <p:extLst>
      <p:ext uri="{BB962C8B-B14F-4D97-AF65-F5344CB8AC3E}">
        <p14:creationId xmlns:p14="http://schemas.microsoft.com/office/powerpoint/2010/main" val="308200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6846C-D08E-E0E6-2A03-98A61A6C9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9C857-2635-9623-1C5F-7A4371900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101DC-422A-3F2C-CF8F-A10F795FD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C921-B89D-4874-861E-2FD4DCA36654}" type="datetimeFigureOut">
              <a:rPr lang="en-US" smtClean="0"/>
              <a:t>10/7/24</a:t>
            </a:fld>
            <a:endParaRPr lang="en-US"/>
          </a:p>
        </p:txBody>
      </p:sp>
      <p:sp>
        <p:nvSpPr>
          <p:cNvPr id="5" name="Footer Placeholder 4">
            <a:extLst>
              <a:ext uri="{FF2B5EF4-FFF2-40B4-BE49-F238E27FC236}">
                <a16:creationId xmlns:a16="http://schemas.microsoft.com/office/drawing/2014/main" id="{AC035F54-1E21-542B-B4F9-885953E93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A8F98-423F-8EBD-2522-FA155A03E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98178-2031-40CE-8997-FD9D08779B64}" type="slidenum">
              <a:rPr lang="en-US" smtClean="0"/>
              <a:t>‹#›</a:t>
            </a:fld>
            <a:endParaRPr lang="en-US"/>
          </a:p>
        </p:txBody>
      </p:sp>
    </p:spTree>
    <p:extLst>
      <p:ext uri="{BB962C8B-B14F-4D97-AF65-F5344CB8AC3E}">
        <p14:creationId xmlns:p14="http://schemas.microsoft.com/office/powerpoint/2010/main" val="25828773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rin.Biringen@bannerhealth.com" TargetMode="Externa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97101" y="735283"/>
            <a:ext cx="4978399" cy="3165045"/>
          </a:xfrm>
        </p:spPr>
        <p:txBody>
          <a:bodyPr anchor="b">
            <a:normAutofit/>
          </a:bodyPr>
          <a:lstStyle/>
          <a:p>
            <a:pPr algn="l"/>
            <a:r>
              <a:rPr lang="en-US" sz="5200"/>
              <a:t>URINALYSIS</a:t>
            </a:r>
          </a:p>
        </p:txBody>
      </p:sp>
      <p:sp>
        <p:nvSpPr>
          <p:cNvPr id="3" name="Subtitle 2"/>
          <p:cNvSpPr>
            <a:spLocks noGrp="1"/>
          </p:cNvSpPr>
          <p:nvPr>
            <p:ph type="subTitle" idx="1"/>
          </p:nvPr>
        </p:nvSpPr>
        <p:spPr>
          <a:xfrm>
            <a:off x="2197101" y="4078423"/>
            <a:ext cx="4978399" cy="2058657"/>
          </a:xfrm>
        </p:spPr>
        <p:txBody>
          <a:bodyPr>
            <a:normAutofit/>
          </a:bodyPr>
          <a:lstStyle/>
          <a:p>
            <a:pPr algn="l"/>
            <a:r>
              <a:rPr lang="en-US" sz="2000" dirty="0"/>
              <a:t>ACADEMIC HALF DAY</a:t>
            </a:r>
          </a:p>
          <a:p>
            <a:pPr algn="l"/>
            <a:r>
              <a:rPr lang="en-US" sz="2000" dirty="0"/>
              <a:t>8 October, 2024</a:t>
            </a:r>
          </a:p>
          <a:p>
            <a:pPr algn="l"/>
            <a:r>
              <a:rPr lang="en-US" sz="2000" dirty="0"/>
              <a:t>Erin Biringen, MD</a:t>
            </a:r>
          </a:p>
          <a:p>
            <a:pPr algn="l"/>
            <a:r>
              <a:rPr lang="en-US" sz="2000" dirty="0">
                <a:hlinkClick r:id="rId2"/>
              </a:rPr>
              <a:t>Erin.Biringen@bannerhealth.com</a:t>
            </a:r>
            <a:r>
              <a:rPr lang="en-US" sz="2000" dirty="0"/>
              <a:t> </a:t>
            </a:r>
          </a:p>
        </p:txBody>
      </p:sp>
      <p:pic>
        <p:nvPicPr>
          <p:cNvPr id="7" name="Graphic 6" descr="Kidney">
            <a:extLst>
              <a:ext uri="{FF2B5EF4-FFF2-40B4-BE49-F238E27FC236}">
                <a16:creationId xmlns:a16="http://schemas.microsoft.com/office/drawing/2014/main" id="{55E64165-F614-D4AA-0C58-6C3FB739D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9" name="Graphic 8" descr="Kidney">
            <a:extLst>
              <a:ext uri="{FF2B5EF4-FFF2-40B4-BE49-F238E27FC236}">
                <a16:creationId xmlns:a16="http://schemas.microsoft.com/office/drawing/2014/main" id="{D3C924BA-3B75-44EB-9868-825CCFA2F1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4722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000" dirty="0"/>
              <a:t>CASE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You are asked to see a 25-year-old male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sz="2200" dirty="0"/>
              <a:t>1.005</a:t>
            </a:r>
          </a:p>
          <a:p>
            <a:pPr marL="514350" indent="-514350">
              <a:buAutoNum type="alphaUcPeriod"/>
            </a:pPr>
            <a:r>
              <a:rPr lang="en-US" sz="2200" dirty="0"/>
              <a:t>1.010</a:t>
            </a:r>
          </a:p>
          <a:p>
            <a:pPr marL="514350" indent="-514350">
              <a:buAutoNum type="alphaUcPeriod"/>
            </a:pPr>
            <a:r>
              <a:rPr lang="en-US" sz="2200" dirty="0"/>
              <a:t>1.015</a:t>
            </a:r>
          </a:p>
          <a:p>
            <a:pPr marL="514350" indent="-514350">
              <a:buAutoNum type="alphaUcPeriod"/>
            </a:pPr>
            <a:r>
              <a:rPr lang="en-US" sz="2200" dirty="0"/>
              <a:t>1.020</a:t>
            </a:r>
          </a:p>
          <a:p>
            <a:endParaRPr lang="en-US" sz="2200" dirty="0"/>
          </a:p>
        </p:txBody>
      </p:sp>
    </p:spTree>
    <p:extLst>
      <p:ext uri="{BB962C8B-B14F-4D97-AF65-F5344CB8AC3E}">
        <p14:creationId xmlns:p14="http://schemas.microsoft.com/office/powerpoint/2010/main" val="216339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1</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You are asked to see a 25-year-old male with head trauma after a motor vehicle accident for evaluation of hypernatremia.  He is making 5L of urine per day.  Serum sodium 159.  You suspect he has central diabetes insipidus.  What do you expect his urine specific gravity to be?</a:t>
            </a:r>
          </a:p>
          <a:p>
            <a:pPr marL="514350" indent="-514350">
              <a:buAutoNum type="alphaUcPeriod"/>
            </a:pPr>
            <a:r>
              <a:rPr lang="en-US" sz="2200" dirty="0">
                <a:highlight>
                  <a:srgbClr val="FFFF00"/>
                </a:highlight>
              </a:rPr>
              <a:t>1.005</a:t>
            </a:r>
          </a:p>
          <a:p>
            <a:pPr marL="514350" indent="-514350">
              <a:buAutoNum type="alphaUcPeriod"/>
            </a:pPr>
            <a:r>
              <a:rPr lang="en-US" sz="2200" dirty="0"/>
              <a:t>1.010</a:t>
            </a:r>
          </a:p>
          <a:p>
            <a:pPr marL="514350" indent="-514350">
              <a:buAutoNum type="alphaUcPeriod"/>
            </a:pPr>
            <a:r>
              <a:rPr lang="en-US" sz="2200" dirty="0"/>
              <a:t>1.015</a:t>
            </a:r>
          </a:p>
          <a:p>
            <a:pPr marL="514350" indent="-514350">
              <a:buAutoNum type="alphaUcPeriod"/>
            </a:pPr>
            <a:r>
              <a:rPr lang="en-US" sz="2200" dirty="0"/>
              <a:t>1.020</a:t>
            </a:r>
          </a:p>
          <a:p>
            <a:endParaRPr lang="en-US" sz="2200" dirty="0"/>
          </a:p>
        </p:txBody>
      </p:sp>
      <p:sp>
        <p:nvSpPr>
          <p:cNvPr id="7" name="TextBox 6">
            <a:extLst>
              <a:ext uri="{FF2B5EF4-FFF2-40B4-BE49-F238E27FC236}">
                <a16:creationId xmlns:a16="http://schemas.microsoft.com/office/drawing/2014/main" id="{22B6B384-80BA-AEF5-86C9-044AD336EB53}"/>
              </a:ext>
            </a:extLst>
          </p:cNvPr>
          <p:cNvSpPr txBox="1"/>
          <p:nvPr/>
        </p:nvSpPr>
        <p:spPr>
          <a:xfrm>
            <a:off x="3435650" y="3096877"/>
            <a:ext cx="5317652" cy="2585323"/>
          </a:xfrm>
          <a:prstGeom prst="rect">
            <a:avLst/>
          </a:prstGeom>
          <a:noFill/>
          <a:ln>
            <a:solidFill>
              <a:schemeClr val="tx1"/>
            </a:solidFill>
          </a:ln>
        </p:spPr>
        <p:txBody>
          <a:bodyPr wrap="square" rtlCol="0">
            <a:spAutoFit/>
          </a:bodyPr>
          <a:lstStyle/>
          <a:p>
            <a:r>
              <a:rPr lang="en-US" u="sng" dirty="0"/>
              <a:t>Central DI</a:t>
            </a:r>
          </a:p>
          <a:p>
            <a:pPr marL="285750" indent="-285750">
              <a:buFont typeface="Arial" panose="020B0604020202020204" pitchFamily="34" charset="0"/>
              <a:buChar char="•"/>
            </a:pPr>
            <a:r>
              <a:rPr lang="en-US" dirty="0"/>
              <a:t>Lack of ADH production</a:t>
            </a:r>
          </a:p>
          <a:p>
            <a:pPr marL="285750" indent="-285750">
              <a:buFont typeface="Arial" panose="020B0604020202020204" pitchFamily="34" charset="0"/>
              <a:buChar char="•"/>
            </a:pPr>
            <a:r>
              <a:rPr lang="en-US" dirty="0"/>
              <a:t>No insertion of aquaporin channels into the apical membrane of the principle cells in the collecting duct.  </a:t>
            </a:r>
          </a:p>
          <a:p>
            <a:pPr marL="285750" indent="-285750">
              <a:buFont typeface="Arial" panose="020B0604020202020204" pitchFamily="34" charset="0"/>
              <a:buChar char="•"/>
            </a:pPr>
            <a:r>
              <a:rPr lang="en-US" dirty="0"/>
              <a:t>Water is not reabsorbed </a:t>
            </a:r>
          </a:p>
          <a:p>
            <a:pPr marL="285750" indent="-285750">
              <a:buFont typeface="Arial" panose="020B0604020202020204" pitchFamily="34" charset="0"/>
              <a:buChar char="•"/>
            </a:pPr>
            <a:r>
              <a:rPr lang="en-US" dirty="0"/>
              <a:t>Urine osmolality and urine specific gravity are low.</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9616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AE6FB1-F55B-DF1F-1EE5-430DA41118C4}"/>
              </a:ext>
            </a:extLst>
          </p:cNvPr>
          <p:cNvSpPr>
            <a:spLocks noGrp="1"/>
          </p:cNvSpPr>
          <p:nvPr>
            <p:ph type="body" idx="1"/>
          </p:nvPr>
        </p:nvSpPr>
        <p:spPr>
          <a:xfrm>
            <a:off x="839788" y="511786"/>
            <a:ext cx="5157787" cy="823912"/>
          </a:xfrm>
        </p:spPr>
        <p:txBody>
          <a:bodyPr>
            <a:normAutofit/>
          </a:bodyPr>
          <a:lstStyle/>
          <a:p>
            <a:r>
              <a:rPr lang="en-US" sz="4000" b="0" dirty="0">
                <a:latin typeface="+mj-lt"/>
              </a:rPr>
              <a:t>Specific Gravity </a:t>
            </a:r>
          </a:p>
        </p:txBody>
      </p:sp>
      <p:sp>
        <p:nvSpPr>
          <p:cNvPr id="3" name="Content Placeholder 2"/>
          <p:cNvSpPr>
            <a:spLocks noGrp="1"/>
          </p:cNvSpPr>
          <p:nvPr>
            <p:ph sz="half" idx="2"/>
          </p:nvPr>
        </p:nvSpPr>
        <p:spPr>
          <a:xfrm>
            <a:off x="836612" y="1586706"/>
            <a:ext cx="5157787" cy="3684588"/>
          </a:xfrm>
        </p:spPr>
        <p:txBody>
          <a:bodyPr>
            <a:normAutofit/>
          </a:bodyPr>
          <a:lstStyle/>
          <a:p>
            <a:r>
              <a:rPr lang="en-US" sz="2500" dirty="0"/>
              <a:t>Ratio of the weight of urine to an equal quantity of water</a:t>
            </a:r>
          </a:p>
          <a:p>
            <a:r>
              <a:rPr lang="en-US" sz="2500" dirty="0"/>
              <a:t>Normal 1.010</a:t>
            </a:r>
          </a:p>
          <a:p>
            <a:r>
              <a:rPr lang="en-US" sz="2500" dirty="0"/>
              <a:t>Can use to estimate </a:t>
            </a:r>
            <a:r>
              <a:rPr lang="en-US" sz="2500" b="1" dirty="0"/>
              <a:t>urine</a:t>
            </a:r>
            <a:r>
              <a:rPr lang="en-US" sz="2500" dirty="0"/>
              <a:t> osmolality</a:t>
            </a:r>
          </a:p>
          <a:p>
            <a:pPr lvl="1"/>
            <a:r>
              <a:rPr lang="en-US" sz="2500" dirty="0"/>
              <a:t>1.010 correlates with </a:t>
            </a:r>
            <a:r>
              <a:rPr lang="en-US" sz="2500" b="1" dirty="0"/>
              <a:t>urine</a:t>
            </a:r>
            <a:r>
              <a:rPr lang="en-US" sz="2500" dirty="0"/>
              <a:t> osmolality ~ 300mOsm/kg H2O</a:t>
            </a:r>
          </a:p>
        </p:txBody>
      </p:sp>
      <p:sp>
        <p:nvSpPr>
          <p:cNvPr id="6" name="Text Placeholder 5">
            <a:extLst>
              <a:ext uri="{FF2B5EF4-FFF2-40B4-BE49-F238E27FC236}">
                <a16:creationId xmlns:a16="http://schemas.microsoft.com/office/drawing/2014/main" id="{B58C5B85-A035-C19F-CBB7-8C81B80CFC98}"/>
              </a:ext>
            </a:extLst>
          </p:cNvPr>
          <p:cNvSpPr>
            <a:spLocks noGrp="1"/>
          </p:cNvSpPr>
          <p:nvPr>
            <p:ph type="body" sz="quarter" idx="3"/>
          </p:nvPr>
        </p:nvSpPr>
        <p:spPr>
          <a:xfrm>
            <a:off x="6194427" y="511786"/>
            <a:ext cx="5183188" cy="823912"/>
          </a:xfrm>
        </p:spPr>
        <p:txBody>
          <a:bodyPr>
            <a:normAutofit/>
          </a:bodyPr>
          <a:lstStyle/>
          <a:p>
            <a:r>
              <a:rPr lang="en-US" sz="4000" b="0" dirty="0">
                <a:latin typeface="+mj-lt"/>
              </a:rPr>
              <a:t>Osmolality</a:t>
            </a:r>
          </a:p>
        </p:txBody>
      </p:sp>
      <p:sp>
        <p:nvSpPr>
          <p:cNvPr id="7" name="Content Placeholder 6">
            <a:extLst>
              <a:ext uri="{FF2B5EF4-FFF2-40B4-BE49-F238E27FC236}">
                <a16:creationId xmlns:a16="http://schemas.microsoft.com/office/drawing/2014/main" id="{1976B234-8C9F-8CC2-BF91-FF7A9D80F648}"/>
              </a:ext>
            </a:extLst>
          </p:cNvPr>
          <p:cNvSpPr>
            <a:spLocks noGrp="1"/>
          </p:cNvSpPr>
          <p:nvPr>
            <p:ph sz="quarter" idx="4"/>
          </p:nvPr>
        </p:nvSpPr>
        <p:spPr>
          <a:xfrm>
            <a:off x="6194427" y="1586705"/>
            <a:ext cx="5183188" cy="4604369"/>
          </a:xfrm>
        </p:spPr>
        <p:txBody>
          <a:bodyPr>
            <a:normAutofit/>
          </a:bodyPr>
          <a:lstStyle/>
          <a:p>
            <a:r>
              <a:rPr lang="en-US" altLang="en-US" sz="2500" dirty="0"/>
              <a:t>To maintain plasma osmolality (# of particles/unit mass) near 285 </a:t>
            </a:r>
            <a:r>
              <a:rPr lang="en-US" altLang="en-US" sz="2500" dirty="0" err="1"/>
              <a:t>mOsm</a:t>
            </a:r>
            <a:r>
              <a:rPr lang="en-US" altLang="en-US" sz="2500" dirty="0"/>
              <a:t>/kg the kidney varies urine osmolality from 50 to 1200 </a:t>
            </a:r>
            <a:r>
              <a:rPr lang="en-US" altLang="en-US" sz="2500" dirty="0" err="1"/>
              <a:t>mOsm</a:t>
            </a:r>
            <a:r>
              <a:rPr lang="en-US" altLang="en-US" sz="2500" dirty="0"/>
              <a:t>/kg</a:t>
            </a:r>
          </a:p>
          <a:p>
            <a:r>
              <a:rPr lang="en-US" altLang="en-US" sz="2500" dirty="0"/>
              <a:t>Urine osmolality is useful when correlating it with the clinical state of the patient</a:t>
            </a:r>
          </a:p>
          <a:p>
            <a:r>
              <a:rPr lang="en-US" altLang="en-US" sz="2500" dirty="0"/>
              <a:t>Falsely elevated: high glucose, toxins</a:t>
            </a:r>
          </a:p>
          <a:p>
            <a:endParaRPr lang="en-US" sz="2500" dirty="0"/>
          </a:p>
        </p:txBody>
      </p:sp>
    </p:spTree>
    <p:extLst>
      <p:ext uri="{BB962C8B-B14F-4D97-AF65-F5344CB8AC3E}">
        <p14:creationId xmlns:p14="http://schemas.microsoft.com/office/powerpoint/2010/main" val="164448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A 54-year-old woman with Sjogren Syndrome comes to the office for evaluation of nephrolithiasis.  Her potassium is 3.2, bicarbonate 12.  </a:t>
            </a:r>
          </a:p>
          <a:p>
            <a:pPr marL="0" indent="0">
              <a:buNone/>
            </a:pPr>
            <a:r>
              <a:rPr lang="en-US" sz="2200" dirty="0"/>
              <a:t>What is a possible diagnosis?  </a:t>
            </a:r>
          </a:p>
          <a:p>
            <a:pPr marL="0" indent="0">
              <a:buNone/>
            </a:pPr>
            <a:r>
              <a:rPr lang="en-US" sz="2200" dirty="0"/>
              <a:t>What do you think her urine pH will be?</a:t>
            </a:r>
          </a:p>
          <a:p>
            <a:pPr marL="514350" indent="-514350">
              <a:buAutoNum type="alphaUcPeriod"/>
            </a:pPr>
            <a:r>
              <a:rPr lang="en-US" sz="2200" dirty="0"/>
              <a:t>4.5</a:t>
            </a:r>
          </a:p>
          <a:p>
            <a:pPr marL="514350" indent="-514350">
              <a:buAutoNum type="alphaUcPeriod"/>
            </a:pPr>
            <a:r>
              <a:rPr lang="en-US" sz="2200" dirty="0"/>
              <a:t>5.0</a:t>
            </a:r>
          </a:p>
          <a:p>
            <a:pPr marL="514350" indent="-514350">
              <a:buAutoNum type="alphaUcPeriod"/>
            </a:pPr>
            <a:r>
              <a:rPr lang="en-US" sz="2200" dirty="0"/>
              <a:t>7.5</a:t>
            </a:r>
          </a:p>
        </p:txBody>
      </p:sp>
    </p:spTree>
    <p:extLst>
      <p:ext uri="{BB962C8B-B14F-4D97-AF65-F5344CB8AC3E}">
        <p14:creationId xmlns:p14="http://schemas.microsoft.com/office/powerpoint/2010/main" val="44641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CASE 2</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A 54 year old woman with Sjogren Syndrome comes to the office for evaluation of nephrolithiasis.  Her potassium is 3.2, bicarbonate 12.  What is a possible diagnosis?  What do you think her urine pH will be?</a:t>
            </a:r>
          </a:p>
          <a:p>
            <a:pPr marL="514350" indent="-514350">
              <a:buAutoNum type="alphaUcPeriod"/>
            </a:pPr>
            <a:r>
              <a:rPr lang="en-US" sz="2200"/>
              <a:t>4.5</a:t>
            </a:r>
          </a:p>
          <a:p>
            <a:pPr marL="514350" indent="-514350">
              <a:buAutoNum type="alphaUcPeriod"/>
            </a:pPr>
            <a:r>
              <a:rPr lang="en-US" sz="2200"/>
              <a:t>5.0</a:t>
            </a:r>
          </a:p>
          <a:p>
            <a:pPr marL="514350" indent="-514350">
              <a:buAutoNum type="alphaUcPeriod"/>
            </a:pPr>
            <a:r>
              <a:rPr lang="en-US" sz="2200">
                <a:highlight>
                  <a:srgbClr val="FFFF00"/>
                </a:highlight>
              </a:rPr>
              <a:t>7.5</a:t>
            </a:r>
            <a:endParaRPr lang="en-US" sz="2200" dirty="0">
              <a:highlight>
                <a:srgbClr val="FFFF00"/>
              </a:highlight>
            </a:endParaRPr>
          </a:p>
        </p:txBody>
      </p:sp>
      <p:pic>
        <p:nvPicPr>
          <p:cNvPr id="8" name="Picture 7">
            <a:extLst>
              <a:ext uri="{FF2B5EF4-FFF2-40B4-BE49-F238E27FC236}">
                <a16:creationId xmlns:a16="http://schemas.microsoft.com/office/drawing/2014/main" id="{E4EB628B-1213-592C-1009-81EEDE12C971}"/>
              </a:ext>
            </a:extLst>
          </p:cNvPr>
          <p:cNvPicPr>
            <a:picLocks noChangeAspect="1"/>
          </p:cNvPicPr>
          <p:nvPr/>
        </p:nvPicPr>
        <p:blipFill>
          <a:blip r:embed="rId2"/>
          <a:stretch>
            <a:fillRect/>
          </a:stretch>
        </p:blipFill>
        <p:spPr>
          <a:xfrm>
            <a:off x="7648563" y="2868467"/>
            <a:ext cx="3228265" cy="3312877"/>
          </a:xfrm>
          <a:prstGeom prst="rect">
            <a:avLst/>
          </a:prstGeom>
        </p:spPr>
      </p:pic>
      <p:pic>
        <p:nvPicPr>
          <p:cNvPr id="16" name="Picture 15">
            <a:extLst>
              <a:ext uri="{FF2B5EF4-FFF2-40B4-BE49-F238E27FC236}">
                <a16:creationId xmlns:a16="http://schemas.microsoft.com/office/drawing/2014/main" id="{81CB515D-B37A-328F-CD08-CAF2B0A8270A}"/>
              </a:ext>
            </a:extLst>
          </p:cNvPr>
          <p:cNvPicPr>
            <a:picLocks noChangeAspect="1"/>
          </p:cNvPicPr>
          <p:nvPr/>
        </p:nvPicPr>
        <p:blipFill>
          <a:blip r:embed="rId3"/>
          <a:stretch>
            <a:fillRect/>
          </a:stretch>
        </p:blipFill>
        <p:spPr>
          <a:xfrm>
            <a:off x="2665638" y="3002936"/>
            <a:ext cx="4505954" cy="2524477"/>
          </a:xfrm>
          <a:prstGeom prst="rect">
            <a:avLst/>
          </a:prstGeom>
        </p:spPr>
      </p:pic>
    </p:spTree>
    <p:extLst>
      <p:ext uri="{BB962C8B-B14F-4D97-AF65-F5344CB8AC3E}">
        <p14:creationId xmlns:p14="http://schemas.microsoft.com/office/powerpoint/2010/main" val="100002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000" dirty="0"/>
              <a:t>Urine pH</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000" dirty="0"/>
              <a:t>Normal may vary, usually 5.5-6.5 </a:t>
            </a:r>
          </a:p>
          <a:p>
            <a:r>
              <a:rPr lang="en-US" sz="2000" dirty="0"/>
              <a:t>Low pH (acidic)</a:t>
            </a:r>
          </a:p>
          <a:p>
            <a:pPr lvl="1"/>
            <a:r>
              <a:rPr lang="en-US" sz="2000" dirty="0"/>
              <a:t>5.0-6.0</a:t>
            </a:r>
          </a:p>
          <a:p>
            <a:pPr lvl="1"/>
            <a:r>
              <a:rPr lang="en-US" sz="2000" dirty="0"/>
              <a:t>Uric acid, cystine, calcium oxalate stones</a:t>
            </a:r>
          </a:p>
          <a:p>
            <a:pPr lvl="1"/>
            <a:r>
              <a:rPr lang="en-US" sz="2000" dirty="0"/>
              <a:t>Acidemia, methenamine</a:t>
            </a:r>
          </a:p>
          <a:p>
            <a:pPr lvl="1"/>
            <a:r>
              <a:rPr lang="en-US" sz="2000" dirty="0"/>
              <a:t>Volume depletion </a:t>
            </a:r>
          </a:p>
          <a:p>
            <a:r>
              <a:rPr lang="en-US" sz="2000" dirty="0"/>
              <a:t>Alkaline pH (&gt;7.0)</a:t>
            </a:r>
          </a:p>
          <a:p>
            <a:pPr lvl="1"/>
            <a:r>
              <a:rPr lang="en-US" sz="2000" dirty="0"/>
              <a:t>Strict vegetarians can have alkaline urine</a:t>
            </a:r>
          </a:p>
          <a:p>
            <a:pPr lvl="1"/>
            <a:r>
              <a:rPr lang="en-US" sz="2000" dirty="0"/>
              <a:t>Type 1 (distal) RTA</a:t>
            </a:r>
          </a:p>
          <a:p>
            <a:pPr lvl="1"/>
            <a:r>
              <a:rPr lang="en-US" sz="2000" dirty="0"/>
              <a:t>Infections caused by urease-splitting organisms (Proteus and Pseudomonas species)</a:t>
            </a:r>
          </a:p>
          <a:p>
            <a:pPr lvl="1"/>
            <a:r>
              <a:rPr lang="en-US" sz="2000" dirty="0"/>
              <a:t>Alkalemia </a:t>
            </a:r>
          </a:p>
          <a:p>
            <a:pPr lvl="1"/>
            <a:r>
              <a:rPr lang="en-US" sz="2000" dirty="0"/>
              <a:t>Carbonic anhydrase inhibitors </a:t>
            </a:r>
          </a:p>
        </p:txBody>
      </p:sp>
    </p:spTree>
    <p:extLst>
      <p:ext uri="{BB962C8B-B14F-4D97-AF65-F5344CB8AC3E}">
        <p14:creationId xmlns:p14="http://schemas.microsoft.com/office/powerpoint/2010/main" val="93209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000" dirty="0"/>
              <a:t>CASE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A 70 year old male with a diagnosis of Multiple Myeloma comes to see to you for evaluation of proteinuria.  His serum glucose is normal and his urine glucose is elevated.  </a:t>
            </a:r>
          </a:p>
          <a:p>
            <a:pPr marL="0" indent="0">
              <a:buNone/>
            </a:pPr>
            <a:r>
              <a:rPr lang="en-US" sz="2200" dirty="0"/>
              <a:t>UA shows proteinuria, negative urine anion gap, and normal </a:t>
            </a:r>
            <a:r>
              <a:rPr lang="en-US" sz="2200" dirty="0" err="1"/>
              <a:t>pH.</a:t>
            </a:r>
            <a:endParaRPr lang="en-US" sz="2200" dirty="0"/>
          </a:p>
          <a:p>
            <a:pPr marL="0" indent="0">
              <a:buNone/>
            </a:pPr>
            <a:r>
              <a:rPr lang="en-US" sz="2200" dirty="0"/>
              <a:t>Serum bicarbonate is 14 , K is 3.2, phosphorus is 1.8, and uric acid is low.</a:t>
            </a:r>
          </a:p>
          <a:p>
            <a:pPr marL="0" indent="0">
              <a:buNone/>
            </a:pPr>
            <a:r>
              <a:rPr lang="en-US" sz="2200" dirty="0"/>
              <a:t>Dysfunction of which part of the nephron causes these lab results?</a:t>
            </a:r>
          </a:p>
          <a:p>
            <a:pPr marL="514350" indent="-514350">
              <a:buAutoNum type="alphaUcPeriod"/>
            </a:pPr>
            <a:r>
              <a:rPr lang="en-US" sz="2200" dirty="0"/>
              <a:t>Glomerulus</a:t>
            </a:r>
          </a:p>
          <a:p>
            <a:pPr marL="514350" indent="-514350">
              <a:buAutoNum type="alphaUcPeriod"/>
            </a:pPr>
            <a:r>
              <a:rPr lang="en-US" sz="2200" dirty="0"/>
              <a:t>Proximal tubule</a:t>
            </a:r>
          </a:p>
          <a:p>
            <a:pPr marL="514350" indent="-514350">
              <a:buAutoNum type="alphaUcPeriod"/>
            </a:pPr>
            <a:r>
              <a:rPr lang="en-US" sz="2200" dirty="0"/>
              <a:t>Loop of Henle</a:t>
            </a:r>
          </a:p>
          <a:p>
            <a:pPr marL="514350" indent="-514350">
              <a:buAutoNum type="alphaUcPeriod"/>
            </a:pPr>
            <a:r>
              <a:rPr lang="en-US" sz="2200" dirty="0"/>
              <a:t>Distal tubule</a:t>
            </a:r>
          </a:p>
          <a:p>
            <a:pPr marL="514350" indent="-514350">
              <a:buAutoNum type="alphaUcPeriod"/>
            </a:pPr>
            <a:r>
              <a:rPr lang="en-US" sz="2200" dirty="0"/>
              <a:t>Collecting tubule</a:t>
            </a:r>
          </a:p>
        </p:txBody>
      </p:sp>
    </p:spTree>
    <p:extLst>
      <p:ext uri="{BB962C8B-B14F-4D97-AF65-F5344CB8AC3E}">
        <p14:creationId xmlns:p14="http://schemas.microsoft.com/office/powerpoint/2010/main" val="380842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anchor="b">
            <a:normAutofit/>
          </a:bodyPr>
          <a:lstStyle/>
          <a:p>
            <a:r>
              <a:rPr lang="en-US" sz="4000"/>
              <a:t>CASE 3</a:t>
            </a:r>
            <a:endParaRPr lang="en-US" sz="4000" dirty="0"/>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706624"/>
            <a:ext cx="6894576" cy="3483864"/>
          </a:xfrm>
        </p:spPr>
        <p:txBody>
          <a:bodyPr>
            <a:normAutofit/>
          </a:bodyPr>
          <a:lstStyle/>
          <a:p>
            <a:pPr marL="0" indent="0">
              <a:buNone/>
            </a:pPr>
            <a:r>
              <a:rPr lang="en-US" sz="1500"/>
              <a:t>A 70 year old male with a diagnosis of Multiple Myeloma comes to see to you for evaluation of proteinuria.  His serum glucose is normal and his urine glucose is elevated.  </a:t>
            </a:r>
          </a:p>
          <a:p>
            <a:pPr marL="0" indent="0">
              <a:buNone/>
            </a:pPr>
            <a:r>
              <a:rPr lang="en-US" sz="1500"/>
              <a:t>UA shows proteinuria, negative urine anion gap, and normal pH.</a:t>
            </a:r>
          </a:p>
          <a:p>
            <a:pPr marL="0" indent="0">
              <a:buNone/>
            </a:pPr>
            <a:r>
              <a:rPr lang="en-US" sz="1500"/>
              <a:t>Serum bicarbonate is 14 , K is 3.2, phosphorus is 1.8, and uric acid is low.</a:t>
            </a:r>
          </a:p>
          <a:p>
            <a:pPr marL="0" indent="0">
              <a:buNone/>
            </a:pPr>
            <a:r>
              <a:rPr lang="en-US" sz="1500"/>
              <a:t>Dysfunction of which part of the nephron causes these lab results?</a:t>
            </a:r>
          </a:p>
          <a:p>
            <a:pPr marL="514350" indent="-514350">
              <a:buAutoNum type="alphaUcPeriod"/>
            </a:pPr>
            <a:r>
              <a:rPr lang="en-US" sz="1500"/>
              <a:t>Glomerulus</a:t>
            </a:r>
          </a:p>
          <a:p>
            <a:pPr marL="514350" indent="-514350">
              <a:buAutoNum type="alphaUcPeriod"/>
            </a:pPr>
            <a:r>
              <a:rPr lang="en-US" sz="1500">
                <a:highlight>
                  <a:srgbClr val="FFFF00"/>
                </a:highlight>
              </a:rPr>
              <a:t>Proximal tubule</a:t>
            </a:r>
          </a:p>
          <a:p>
            <a:pPr marL="514350" indent="-514350">
              <a:buAutoNum type="alphaUcPeriod"/>
            </a:pPr>
            <a:r>
              <a:rPr lang="en-US" sz="1500"/>
              <a:t>Loop of Henle</a:t>
            </a:r>
          </a:p>
          <a:p>
            <a:pPr marL="514350" indent="-514350">
              <a:buAutoNum type="alphaUcPeriod"/>
            </a:pPr>
            <a:r>
              <a:rPr lang="en-US" sz="1500"/>
              <a:t>Distal tubule</a:t>
            </a:r>
          </a:p>
          <a:p>
            <a:pPr marL="514350" indent="-514350">
              <a:buAutoNum type="alphaUcPeriod"/>
            </a:pPr>
            <a:r>
              <a:rPr lang="en-US" sz="1500"/>
              <a:t>Collecting tubule</a:t>
            </a:r>
            <a:endParaRPr lang="en-US" sz="1500" dirty="0"/>
          </a:p>
        </p:txBody>
      </p:sp>
      <p:pic>
        <p:nvPicPr>
          <p:cNvPr id="7" name="Picture 6">
            <a:extLst>
              <a:ext uri="{FF2B5EF4-FFF2-40B4-BE49-F238E27FC236}">
                <a16:creationId xmlns:a16="http://schemas.microsoft.com/office/drawing/2014/main" id="{7F6C0D90-D01A-B138-AE5E-46337E49D01E}"/>
              </a:ext>
            </a:extLst>
          </p:cNvPr>
          <p:cNvPicPr>
            <a:picLocks noChangeAspect="1"/>
          </p:cNvPicPr>
          <p:nvPr/>
        </p:nvPicPr>
        <p:blipFill>
          <a:blip r:embed="rId3"/>
          <a:stretch>
            <a:fillRect/>
          </a:stretch>
        </p:blipFill>
        <p:spPr>
          <a:xfrm>
            <a:off x="7863840" y="583996"/>
            <a:ext cx="4014216" cy="2920342"/>
          </a:xfrm>
          <a:prstGeom prst="rect">
            <a:avLst/>
          </a:prstGeom>
        </p:spPr>
      </p:pic>
      <p:pic>
        <p:nvPicPr>
          <p:cNvPr id="11" name="Picture 10">
            <a:extLst>
              <a:ext uri="{FF2B5EF4-FFF2-40B4-BE49-F238E27FC236}">
                <a16:creationId xmlns:a16="http://schemas.microsoft.com/office/drawing/2014/main" id="{C24267FC-EBF7-E15C-17E0-BB1E9071C447}"/>
              </a:ext>
            </a:extLst>
          </p:cNvPr>
          <p:cNvPicPr>
            <a:picLocks noChangeAspect="1"/>
          </p:cNvPicPr>
          <p:nvPr/>
        </p:nvPicPr>
        <p:blipFill>
          <a:blip r:embed="rId4"/>
          <a:stretch>
            <a:fillRect/>
          </a:stretch>
        </p:blipFill>
        <p:spPr>
          <a:xfrm>
            <a:off x="7863840" y="4285226"/>
            <a:ext cx="3995928" cy="1764206"/>
          </a:xfrm>
          <a:prstGeom prst="rect">
            <a:avLst/>
          </a:prstGeom>
        </p:spPr>
      </p:pic>
    </p:spTree>
    <p:extLst>
      <p:ext uri="{BB962C8B-B14F-4D97-AF65-F5344CB8AC3E}">
        <p14:creationId xmlns:p14="http://schemas.microsoft.com/office/powerpoint/2010/main" val="175976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Ketones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Dipstick detects acetoacetate but not beta-hydroxybutyrate</a:t>
            </a:r>
          </a:p>
          <a:p>
            <a:r>
              <a:rPr lang="en-US" sz="2200"/>
              <a:t>Positive with:</a:t>
            </a:r>
          </a:p>
          <a:p>
            <a:pPr lvl="1"/>
            <a:r>
              <a:rPr lang="en-US" sz="2200"/>
              <a:t>Starvation</a:t>
            </a:r>
          </a:p>
          <a:p>
            <a:pPr lvl="1"/>
            <a:r>
              <a:rPr lang="en-US" sz="2200"/>
              <a:t>Alcoholic ketoacidosis (but sometimes negative when only ketone is beta-hydroxybutyrate)</a:t>
            </a:r>
          </a:p>
          <a:p>
            <a:pPr lvl="1"/>
            <a:r>
              <a:rPr lang="en-US" sz="2200"/>
              <a:t>Diabetic ketoacidosis (dipstick underestimates total ketone excretion, because the main ketone is beta-hydroxybutyrate)</a:t>
            </a:r>
          </a:p>
          <a:p>
            <a:pPr lvl="1"/>
            <a:r>
              <a:rPr lang="en-US" sz="2200"/>
              <a:t>Salicylate toxicity</a:t>
            </a:r>
          </a:p>
          <a:p>
            <a:pPr lvl="1"/>
            <a:r>
              <a:rPr lang="en-US" sz="2200"/>
              <a:t>Isopropyl alcohol poisoning</a:t>
            </a:r>
          </a:p>
          <a:p>
            <a:r>
              <a:rPr lang="en-US" sz="2200"/>
              <a:t>False positive</a:t>
            </a:r>
          </a:p>
          <a:p>
            <a:pPr lvl="1"/>
            <a:r>
              <a:rPr lang="en-US" sz="2200"/>
              <a:t>Drugs with sulfydryl groups: captopril</a:t>
            </a:r>
          </a:p>
        </p:txBody>
      </p:sp>
    </p:spTree>
    <p:extLst>
      <p:ext uri="{BB962C8B-B14F-4D97-AF65-F5344CB8AC3E}">
        <p14:creationId xmlns:p14="http://schemas.microsoft.com/office/powerpoint/2010/main" val="188798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A 25-year-old female presents to the hospital with confusion and bruising on her arms and legs. Two days prior she had a diarrheal illness.  Labs reveal hemoglobin of 7.5, platelets 16. Peripheral smear shows schistocytes. CK is normal. Creatinine is 3.7.</a:t>
            </a:r>
          </a:p>
          <a:p>
            <a:pPr marL="0" indent="0">
              <a:buNone/>
            </a:pPr>
            <a:r>
              <a:rPr lang="en-US" sz="2200"/>
              <a:t>UA shows no protein, 3+ blood, + urobilinogen, and microscopy shows no erythrocytes.  </a:t>
            </a:r>
          </a:p>
          <a:p>
            <a:pPr marL="0" indent="0">
              <a:buNone/>
            </a:pPr>
            <a:r>
              <a:rPr lang="en-US" sz="2200"/>
              <a:t>What is her diagnosis?</a:t>
            </a:r>
          </a:p>
          <a:p>
            <a:pPr marL="0" indent="0">
              <a:buNone/>
            </a:pPr>
            <a:endParaRPr lang="en-US" sz="2200"/>
          </a:p>
          <a:p>
            <a:pPr marL="514350" indent="-514350">
              <a:buAutoNum type="alphaUcPeriod"/>
            </a:pPr>
            <a:r>
              <a:rPr lang="en-US" sz="2200"/>
              <a:t>Rhabdomyolysis with myoglobinuria</a:t>
            </a:r>
          </a:p>
          <a:p>
            <a:pPr marL="514350" indent="-514350">
              <a:buAutoNum type="alphaUcPeriod"/>
            </a:pPr>
            <a:r>
              <a:rPr lang="en-US" sz="2200"/>
              <a:t>Thrombotic thrombocytopenic purpura with hemoglobinuria</a:t>
            </a:r>
          </a:p>
          <a:p>
            <a:pPr marL="514350" indent="-514350">
              <a:buAutoNum type="alphaUcPeriod"/>
            </a:pPr>
            <a:r>
              <a:rPr lang="en-US" sz="2200"/>
              <a:t>Membranoproliferative glomerulonephritis</a:t>
            </a:r>
          </a:p>
          <a:p>
            <a:pPr marL="514350" indent="-514350">
              <a:buAutoNum type="alphaUcPeriod"/>
            </a:pPr>
            <a:r>
              <a:rPr lang="en-US" sz="2200"/>
              <a:t>Obstructive jaundice</a:t>
            </a:r>
          </a:p>
        </p:txBody>
      </p:sp>
    </p:spTree>
    <p:extLst>
      <p:ext uri="{BB962C8B-B14F-4D97-AF65-F5344CB8AC3E}">
        <p14:creationId xmlns:p14="http://schemas.microsoft.com/office/powerpoint/2010/main" val="23617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dirty="0"/>
              <a:t>Objectives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marL="0" indent="0">
              <a:buNone/>
            </a:pPr>
            <a:r>
              <a:rPr lang="en-US" sz="2200" b="0" i="0">
                <a:effectLst/>
                <a:latin typeface="+mj-lt"/>
              </a:rPr>
              <a:t>1. Describe the appropriate urine specimen collection and storage in ambulatory patients and hospitalized patients with Foley catheters in order to accurately interpret the urinalysis.</a:t>
            </a:r>
          </a:p>
          <a:p>
            <a:pPr marL="0" indent="0">
              <a:buNone/>
            </a:pPr>
            <a:r>
              <a:rPr lang="en-US" sz="2200" b="0" i="0">
                <a:effectLst/>
                <a:latin typeface="+mj-lt"/>
              </a:rPr>
              <a:t>2. List the possible causes of urine that is cloudy, orange, brown, or red.</a:t>
            </a:r>
          </a:p>
          <a:p>
            <a:pPr marL="0" indent="0">
              <a:buNone/>
            </a:pPr>
            <a:r>
              <a:rPr lang="en-US" sz="2200" b="0" i="0">
                <a:effectLst/>
                <a:latin typeface="+mj-lt"/>
              </a:rPr>
              <a:t>3. Predict how the urinalysis will appear in disorders of volume and tonicity.</a:t>
            </a:r>
          </a:p>
          <a:p>
            <a:pPr marL="0" indent="0">
              <a:buNone/>
            </a:pPr>
            <a:r>
              <a:rPr lang="en-US" sz="2200" b="0" i="0">
                <a:effectLst/>
                <a:latin typeface="+mj-lt"/>
              </a:rPr>
              <a:t>4. Describe the conditions associated with the following urine casts: Hyaline, Erythrocyte, Leukocyte, Epithelial, Granular, Fatty.</a:t>
            </a:r>
          </a:p>
          <a:p>
            <a:endParaRPr lang="en-US" sz="2200"/>
          </a:p>
        </p:txBody>
      </p:sp>
    </p:spTree>
    <p:extLst>
      <p:ext uri="{BB962C8B-B14F-4D97-AF65-F5344CB8AC3E}">
        <p14:creationId xmlns:p14="http://schemas.microsoft.com/office/powerpoint/2010/main" val="402946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dirty="0"/>
              <a:t>A 25-year-old female presents to the hospital with confusion and bruising on her arms and legs. Two days prior she had a diarrheal illness.  Labs reveal hemoglobin of 7.5, platelets 16. Peripheral smear shows schistocytes. CK is normal. Creatinine is 3.7.</a:t>
            </a:r>
          </a:p>
          <a:p>
            <a:pPr marL="0" indent="0">
              <a:buNone/>
            </a:pPr>
            <a:r>
              <a:rPr lang="en-US" sz="2200" dirty="0"/>
              <a:t>UA shows no protein, 3+ blood, + urobilinogen, and microscopy shows no erythrocytes.  </a:t>
            </a:r>
          </a:p>
          <a:p>
            <a:pPr marL="0" indent="0">
              <a:buNone/>
            </a:pPr>
            <a:r>
              <a:rPr lang="en-US" sz="2200" dirty="0"/>
              <a:t>What is her diagnosis?</a:t>
            </a:r>
          </a:p>
          <a:p>
            <a:pPr marL="0" indent="0">
              <a:buNone/>
            </a:pPr>
            <a:endParaRPr lang="en-US" sz="2200" dirty="0"/>
          </a:p>
          <a:p>
            <a:pPr marL="514350" indent="-514350">
              <a:buAutoNum type="alphaUcPeriod"/>
            </a:pPr>
            <a:r>
              <a:rPr lang="en-US" sz="2200" dirty="0"/>
              <a:t>Rhabdomyolysis with myoglobinuria</a:t>
            </a:r>
          </a:p>
          <a:p>
            <a:pPr marL="514350" indent="-514350">
              <a:buAutoNum type="alphaUcPeriod"/>
            </a:pPr>
            <a:r>
              <a:rPr lang="en-US" sz="2200" dirty="0">
                <a:highlight>
                  <a:srgbClr val="FFFF00"/>
                </a:highlight>
              </a:rPr>
              <a:t>Thrombotic thrombocytopenic purpura with hemoglobinuria</a:t>
            </a:r>
          </a:p>
          <a:p>
            <a:pPr marL="514350" indent="-514350">
              <a:buAutoNum type="alphaUcPeriod"/>
            </a:pPr>
            <a:r>
              <a:rPr lang="en-US" sz="2200" dirty="0"/>
              <a:t>Membranoproliferative glomerulonephritis</a:t>
            </a:r>
          </a:p>
          <a:p>
            <a:pPr marL="514350" indent="-514350">
              <a:buAutoNum type="alphaUcPeriod"/>
            </a:pPr>
            <a:r>
              <a:rPr lang="en-US" sz="2200" dirty="0"/>
              <a:t>Obstructive jaundice</a:t>
            </a:r>
          </a:p>
        </p:txBody>
      </p:sp>
      <p:sp>
        <p:nvSpPr>
          <p:cNvPr id="6" name="TextBox 5">
            <a:extLst>
              <a:ext uri="{FF2B5EF4-FFF2-40B4-BE49-F238E27FC236}">
                <a16:creationId xmlns:a16="http://schemas.microsoft.com/office/drawing/2014/main" id="{DB3A898E-2794-B9B8-0F1D-81A93DB7CA16}"/>
              </a:ext>
            </a:extLst>
          </p:cNvPr>
          <p:cNvSpPr txBox="1"/>
          <p:nvPr/>
        </p:nvSpPr>
        <p:spPr>
          <a:xfrm>
            <a:off x="7338140" y="5211170"/>
            <a:ext cx="4433236" cy="1323439"/>
          </a:xfrm>
          <a:prstGeom prst="rect">
            <a:avLst/>
          </a:prstGeom>
          <a:noFill/>
          <a:ln>
            <a:solidFill>
              <a:schemeClr val="tx1"/>
            </a:solidFill>
          </a:ln>
        </p:spPr>
        <p:txBody>
          <a:bodyPr wrap="square" rtlCol="0">
            <a:spAutoFit/>
          </a:bodyPr>
          <a:lstStyle/>
          <a:p>
            <a:r>
              <a:rPr lang="en-US" sz="1600" b="1" u="sng" dirty="0"/>
              <a:t>Hemolytic anemia and TTP </a:t>
            </a:r>
          </a:p>
          <a:p>
            <a:pPr marL="285750" indent="-285750">
              <a:buFont typeface="Arial" panose="020B0604020202020204" pitchFamily="34" charset="0"/>
              <a:buChar char="•"/>
            </a:pPr>
            <a:r>
              <a:rPr lang="en-US" sz="1600" dirty="0"/>
              <a:t>Secondary to diarrheal illness (e. coli) </a:t>
            </a:r>
          </a:p>
          <a:p>
            <a:pPr marL="285750" indent="-285750">
              <a:buFont typeface="Arial" panose="020B0604020202020204" pitchFamily="34" charset="0"/>
              <a:buChar char="•"/>
            </a:pPr>
            <a:r>
              <a:rPr lang="en-US" sz="1600" dirty="0"/>
              <a:t>Schistocytes </a:t>
            </a:r>
            <a:r>
              <a:rPr lang="en-US" sz="1600" dirty="0">
                <a:sym typeface="Wingdings" panose="05000000000000000000" pitchFamily="2" charset="2"/>
              </a:rPr>
              <a:t> hemolysis </a:t>
            </a:r>
          </a:p>
          <a:p>
            <a:pPr marL="285750" indent="-285750">
              <a:buFont typeface="Arial" panose="020B0604020202020204" pitchFamily="34" charset="0"/>
              <a:buChar char="•"/>
            </a:pPr>
            <a:r>
              <a:rPr lang="en-US" sz="1600" dirty="0">
                <a:sym typeface="Wingdings" panose="05000000000000000000" pitchFamily="2" charset="2"/>
              </a:rPr>
              <a:t>UA with blood but no RBC  hemoglobinuria </a:t>
            </a:r>
          </a:p>
          <a:p>
            <a:pPr marL="285750" indent="-285750">
              <a:buFont typeface="Arial" panose="020B0604020202020204" pitchFamily="34" charset="0"/>
              <a:buChar char="•"/>
            </a:pPr>
            <a:r>
              <a:rPr lang="en-US" sz="1600" dirty="0">
                <a:sym typeface="Wingdings" panose="05000000000000000000" pitchFamily="2" charset="2"/>
              </a:rPr>
              <a:t>Heme pigment is toxic to tubular cells - ATN </a:t>
            </a:r>
            <a:endParaRPr lang="en-US" sz="1600" dirty="0"/>
          </a:p>
        </p:txBody>
      </p:sp>
    </p:spTree>
    <p:extLst>
      <p:ext uri="{BB962C8B-B14F-4D97-AF65-F5344CB8AC3E}">
        <p14:creationId xmlns:p14="http://schemas.microsoft.com/office/powerpoint/2010/main" val="313743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Blood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Dipstick measures peroxidase activity and free heme pigment </a:t>
            </a:r>
          </a:p>
          <a:p>
            <a:r>
              <a:rPr lang="en-US" sz="2200" u="sng"/>
              <a:t>&gt;</a:t>
            </a:r>
            <a:r>
              <a:rPr lang="en-US" sz="2200"/>
              <a:t>3 erythrocytes/hpf needed for positive result</a:t>
            </a:r>
          </a:p>
          <a:p>
            <a:r>
              <a:rPr lang="en-US" sz="2200"/>
              <a:t>Blood without erythrocytes</a:t>
            </a:r>
          </a:p>
          <a:p>
            <a:pPr lvl="1"/>
            <a:r>
              <a:rPr lang="en-US" sz="2200"/>
              <a:t>Myoglobinuria (rhabdomyolysis) </a:t>
            </a:r>
          </a:p>
          <a:p>
            <a:pPr lvl="1"/>
            <a:r>
              <a:rPr lang="en-US" sz="2200"/>
              <a:t>Hemoglobinuria (intravascular hemolysis)</a:t>
            </a:r>
          </a:p>
          <a:p>
            <a:r>
              <a:rPr lang="en-US" sz="2200"/>
              <a:t>False positives </a:t>
            </a:r>
          </a:p>
          <a:p>
            <a:pPr lvl="1"/>
            <a:r>
              <a:rPr lang="en-US" sz="2200"/>
              <a:t>Peroxidase activity: Enterobacter, staph, strep</a:t>
            </a:r>
          </a:p>
          <a:p>
            <a:pPr lvl="1"/>
            <a:r>
              <a:rPr lang="en-US" sz="2200"/>
              <a:t>Chloroquine</a:t>
            </a:r>
          </a:p>
          <a:p>
            <a:r>
              <a:rPr lang="en-US" sz="2200"/>
              <a:t>False negatives</a:t>
            </a:r>
          </a:p>
          <a:p>
            <a:pPr lvl="1"/>
            <a:r>
              <a:rPr lang="en-US" sz="2200"/>
              <a:t>Ascorbic acid</a:t>
            </a:r>
          </a:p>
          <a:p>
            <a:pPr marL="457200" lvl="1" indent="0">
              <a:buNone/>
            </a:pPr>
            <a:endParaRPr lang="en-US" sz="2200" b="1"/>
          </a:p>
        </p:txBody>
      </p:sp>
    </p:spTree>
    <p:extLst>
      <p:ext uri="{BB962C8B-B14F-4D97-AF65-F5344CB8AC3E}">
        <p14:creationId xmlns:p14="http://schemas.microsoft.com/office/powerpoint/2010/main" val="261623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Hematuria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altLang="en-US" sz="2200" b="1" u="sng" dirty="0"/>
              <a:t>&gt;</a:t>
            </a:r>
            <a:r>
              <a:rPr lang="en-US" altLang="en-US" sz="2200" b="1" dirty="0"/>
              <a:t> 3 erythrocytes/</a:t>
            </a:r>
            <a:r>
              <a:rPr lang="en-US" altLang="en-US" sz="2200" b="1" dirty="0" err="1"/>
              <a:t>hpf</a:t>
            </a:r>
            <a:endParaRPr lang="en-US" altLang="en-US" sz="2200" b="1" dirty="0"/>
          </a:p>
          <a:p>
            <a:r>
              <a:rPr lang="en-US" altLang="en-US" sz="2200" dirty="0"/>
              <a:t>Microscopic vs macroscopic </a:t>
            </a:r>
          </a:p>
          <a:p>
            <a:r>
              <a:rPr lang="en-US" altLang="en-US" sz="2200" dirty="0"/>
              <a:t>Usually </a:t>
            </a:r>
            <a:r>
              <a:rPr lang="en-US" altLang="en-US" sz="2200" dirty="0" err="1"/>
              <a:t>nonglomerular</a:t>
            </a:r>
            <a:r>
              <a:rPr lang="en-US" altLang="en-US" sz="2200" dirty="0"/>
              <a:t> and should be investigated further </a:t>
            </a:r>
          </a:p>
          <a:p>
            <a:r>
              <a:rPr lang="en-US" altLang="en-US" sz="2200" dirty="0"/>
              <a:t>Glomerular: proteinuria, erythrocyte casts, increased Cr</a:t>
            </a:r>
          </a:p>
          <a:p>
            <a:endParaRPr lang="en-US" sz="2200" dirty="0"/>
          </a:p>
        </p:txBody>
      </p:sp>
    </p:spTree>
    <p:extLst>
      <p:ext uri="{BB962C8B-B14F-4D97-AF65-F5344CB8AC3E}">
        <p14:creationId xmlns:p14="http://schemas.microsoft.com/office/powerpoint/2010/main" val="53876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6</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A 30-year-old man presents to the hospital with severe total body aches after a day of playing basketball outside in Phoenix.  His creatinine is 5.6, potassium is 5.9.  Hemoglobin is normal. CK is 12,000 . UA shows 3+ blood and no erythrocytes.  </a:t>
            </a:r>
          </a:p>
          <a:p>
            <a:pPr marL="0" indent="0">
              <a:buNone/>
            </a:pPr>
            <a:r>
              <a:rPr lang="en-US" sz="2200"/>
              <a:t>What is the most likely diagnosis?</a:t>
            </a:r>
          </a:p>
          <a:p>
            <a:pPr marL="514350" indent="-514350">
              <a:buAutoNum type="alphaUcPeriod"/>
            </a:pPr>
            <a:r>
              <a:rPr lang="en-US" sz="2200"/>
              <a:t>Rhabdomyolysis with myoglobinuria</a:t>
            </a:r>
          </a:p>
          <a:p>
            <a:pPr marL="514350" indent="-514350">
              <a:buAutoNum type="alphaUcPeriod"/>
            </a:pPr>
            <a:r>
              <a:rPr lang="en-US" sz="2200"/>
              <a:t>Consumption of too many beets</a:t>
            </a:r>
          </a:p>
          <a:p>
            <a:pPr marL="514350" indent="-514350">
              <a:buAutoNum type="alphaUcPeriod"/>
            </a:pPr>
            <a:r>
              <a:rPr lang="en-US" sz="2200"/>
              <a:t>Acute renal colic from nephrolithiasis</a:t>
            </a:r>
          </a:p>
          <a:p>
            <a:pPr marL="514350" indent="-514350">
              <a:buAutoNum type="alphaUcPeriod"/>
            </a:pPr>
            <a:r>
              <a:rPr lang="en-US" sz="2200"/>
              <a:t>Renal cell carcinoma</a:t>
            </a:r>
          </a:p>
          <a:p>
            <a:pPr marL="514350" indent="-514350">
              <a:buAutoNum type="alphaUcPeriod"/>
            </a:pPr>
            <a:r>
              <a:rPr lang="en-US" sz="2200"/>
              <a:t>Lupus nephritis</a:t>
            </a:r>
          </a:p>
        </p:txBody>
      </p:sp>
    </p:spTree>
    <p:extLst>
      <p:ext uri="{BB962C8B-B14F-4D97-AF65-F5344CB8AC3E}">
        <p14:creationId xmlns:p14="http://schemas.microsoft.com/office/powerpoint/2010/main" val="325038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CASE 6</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A 30-year-old man presents to the hospital with severe total body aches after a day of playing basketball outside in Phoenix.  His creatinine is 5.6, potassium is 5.9.  Hemoglobin is normal. CK is 12,000 . UA shows 3+ blood and no erythrocytes.  </a:t>
            </a:r>
          </a:p>
          <a:p>
            <a:pPr marL="0" indent="0">
              <a:buNone/>
            </a:pPr>
            <a:r>
              <a:rPr lang="en-US" sz="2200"/>
              <a:t>What is the most likely diagnosis?</a:t>
            </a:r>
          </a:p>
          <a:p>
            <a:pPr marL="514350" indent="-514350">
              <a:buAutoNum type="alphaUcPeriod"/>
            </a:pPr>
            <a:r>
              <a:rPr lang="en-US" sz="2200">
                <a:highlight>
                  <a:srgbClr val="FFFF00"/>
                </a:highlight>
              </a:rPr>
              <a:t>Rhabdomyolysis with myoglobinuria</a:t>
            </a:r>
          </a:p>
          <a:p>
            <a:pPr marL="514350" indent="-514350">
              <a:buAutoNum type="alphaUcPeriod"/>
            </a:pPr>
            <a:r>
              <a:rPr lang="en-US" sz="2200"/>
              <a:t>Consumption of too many beets</a:t>
            </a:r>
          </a:p>
          <a:p>
            <a:pPr marL="514350" indent="-514350">
              <a:buAutoNum type="alphaUcPeriod"/>
            </a:pPr>
            <a:r>
              <a:rPr lang="en-US" sz="2200"/>
              <a:t>Acute renal colic from nephrolithiasis</a:t>
            </a:r>
          </a:p>
          <a:p>
            <a:pPr marL="514350" indent="-514350">
              <a:buAutoNum type="alphaUcPeriod"/>
            </a:pPr>
            <a:r>
              <a:rPr lang="en-US" sz="2200"/>
              <a:t>Renal cell carcinoma</a:t>
            </a:r>
          </a:p>
          <a:p>
            <a:pPr marL="514350" indent="-514350">
              <a:buAutoNum type="alphaUcPeriod"/>
            </a:pPr>
            <a:r>
              <a:rPr lang="en-US" sz="2200"/>
              <a:t>Lupus nephritis</a:t>
            </a:r>
          </a:p>
        </p:txBody>
      </p:sp>
      <p:sp>
        <p:nvSpPr>
          <p:cNvPr id="4" name="TextBox 3">
            <a:extLst>
              <a:ext uri="{FF2B5EF4-FFF2-40B4-BE49-F238E27FC236}">
                <a16:creationId xmlns:a16="http://schemas.microsoft.com/office/drawing/2014/main" id="{F0D7E481-F327-22FF-37C4-5958714B0F48}"/>
              </a:ext>
            </a:extLst>
          </p:cNvPr>
          <p:cNvSpPr txBox="1"/>
          <p:nvPr/>
        </p:nvSpPr>
        <p:spPr>
          <a:xfrm>
            <a:off x="6783572" y="3096877"/>
            <a:ext cx="4570228" cy="2585323"/>
          </a:xfrm>
          <a:prstGeom prst="rect">
            <a:avLst/>
          </a:prstGeom>
          <a:noFill/>
          <a:ln>
            <a:solidFill>
              <a:schemeClr val="tx1"/>
            </a:solidFill>
          </a:ln>
        </p:spPr>
        <p:txBody>
          <a:bodyPr wrap="square" rtlCol="0">
            <a:spAutoFit/>
          </a:bodyPr>
          <a:lstStyle/>
          <a:p>
            <a:pPr marL="0" indent="0">
              <a:buFont typeface="Arial" panose="020B0604020202020204" pitchFamily="34" charset="0"/>
              <a:buNone/>
            </a:pPr>
            <a:r>
              <a:rPr lang="en-US" b="1" u="sng" dirty="0"/>
              <a:t>Rhabdomyolysis</a:t>
            </a:r>
            <a:r>
              <a:rPr lang="en-US" dirty="0"/>
              <a:t>: breakdown of muscle </a:t>
            </a:r>
          </a:p>
          <a:p>
            <a:pPr marL="171450" indent="-171450">
              <a:buFont typeface="Arial" panose="020B0604020202020204" pitchFamily="34" charset="0"/>
              <a:buChar char="•"/>
            </a:pPr>
            <a:r>
              <a:rPr lang="en-US" dirty="0"/>
              <a:t>UA with blood, no erythrocytes </a:t>
            </a:r>
            <a:r>
              <a:rPr lang="en-US" dirty="0">
                <a:sym typeface="Wingdings" panose="05000000000000000000" pitchFamily="2" charset="2"/>
              </a:rPr>
              <a:t> </a:t>
            </a:r>
            <a:r>
              <a:rPr lang="en-US" dirty="0" err="1">
                <a:sym typeface="Wingdings" panose="05000000000000000000" pitchFamily="2" charset="2"/>
              </a:rPr>
              <a:t>rhabdo</a:t>
            </a:r>
            <a:r>
              <a:rPr lang="en-US" dirty="0">
                <a:sym typeface="Wingdings" panose="05000000000000000000" pitchFamily="2" charset="2"/>
              </a:rPr>
              <a:t> or hemolytic anemia </a:t>
            </a:r>
          </a:p>
          <a:p>
            <a:pPr marL="171450" indent="-171450">
              <a:buFont typeface="Arial" panose="020B0604020202020204" pitchFamily="34" charset="0"/>
              <a:buChar char="•"/>
            </a:pPr>
            <a:r>
              <a:rPr lang="en-US" dirty="0">
                <a:sym typeface="Wingdings" panose="05000000000000000000" pitchFamily="2" charset="2"/>
              </a:rPr>
              <a:t>High CK  </a:t>
            </a:r>
            <a:r>
              <a:rPr lang="en-US" dirty="0" err="1">
                <a:sym typeface="Wingdings" panose="05000000000000000000" pitchFamily="2" charset="2"/>
              </a:rPr>
              <a:t>rhabdo</a:t>
            </a:r>
            <a:endParaRPr lang="en-US" dirty="0"/>
          </a:p>
          <a:p>
            <a:pPr marL="171450" indent="-171450">
              <a:buFont typeface="Arial" panose="020B0604020202020204" pitchFamily="34" charset="0"/>
              <a:buChar char="•"/>
            </a:pPr>
            <a:r>
              <a:rPr lang="en-US" dirty="0"/>
              <a:t>Myoglobin is filtered by the kidneys </a:t>
            </a:r>
            <a:r>
              <a:rPr lang="en-US" dirty="0">
                <a:sym typeface="Wingdings" panose="05000000000000000000" pitchFamily="2" charset="2"/>
              </a:rPr>
              <a:t> toxicity to renal tubules  ATN </a:t>
            </a:r>
          </a:p>
          <a:p>
            <a:pPr marL="171450" indent="-171450">
              <a:buFont typeface="Arial" panose="020B0604020202020204" pitchFamily="34" charset="0"/>
              <a:buChar char="•"/>
            </a:pPr>
            <a:r>
              <a:rPr lang="en-US" dirty="0">
                <a:sym typeface="Wingdings" panose="05000000000000000000" pitchFamily="2" charset="2"/>
              </a:rPr>
              <a:t>Cellular lysis from muscle injury: </a:t>
            </a:r>
            <a:r>
              <a:rPr lang="en-US" dirty="0" err="1">
                <a:sym typeface="Wingdings" panose="05000000000000000000" pitchFamily="2" charset="2"/>
              </a:rPr>
              <a:t>hyperK</a:t>
            </a:r>
            <a:r>
              <a:rPr lang="en-US" dirty="0">
                <a:sym typeface="Wingdings" panose="05000000000000000000" pitchFamily="2" charset="2"/>
              </a:rPr>
              <a:t>, </a:t>
            </a:r>
            <a:r>
              <a:rPr lang="en-US" dirty="0" err="1">
                <a:sym typeface="Wingdings" panose="05000000000000000000" pitchFamily="2" charset="2"/>
              </a:rPr>
              <a:t>hyperPhos</a:t>
            </a:r>
            <a:r>
              <a:rPr lang="en-US" dirty="0">
                <a:sym typeface="Wingdings" panose="05000000000000000000" pitchFamily="2" charset="2"/>
              </a:rPr>
              <a:t> </a:t>
            </a:r>
            <a:endParaRPr lang="en-US" dirty="0"/>
          </a:p>
          <a:p>
            <a:endParaRPr lang="en-US" dirty="0"/>
          </a:p>
        </p:txBody>
      </p:sp>
    </p:spTree>
    <p:extLst>
      <p:ext uri="{BB962C8B-B14F-4D97-AF65-F5344CB8AC3E}">
        <p14:creationId xmlns:p14="http://schemas.microsoft.com/office/powerpoint/2010/main" val="234399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67" name="Rectangle 6656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p:cNvSpPr>
            <a:spLocks noGrp="1" noChangeArrowheads="1"/>
          </p:cNvSpPr>
          <p:nvPr>
            <p:ph type="title"/>
          </p:nvPr>
        </p:nvSpPr>
        <p:spPr>
          <a:xfrm>
            <a:off x="477981" y="1122363"/>
            <a:ext cx="4023360" cy="3204134"/>
          </a:xfrm>
        </p:spPr>
        <p:txBody>
          <a:bodyPr vert="horz" lIns="91440" tIns="45720" rIns="91440" bIns="45720" rtlCol="0" anchor="b">
            <a:normAutofit/>
          </a:bodyPr>
          <a:lstStyle/>
          <a:p>
            <a:r>
              <a:rPr lang="en-US" altLang="en-US" sz="4800" kern="1200">
                <a:solidFill>
                  <a:schemeClr val="tx1"/>
                </a:solidFill>
                <a:latin typeface="+mj-lt"/>
                <a:ea typeface="+mj-ea"/>
                <a:cs typeface="+mj-cs"/>
              </a:rPr>
              <a:t>Evaluation of Red/Brown Urine</a:t>
            </a:r>
          </a:p>
        </p:txBody>
      </p:sp>
      <p:sp>
        <p:nvSpPr>
          <p:cNvPr id="66569" name="Rectangle 6656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571" name="Rectangle 6657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Image">
            <a:extLst>
              <a:ext uri="{FF2B5EF4-FFF2-40B4-BE49-F238E27FC236}">
                <a16:creationId xmlns:a16="http://schemas.microsoft.com/office/drawing/2014/main" id="{730FD6A9-5072-F1CF-E04E-8DC3244DF7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0099" y="625683"/>
            <a:ext cx="5455380"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7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Leukocyte Esterase and Nitrites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1700" dirty="0"/>
              <a:t>Leukocyte Esterase</a:t>
            </a:r>
          </a:p>
          <a:p>
            <a:pPr lvl="1"/>
            <a:r>
              <a:rPr lang="en-US" sz="1700" dirty="0"/>
              <a:t>Produced by lysed neutrophils </a:t>
            </a:r>
          </a:p>
          <a:p>
            <a:pPr lvl="1"/>
            <a:r>
              <a:rPr lang="en-US" sz="1700" dirty="0"/>
              <a:t>Positive when </a:t>
            </a:r>
            <a:r>
              <a:rPr lang="en-US" sz="1700" u="sng" dirty="0"/>
              <a:t>&gt;</a:t>
            </a:r>
            <a:r>
              <a:rPr lang="en-US" sz="1700" dirty="0"/>
              <a:t>5 leukocytes/</a:t>
            </a:r>
            <a:r>
              <a:rPr lang="en-US" sz="1700" dirty="0" err="1"/>
              <a:t>hpf</a:t>
            </a:r>
            <a:r>
              <a:rPr lang="en-US" sz="1700" dirty="0"/>
              <a:t> present</a:t>
            </a:r>
          </a:p>
          <a:p>
            <a:pPr lvl="1"/>
            <a:r>
              <a:rPr lang="en-US" sz="1700" dirty="0"/>
              <a:t>False negative: concentrated urine, proteinuria, glucosuria</a:t>
            </a:r>
            <a:endParaRPr lang="en-US" altLang="en-US" sz="1700" dirty="0"/>
          </a:p>
          <a:p>
            <a:pPr lvl="1"/>
            <a:endParaRPr lang="en-US" sz="1700" dirty="0"/>
          </a:p>
          <a:p>
            <a:r>
              <a:rPr lang="en-US" sz="1700" dirty="0"/>
              <a:t>Nitrites</a:t>
            </a:r>
          </a:p>
          <a:p>
            <a:pPr lvl="1"/>
            <a:r>
              <a:rPr lang="en-US" sz="1700" dirty="0"/>
              <a:t>Presence of gram-negative bacteria which convert nitrates </a:t>
            </a:r>
            <a:r>
              <a:rPr lang="en-US" sz="1700" dirty="0">
                <a:sym typeface="Wingdings" panose="05000000000000000000" pitchFamily="2" charset="2"/>
              </a:rPr>
              <a:t> nitrites </a:t>
            </a:r>
            <a:endParaRPr lang="en-US" sz="1700" dirty="0"/>
          </a:p>
          <a:p>
            <a:pPr lvl="2"/>
            <a:r>
              <a:rPr lang="en-US" sz="1700" dirty="0"/>
              <a:t>Escherichia coli, Klebsiella pneumoniae, Proteus</a:t>
            </a:r>
          </a:p>
          <a:p>
            <a:pPr lvl="1"/>
            <a:r>
              <a:rPr lang="en-US" sz="1700" dirty="0"/>
              <a:t>Does not detect UTI’s caused by </a:t>
            </a:r>
            <a:r>
              <a:rPr lang="en-US" sz="1700" dirty="0" err="1"/>
              <a:t>nonconverting</a:t>
            </a:r>
            <a:r>
              <a:rPr lang="en-US" sz="1700" dirty="0"/>
              <a:t> bugs: enterococcus, staph, strep, </a:t>
            </a:r>
            <a:r>
              <a:rPr lang="en-US" sz="1700" dirty="0" err="1"/>
              <a:t>haemophilus</a:t>
            </a:r>
            <a:endParaRPr lang="en-US" sz="1700" dirty="0"/>
          </a:p>
          <a:p>
            <a:pPr lvl="2"/>
            <a:endParaRPr lang="en-US" sz="1700" dirty="0"/>
          </a:p>
          <a:p>
            <a:r>
              <a:rPr lang="en-US" sz="1700" dirty="0"/>
              <a:t>+Leukocyte esterase and + nitrites on urine dipstick highly suggestive of UTI</a:t>
            </a:r>
          </a:p>
          <a:p>
            <a:r>
              <a:rPr lang="en-US" sz="1700" dirty="0"/>
              <a:t>Absence of BOTH has high negative predictive value for UTI </a:t>
            </a:r>
          </a:p>
          <a:p>
            <a:endParaRPr lang="en-US" sz="1700" dirty="0"/>
          </a:p>
        </p:txBody>
      </p:sp>
    </p:spTree>
    <p:extLst>
      <p:ext uri="{BB962C8B-B14F-4D97-AF65-F5344CB8AC3E}">
        <p14:creationId xmlns:p14="http://schemas.microsoft.com/office/powerpoint/2010/main" val="271481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a:t>
            </a:r>
          </a:p>
        </p:txBody>
      </p:sp>
      <p:sp>
        <p:nvSpPr>
          <p:cNvPr id="3" name="Content Placeholder 2"/>
          <p:cNvSpPr>
            <a:spLocks noGrp="1"/>
          </p:cNvSpPr>
          <p:nvPr>
            <p:ph idx="1"/>
          </p:nvPr>
        </p:nvSpPr>
        <p:spPr/>
        <p:txBody>
          <a:bodyPr/>
          <a:lstStyle/>
          <a:p>
            <a:r>
              <a:rPr lang="en-US" altLang="en-US" dirty="0"/>
              <a:t>Formed from the breakdown of hemoglobin in the spleen; bound to albumin transported to liver via blood (unconjugated, insoluble can’t be filtered by kidney)</a:t>
            </a:r>
          </a:p>
          <a:p>
            <a:r>
              <a:rPr lang="en-US" altLang="en-US" dirty="0"/>
              <a:t>Bilirubin then is conjugated in liver and excreted via bile duct in </a:t>
            </a:r>
            <a:r>
              <a:rPr lang="en-US" altLang="en-US" dirty="0" err="1"/>
              <a:t>duodendum</a:t>
            </a:r>
            <a:endParaRPr lang="en-US" altLang="en-US" dirty="0"/>
          </a:p>
          <a:p>
            <a:r>
              <a:rPr lang="en-US" altLang="en-US" dirty="0"/>
              <a:t>Very small amount of conjugated bilirubin may be reabsorbed and filtered by the kidney if plasma levels are high.</a:t>
            </a:r>
          </a:p>
          <a:p>
            <a:pPr marL="0" indent="0">
              <a:buNone/>
            </a:pPr>
            <a:endParaRPr lang="en-US" dirty="0"/>
          </a:p>
        </p:txBody>
      </p:sp>
    </p:spTree>
    <p:extLst>
      <p:ext uri="{BB962C8B-B14F-4D97-AF65-F5344CB8AC3E}">
        <p14:creationId xmlns:p14="http://schemas.microsoft.com/office/powerpoint/2010/main" val="57268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	</a:t>
            </a:r>
          </a:p>
        </p:txBody>
      </p:sp>
      <p:sp>
        <p:nvSpPr>
          <p:cNvPr id="3" name="Content Placeholder 2"/>
          <p:cNvSpPr>
            <a:spLocks noGrp="1"/>
          </p:cNvSpPr>
          <p:nvPr>
            <p:ph idx="1"/>
          </p:nvPr>
        </p:nvSpPr>
        <p:spPr/>
        <p:txBody>
          <a:bodyPr>
            <a:normAutofit/>
          </a:bodyPr>
          <a:lstStyle/>
          <a:p>
            <a:r>
              <a:rPr lang="en-US" dirty="0"/>
              <a:t>Conjugated bilirubin should not be found in urine when serum bilirubin is normal</a:t>
            </a:r>
          </a:p>
          <a:p>
            <a:pPr lvl="1"/>
            <a:r>
              <a:rPr lang="en-US" sz="2800" b="1" dirty="0"/>
              <a:t>Severe liver disease (early sign, even if serum bilirubin is normal)</a:t>
            </a:r>
          </a:p>
          <a:p>
            <a:pPr lvl="1"/>
            <a:r>
              <a:rPr lang="en-US" sz="2800" b="1" dirty="0"/>
              <a:t>Obstructive jaundice</a:t>
            </a:r>
          </a:p>
          <a:p>
            <a:pPr marL="457200" lvl="1" indent="0">
              <a:buNone/>
            </a:pPr>
            <a:endParaRPr lang="en-US" dirty="0"/>
          </a:p>
        </p:txBody>
      </p:sp>
    </p:spTree>
    <p:extLst>
      <p:ext uri="{BB962C8B-B14F-4D97-AF65-F5344CB8AC3E}">
        <p14:creationId xmlns:p14="http://schemas.microsoft.com/office/powerpoint/2010/main" val="336312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US" sz="5400" dirty="0"/>
              <a:t>Urobilinogen	</a:t>
            </a:r>
          </a:p>
        </p:txBody>
      </p:sp>
      <p:sp>
        <p:nvSpPr>
          <p:cNvPr id="206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fontScale="92500"/>
          </a:bodyPr>
          <a:lstStyle/>
          <a:p>
            <a:r>
              <a:rPr lang="en-US" sz="2200" dirty="0"/>
              <a:t>Produced in the gut from metabolism of bilirubin </a:t>
            </a:r>
            <a:r>
              <a:rPr lang="en-US" sz="2200" dirty="0">
                <a:sym typeface="Wingdings" panose="05000000000000000000" pitchFamily="2" charset="2"/>
              </a:rPr>
              <a:t> </a:t>
            </a:r>
            <a:r>
              <a:rPr lang="en-US" sz="2200" dirty="0"/>
              <a:t>urobilinogen</a:t>
            </a:r>
          </a:p>
          <a:p>
            <a:r>
              <a:rPr lang="en-US" sz="2200" dirty="0"/>
              <a:t>Urobilinogen absorbed via portal circulation, traced amounts excreted in urine </a:t>
            </a:r>
          </a:p>
          <a:p>
            <a:r>
              <a:rPr lang="en-US" sz="2200" b="1" dirty="0"/>
              <a:t>Elevated level in urine and stool</a:t>
            </a:r>
            <a:r>
              <a:rPr lang="en-US" sz="2200" dirty="0"/>
              <a:t>: </a:t>
            </a:r>
            <a:r>
              <a:rPr lang="en-US" sz="2200" b="1" dirty="0"/>
              <a:t>hemolytic anemia</a:t>
            </a:r>
          </a:p>
          <a:p>
            <a:r>
              <a:rPr lang="en-US" sz="2200" b="1" dirty="0"/>
              <a:t>Decreased level in urine and stool</a:t>
            </a:r>
            <a:r>
              <a:rPr lang="en-US" sz="2200" dirty="0"/>
              <a:t>: </a:t>
            </a:r>
            <a:r>
              <a:rPr lang="en-US" sz="2200" b="1" dirty="0"/>
              <a:t>biliary obstruction, severe cholestasis </a:t>
            </a:r>
            <a:r>
              <a:rPr lang="en-US" sz="2200" dirty="0"/>
              <a:t>(because bilirubin does not reach the bowel to be metabolized into urobilinogen)</a:t>
            </a:r>
          </a:p>
        </p:txBody>
      </p:sp>
      <p:pic>
        <p:nvPicPr>
          <p:cNvPr id="8" name="Picture 7" descr="Graphical user interface&#10;&#10;Description automatically generated">
            <a:extLst>
              <a:ext uri="{FF2B5EF4-FFF2-40B4-BE49-F238E27FC236}">
                <a16:creationId xmlns:a16="http://schemas.microsoft.com/office/drawing/2014/main" id="{A9AE31E2-1BBF-750B-C57F-1A004C82F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816" y="2660904"/>
            <a:ext cx="5968192" cy="2751280"/>
          </a:xfrm>
          <a:prstGeom prst="rect">
            <a:avLst/>
          </a:prstGeom>
        </p:spPr>
      </p:pic>
    </p:spTree>
    <p:extLst>
      <p:ext uri="{BB962C8B-B14F-4D97-AF65-F5344CB8AC3E}">
        <p14:creationId xmlns:p14="http://schemas.microsoft.com/office/powerpoint/2010/main" val="180742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dirty="0"/>
              <a:t>Specimen Collection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200" dirty="0"/>
              <a:t>Avoid exercise 72 hours prior – trauma increases proteinuria and hematuria</a:t>
            </a:r>
          </a:p>
          <a:p>
            <a:r>
              <a:rPr lang="en-US" sz="2200" dirty="0"/>
              <a:t>Avoid contamination</a:t>
            </a:r>
          </a:p>
          <a:p>
            <a:pPr lvl="1"/>
            <a:r>
              <a:rPr lang="en-US" sz="2200" dirty="0"/>
              <a:t>Males – retract foreskin</a:t>
            </a:r>
          </a:p>
          <a:p>
            <a:pPr lvl="1"/>
            <a:r>
              <a:rPr lang="en-US" sz="2200" dirty="0"/>
              <a:t>Females – separate labia and cleanse periurethral area with sterile wipe</a:t>
            </a:r>
          </a:p>
          <a:p>
            <a:pPr lvl="1"/>
            <a:r>
              <a:rPr lang="en-US" sz="2200" dirty="0"/>
              <a:t>Midstream “clean catch” collection or bladder catheterization</a:t>
            </a:r>
          </a:p>
          <a:p>
            <a:r>
              <a:rPr lang="en-US" sz="2600" dirty="0"/>
              <a:t>Avoid culture of bag specimen </a:t>
            </a:r>
          </a:p>
          <a:p>
            <a:pPr marL="0" indent="0">
              <a:buNone/>
            </a:pPr>
            <a:endParaRPr lang="en-US" sz="2200" dirty="0"/>
          </a:p>
        </p:txBody>
      </p:sp>
    </p:spTree>
    <p:extLst>
      <p:ext uri="{BB962C8B-B14F-4D97-AF65-F5344CB8AC3E}">
        <p14:creationId xmlns:p14="http://schemas.microsoft.com/office/powerpoint/2010/main" val="161323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4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200150" indent="-457200">
              <a:buAutoNum type="arabicPeriod"/>
            </a:pPr>
            <a:r>
              <a:rPr lang="en-US" sz="2200" dirty="0"/>
              <a:t>Gallstone obstructing the common bile duct </a:t>
            </a:r>
          </a:p>
          <a:p>
            <a:pPr marL="1200150" indent="-457200">
              <a:buAutoNum type="arabicPeriod"/>
            </a:pPr>
            <a:r>
              <a:rPr lang="en-US" sz="2200" dirty="0"/>
              <a:t>Liver cirrhosis  </a:t>
            </a:r>
          </a:p>
          <a:p>
            <a:pPr marL="1200150" indent="-457200">
              <a:buAutoNum type="arabicPeriod"/>
            </a:pPr>
            <a:r>
              <a:rPr lang="en-US" sz="2200" dirty="0"/>
              <a:t>Hemolytic anemia after a diarrheal illness </a:t>
            </a:r>
          </a:p>
          <a:p>
            <a:endParaRPr lang="en-US" sz="2200"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Tree>
    <p:extLst>
      <p:ext uri="{BB962C8B-B14F-4D97-AF65-F5344CB8AC3E}">
        <p14:creationId xmlns:p14="http://schemas.microsoft.com/office/powerpoint/2010/main" val="9846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428750" indent="-457200">
              <a:buAutoNum type="arabicPeriod"/>
            </a:pPr>
            <a:r>
              <a:rPr lang="en-US" sz="2200" b="1" dirty="0"/>
              <a:t>Gallstone obstructing the common bile duct</a:t>
            </a:r>
          </a:p>
          <a:p>
            <a:pPr marL="1428750" indent="-457200">
              <a:buAutoNum type="arabicPeriod"/>
            </a:pPr>
            <a:r>
              <a:rPr lang="en-US" sz="2200" dirty="0"/>
              <a:t>Liver cirrhosis  </a:t>
            </a:r>
          </a:p>
          <a:p>
            <a:pPr marL="1428750" indent="-457200">
              <a:buAutoNum type="arabicPeriod"/>
            </a:pPr>
            <a:r>
              <a:rPr lang="en-US" sz="2200" dirty="0"/>
              <a:t>Hemolytic anemia after a diarrheal illness </a:t>
            </a:r>
          </a:p>
          <a:p>
            <a:endParaRPr lang="en-US" sz="2200"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
        <p:nvSpPr>
          <p:cNvPr id="3" name="Arrow: Right 2">
            <a:extLst>
              <a:ext uri="{FF2B5EF4-FFF2-40B4-BE49-F238E27FC236}">
                <a16:creationId xmlns:a16="http://schemas.microsoft.com/office/drawing/2014/main" id="{614C64A9-8EBE-742E-3748-ED5424B16BE7}"/>
              </a:ext>
            </a:extLst>
          </p:cNvPr>
          <p:cNvSpPr/>
          <p:nvPr/>
        </p:nvSpPr>
        <p:spPr>
          <a:xfrm>
            <a:off x="4427770" y="3699173"/>
            <a:ext cx="776177"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1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428750" indent="-457200">
              <a:buAutoNum type="arabicPeriod"/>
            </a:pPr>
            <a:r>
              <a:rPr lang="en-US" sz="2200" dirty="0"/>
              <a:t>Gallstone obstructing the common bile duct</a:t>
            </a:r>
          </a:p>
          <a:p>
            <a:pPr marL="1428750" indent="-457200">
              <a:buAutoNum type="arabicPeriod"/>
            </a:pPr>
            <a:r>
              <a:rPr lang="en-US" sz="2200" b="1" dirty="0"/>
              <a:t>Liver cirrhosis  </a:t>
            </a:r>
          </a:p>
          <a:p>
            <a:pPr marL="1428750" indent="-457200">
              <a:buAutoNum type="arabicPeriod"/>
            </a:pPr>
            <a:r>
              <a:rPr lang="en-US" sz="2200" dirty="0"/>
              <a:t>Hemolytic anemia after a diarrheal illness </a:t>
            </a:r>
          </a:p>
          <a:p>
            <a:endParaRPr lang="en-US" sz="2200"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Tree>
    <p:extLst>
      <p:ext uri="{BB962C8B-B14F-4D97-AF65-F5344CB8AC3E}">
        <p14:creationId xmlns:p14="http://schemas.microsoft.com/office/powerpoint/2010/main" val="377181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428750" indent="-457200">
              <a:buAutoNum type="arabicPeriod"/>
            </a:pPr>
            <a:r>
              <a:rPr lang="en-US" sz="2200" dirty="0"/>
              <a:t>Gallstone obstructing the common bile duct </a:t>
            </a:r>
          </a:p>
          <a:p>
            <a:pPr marL="1428750" indent="-457200">
              <a:buAutoNum type="arabicPeriod"/>
            </a:pPr>
            <a:r>
              <a:rPr lang="en-US" sz="2200" b="1" dirty="0"/>
              <a:t>Liver cirrhosis  </a:t>
            </a:r>
          </a:p>
          <a:p>
            <a:pPr marL="1428750" indent="-457200">
              <a:buAutoNum type="arabicPeriod"/>
            </a:pPr>
            <a:r>
              <a:rPr lang="en-US" sz="2200" dirty="0"/>
              <a:t>Hemolytic anemia after a diarrheal illness </a:t>
            </a:r>
          </a:p>
          <a:p>
            <a:endParaRPr lang="en-US" sz="2200"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
        <p:nvSpPr>
          <p:cNvPr id="3" name="Arrow: Right 2">
            <a:extLst>
              <a:ext uri="{FF2B5EF4-FFF2-40B4-BE49-F238E27FC236}">
                <a16:creationId xmlns:a16="http://schemas.microsoft.com/office/drawing/2014/main" id="{22404B5C-B050-02AD-DB6F-08AA5C33276A}"/>
              </a:ext>
            </a:extLst>
          </p:cNvPr>
          <p:cNvSpPr/>
          <p:nvPr/>
        </p:nvSpPr>
        <p:spPr>
          <a:xfrm>
            <a:off x="4427770" y="4358392"/>
            <a:ext cx="776177"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24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200150" indent="-457200">
              <a:buAutoNum type="arabicPeriod"/>
            </a:pPr>
            <a:r>
              <a:rPr lang="en-US" sz="2200" dirty="0"/>
              <a:t>Gallstone obstructing the common bile duct </a:t>
            </a:r>
          </a:p>
          <a:p>
            <a:pPr marL="1200150" indent="-457200">
              <a:buAutoNum type="arabicPeriod"/>
            </a:pPr>
            <a:r>
              <a:rPr lang="en-US" sz="2200" dirty="0"/>
              <a:t>Liver cirrhosis</a:t>
            </a:r>
          </a:p>
          <a:p>
            <a:pPr marL="1200150" indent="-457200">
              <a:buAutoNum type="arabicPeriod"/>
            </a:pPr>
            <a:r>
              <a:rPr lang="en-US" sz="2200" b="1" dirty="0"/>
              <a:t>Hemolytic anemia after a diarrheal illness </a:t>
            </a:r>
          </a:p>
          <a:p>
            <a:endParaRPr lang="en-US" sz="2200"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Tree>
    <p:extLst>
      <p:ext uri="{BB962C8B-B14F-4D97-AF65-F5344CB8AC3E}">
        <p14:creationId xmlns:p14="http://schemas.microsoft.com/office/powerpoint/2010/main" val="135771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D62F-DDE2-4CF3-AE34-AAC0BDAF986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Match the scenario to the expected results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D7F056-2CEF-4F5D-B1BA-F0F00F60B840}"/>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1200150" indent="-457200">
              <a:buAutoNum type="arabicPeriod"/>
            </a:pPr>
            <a:r>
              <a:rPr lang="en-US" sz="2200" dirty="0"/>
              <a:t>Gallstone obstructing the common bile duct</a:t>
            </a:r>
          </a:p>
          <a:p>
            <a:pPr marL="1200150" indent="-457200">
              <a:buAutoNum type="arabicPeriod"/>
            </a:pPr>
            <a:r>
              <a:rPr lang="en-US" sz="2200" dirty="0"/>
              <a:t>Liver cirrhosis  </a:t>
            </a:r>
          </a:p>
          <a:p>
            <a:pPr marL="1200150" indent="-457200">
              <a:buAutoNum type="arabicPeriod"/>
            </a:pPr>
            <a:r>
              <a:rPr lang="en-US" sz="2200" b="1" dirty="0"/>
              <a:t>Hemolytic anemia after a diarrheal illness </a:t>
            </a:r>
          </a:p>
          <a:p>
            <a:endParaRPr lang="en-US" sz="2200" b="1" dirty="0"/>
          </a:p>
          <a:p>
            <a:endParaRPr lang="en-US" sz="2200" dirty="0"/>
          </a:p>
        </p:txBody>
      </p:sp>
      <p:pic>
        <p:nvPicPr>
          <p:cNvPr id="24" name="Picture 23">
            <a:extLst>
              <a:ext uri="{FF2B5EF4-FFF2-40B4-BE49-F238E27FC236}">
                <a16:creationId xmlns:a16="http://schemas.microsoft.com/office/drawing/2014/main" id="{355AB855-2BD4-624A-E6FF-1665F8DCC77E}"/>
              </a:ext>
            </a:extLst>
          </p:cNvPr>
          <p:cNvPicPr>
            <a:picLocks noChangeAspect="1"/>
          </p:cNvPicPr>
          <p:nvPr/>
        </p:nvPicPr>
        <p:blipFill>
          <a:blip r:embed="rId2"/>
          <a:stretch>
            <a:fillRect/>
          </a:stretch>
        </p:blipFill>
        <p:spPr>
          <a:xfrm>
            <a:off x="4654296" y="1867033"/>
            <a:ext cx="6903720" cy="3123933"/>
          </a:xfrm>
          <a:prstGeom prst="rect">
            <a:avLst/>
          </a:prstGeom>
        </p:spPr>
      </p:pic>
      <p:sp>
        <p:nvSpPr>
          <p:cNvPr id="3" name="Arrow: Right 2">
            <a:extLst>
              <a:ext uri="{FF2B5EF4-FFF2-40B4-BE49-F238E27FC236}">
                <a16:creationId xmlns:a16="http://schemas.microsoft.com/office/drawing/2014/main" id="{9D68DD06-045B-AEC2-1E49-7800A011DF8C}"/>
              </a:ext>
            </a:extLst>
          </p:cNvPr>
          <p:cNvSpPr/>
          <p:nvPr/>
        </p:nvSpPr>
        <p:spPr>
          <a:xfrm>
            <a:off x="4427770" y="2901731"/>
            <a:ext cx="776177" cy="308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1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Urine Microscopy</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59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5279408" cy="1128068"/>
          </a:xfrm>
        </p:spPr>
        <p:txBody>
          <a:bodyPr anchor="ctr">
            <a:normAutofit/>
          </a:bodyPr>
          <a:lstStyle/>
          <a:p>
            <a:r>
              <a:rPr lang="en-US" sz="4000"/>
              <a:t>Erythrocytes	</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5278066" cy="3979585"/>
          </a:xfrm>
        </p:spPr>
        <p:txBody>
          <a:bodyPr anchor="ctr">
            <a:normAutofit/>
          </a:bodyPr>
          <a:lstStyle/>
          <a:p>
            <a:r>
              <a:rPr lang="en-US" sz="2000"/>
              <a:t>Causes:</a:t>
            </a:r>
          </a:p>
          <a:p>
            <a:pPr lvl="1"/>
            <a:r>
              <a:rPr lang="en-US" sz="2000"/>
              <a:t>Glomerular injury</a:t>
            </a:r>
          </a:p>
          <a:p>
            <a:pPr lvl="1"/>
            <a:r>
              <a:rPr lang="en-US" sz="2000"/>
              <a:t>Genitourinary tract bleeding</a:t>
            </a:r>
          </a:p>
          <a:p>
            <a:r>
              <a:rPr lang="en-US" sz="2000"/>
              <a:t>Isomorphic– urologic process</a:t>
            </a:r>
          </a:p>
          <a:p>
            <a:r>
              <a:rPr lang="en-US" sz="2000"/>
              <a:t>Dysmorphic – glomerular process</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rbc whitearrow dismorphic"/>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508368" y="581892"/>
            <a:ext cx="3547543"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3" name="Rectangle 104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canthocytosi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02037" y="3707894"/>
            <a:ext cx="3358341"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37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138265"/>
            <a:ext cx="5791199" cy="1401183"/>
          </a:xfrm>
        </p:spPr>
        <p:txBody>
          <a:bodyPr anchor="t">
            <a:normAutofit/>
          </a:bodyPr>
          <a:lstStyle/>
          <a:p>
            <a:r>
              <a:rPr lang="en-US" sz="3200"/>
              <a:t>Leukocytes	</a:t>
            </a: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0" y="2551176"/>
            <a:ext cx="5791199" cy="3602935"/>
          </a:xfrm>
        </p:spPr>
        <p:txBody>
          <a:bodyPr>
            <a:normAutofit/>
          </a:bodyPr>
          <a:lstStyle/>
          <a:p>
            <a:r>
              <a:rPr lang="en-US" sz="2000"/>
              <a:t>Pyuria: </a:t>
            </a:r>
            <a:r>
              <a:rPr lang="en-US" sz="2000" u="sng"/>
              <a:t>&gt;</a:t>
            </a:r>
            <a:r>
              <a:rPr lang="en-US" sz="2000"/>
              <a:t> 5 leukocytes/hpf</a:t>
            </a:r>
          </a:p>
          <a:p>
            <a:r>
              <a:rPr lang="en-US" sz="2000"/>
              <a:t>Sterile pyuria: leukocytes in the urine with negative urine bacterial culture</a:t>
            </a:r>
          </a:p>
          <a:p>
            <a:pPr lvl="1"/>
            <a:r>
              <a:rPr lang="en-US" sz="2000"/>
              <a:t>Acute Interstitial Nephritis</a:t>
            </a:r>
          </a:p>
          <a:p>
            <a:pPr lvl="1"/>
            <a:r>
              <a:rPr lang="en-US" sz="2000"/>
              <a:t>Vaginitis, cervicitis, prostatitis </a:t>
            </a:r>
          </a:p>
          <a:p>
            <a:pPr lvl="1"/>
            <a:r>
              <a:rPr lang="en-US" sz="2000"/>
              <a:t>Stones</a:t>
            </a:r>
          </a:p>
          <a:p>
            <a:pPr lvl="1"/>
            <a:r>
              <a:rPr lang="en-US" sz="2000"/>
              <a:t>Renal transplant rejection </a:t>
            </a:r>
          </a:p>
          <a:p>
            <a:pPr lvl="1"/>
            <a:r>
              <a:rPr lang="en-US" sz="2000"/>
              <a:t>UTI due to chlamydia, myobacterium, ureaplasma </a:t>
            </a: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wbc">
            <a:extLst>
              <a:ext uri="{FF2B5EF4-FFF2-40B4-BE49-F238E27FC236}">
                <a16:creationId xmlns:a16="http://schemas.microsoft.com/office/drawing/2014/main" id="{A91EFB70-FBED-7A74-3C26-BE83F97BC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024191" y="1009808"/>
            <a:ext cx="3452192" cy="48330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9733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30129" y="486184"/>
            <a:ext cx="6118403" cy="1325563"/>
          </a:xfrm>
        </p:spPr>
        <p:txBody>
          <a:bodyPr>
            <a:normAutofit/>
          </a:bodyPr>
          <a:lstStyle/>
          <a:p>
            <a:r>
              <a:rPr lang="en-US"/>
              <a:t>Epithelial Cells	</a:t>
            </a:r>
            <a:endParaRPr lang="en-US" dirty="0"/>
          </a:p>
        </p:txBody>
      </p:sp>
      <p:pic>
        <p:nvPicPr>
          <p:cNvPr id="2052" name="Picture 4" descr="http://www.eclinpath.com/wp-content/uploads/Transitional-epithelial-cell.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7874" y="486184"/>
            <a:ext cx="3136512" cy="27350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renal tubular epithelial cell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9474" y="3543300"/>
            <a:ext cx="3214913"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30129" y="1946684"/>
            <a:ext cx="6118403" cy="4351338"/>
          </a:xfrm>
        </p:spPr>
        <p:txBody>
          <a:bodyPr>
            <a:normAutofit/>
          </a:bodyPr>
          <a:lstStyle/>
          <a:p>
            <a:r>
              <a:rPr lang="en-US" sz="2000" dirty="0"/>
              <a:t>Renal tubular epithelial cells</a:t>
            </a:r>
          </a:p>
          <a:p>
            <a:pPr lvl="1"/>
            <a:r>
              <a:rPr lang="en-US" sz="2000" dirty="0"/>
              <a:t>Large central nuclei</a:t>
            </a:r>
          </a:p>
          <a:p>
            <a:pPr lvl="1"/>
            <a:r>
              <a:rPr lang="en-US" sz="2000" dirty="0"/>
              <a:t>1.5-3 x larger than leukocytes</a:t>
            </a:r>
          </a:p>
          <a:p>
            <a:pPr lvl="1"/>
            <a:r>
              <a:rPr lang="en-US" sz="2000" dirty="0"/>
              <a:t>ATN</a:t>
            </a:r>
          </a:p>
          <a:p>
            <a:r>
              <a:rPr lang="en-US" sz="2000" dirty="0"/>
              <a:t>Transitional epithelial cells</a:t>
            </a:r>
          </a:p>
          <a:p>
            <a:pPr lvl="1"/>
            <a:r>
              <a:rPr lang="en-US" sz="2000" dirty="0"/>
              <a:t>Larger than tubular epithelial cells</a:t>
            </a:r>
          </a:p>
          <a:p>
            <a:pPr lvl="1"/>
            <a:r>
              <a:rPr lang="en-US" sz="2000" dirty="0"/>
              <a:t>Originate anywhere from renal pelvis to proximal urethra</a:t>
            </a:r>
          </a:p>
          <a:p>
            <a:r>
              <a:rPr lang="en-US" sz="2000" dirty="0"/>
              <a:t>Squamous epithelial cells</a:t>
            </a:r>
          </a:p>
          <a:p>
            <a:pPr lvl="1"/>
            <a:r>
              <a:rPr lang="en-US" sz="2000" dirty="0"/>
              <a:t>Large and irregular with small central nuclei</a:t>
            </a:r>
          </a:p>
          <a:p>
            <a:pPr lvl="1"/>
            <a:r>
              <a:rPr lang="en-US" sz="2000" dirty="0"/>
              <a:t>Originate from distal urethra or external genitalia</a:t>
            </a:r>
          </a:p>
          <a:p>
            <a:pPr lvl="1"/>
            <a:r>
              <a:rPr lang="en-US" sz="2000" dirty="0"/>
              <a:t>Suggests urine contamination</a:t>
            </a:r>
          </a:p>
          <a:p>
            <a:pPr lvl="1"/>
            <a:endParaRPr lang="en-US" sz="2000" dirty="0"/>
          </a:p>
        </p:txBody>
      </p:sp>
      <p:sp>
        <p:nvSpPr>
          <p:cNvPr id="2062" name="Arc 2061">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9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4000" dirty="0"/>
              <a:t>Specimen Processing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US" sz="2200" dirty="0"/>
              <a:t>Prompt processing – should be tested within 1 hour of voiding to minimize breakdown of formed elements</a:t>
            </a:r>
          </a:p>
          <a:p>
            <a:r>
              <a:rPr lang="en-US" sz="2200" dirty="0"/>
              <a:t>Macroscopic exam – color and clarity</a:t>
            </a:r>
          </a:p>
          <a:p>
            <a:r>
              <a:rPr lang="en-US" sz="2200" dirty="0"/>
              <a:t>Chemical exam - dipstick</a:t>
            </a:r>
          </a:p>
          <a:p>
            <a:r>
              <a:rPr lang="en-US" sz="2200" dirty="0"/>
              <a:t>Microscopic exam</a:t>
            </a:r>
          </a:p>
          <a:p>
            <a:pPr lvl="1"/>
            <a:r>
              <a:rPr lang="en-US" sz="2200" dirty="0"/>
              <a:t>Centrifuge at 3000rpm for 3-5 minutes</a:t>
            </a:r>
          </a:p>
          <a:p>
            <a:pPr lvl="1"/>
            <a:r>
              <a:rPr lang="en-US" sz="2200" dirty="0"/>
              <a:t>Pour off supernatant</a:t>
            </a:r>
          </a:p>
          <a:p>
            <a:pPr lvl="1"/>
            <a:r>
              <a:rPr lang="en-US" sz="2200" dirty="0"/>
              <a:t>Place sediment on slide for microscopic exam</a:t>
            </a:r>
          </a:p>
        </p:txBody>
      </p:sp>
    </p:spTree>
    <p:extLst>
      <p:ext uri="{BB962C8B-B14F-4D97-AF65-F5344CB8AC3E}">
        <p14:creationId xmlns:p14="http://schemas.microsoft.com/office/powerpoint/2010/main" val="1994103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Eosinophils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Causes</a:t>
            </a:r>
          </a:p>
          <a:p>
            <a:pPr lvl="1"/>
            <a:r>
              <a:rPr lang="en-US" dirty="0"/>
              <a:t>UTI</a:t>
            </a:r>
          </a:p>
          <a:p>
            <a:pPr lvl="1"/>
            <a:r>
              <a:rPr lang="en-US" dirty="0"/>
              <a:t>Allergy</a:t>
            </a:r>
          </a:p>
          <a:p>
            <a:pPr lvl="1"/>
            <a:r>
              <a:rPr lang="en-US" dirty="0" err="1"/>
              <a:t>Atheroembolic</a:t>
            </a:r>
            <a:r>
              <a:rPr lang="en-US" dirty="0"/>
              <a:t> disease</a:t>
            </a:r>
          </a:p>
          <a:p>
            <a:pPr lvl="1"/>
            <a:r>
              <a:rPr lang="en-US" dirty="0"/>
              <a:t>Small vessel vasculitis</a:t>
            </a:r>
          </a:p>
          <a:p>
            <a:pPr lvl="1"/>
            <a:r>
              <a:rPr lang="en-US" dirty="0"/>
              <a:t>Rapidly progressive glomerulonephritis</a:t>
            </a:r>
          </a:p>
          <a:p>
            <a:pPr lvl="1"/>
            <a:r>
              <a:rPr lang="en-US" dirty="0"/>
              <a:t>Parasitic infections – urinary schistosomiasis</a:t>
            </a:r>
          </a:p>
          <a:p>
            <a:r>
              <a:rPr lang="en-US" dirty="0"/>
              <a:t>Poor sensitivity and specificity limit its utility</a:t>
            </a:r>
          </a:p>
        </p:txBody>
      </p:sp>
    </p:spTree>
    <p:extLst>
      <p:ext uri="{BB962C8B-B14F-4D97-AF65-F5344CB8AC3E}">
        <p14:creationId xmlns:p14="http://schemas.microsoft.com/office/powerpoint/2010/main" val="74662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138036"/>
            <a:ext cx="5034116" cy="1402470"/>
          </a:xfrm>
        </p:spPr>
        <p:txBody>
          <a:bodyPr anchor="t">
            <a:normAutofit/>
          </a:bodyPr>
          <a:lstStyle/>
          <a:p>
            <a:r>
              <a:rPr lang="en-US" sz="3200"/>
              <a:t>CASE 5</a:t>
            </a:r>
          </a:p>
        </p:txBody>
      </p:sp>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0" y="2551176"/>
            <a:ext cx="5034116" cy="3591207"/>
          </a:xfrm>
        </p:spPr>
        <p:txBody>
          <a:bodyPr>
            <a:normAutofit/>
          </a:bodyPr>
          <a:lstStyle/>
          <a:p>
            <a:pPr marL="0" indent="0">
              <a:buNone/>
            </a:pPr>
            <a:r>
              <a:rPr lang="en-US" sz="2000" dirty="0"/>
              <a:t>A 14-year-old boy comes to your office for evaluation of periorbital edema and leg swelling.  Creatinine is 0.5.  Urinalysis has 4+ protein and no blood.  The urine is foamy.  </a:t>
            </a:r>
          </a:p>
          <a:p>
            <a:pPr marL="0" indent="0">
              <a:buNone/>
            </a:pPr>
            <a:endParaRPr lang="en-US" sz="2000" dirty="0"/>
          </a:p>
          <a:p>
            <a:pPr marL="0" indent="0">
              <a:buNone/>
            </a:pPr>
            <a:r>
              <a:rPr lang="en-US" sz="2000" dirty="0"/>
              <a:t>On microscopy, which casts are you most likely to see?</a:t>
            </a:r>
          </a:p>
          <a:p>
            <a:pPr marL="0" indent="0">
              <a:buNone/>
            </a:pPr>
            <a:endParaRPr lang="en-US" sz="2000" dirty="0"/>
          </a:p>
        </p:txBody>
      </p:sp>
      <p:pic>
        <p:nvPicPr>
          <p:cNvPr id="8" name="Picture 9" descr="granular cast 2"/>
          <p:cNvPicPr>
            <a:picLocks noChangeAspect="1" noChangeArrowheads="1"/>
          </p:cNvPicPr>
          <p:nvPr/>
        </p:nvPicPr>
        <p:blipFill>
          <a:blip r:embed="rId3">
            <a:extLst>
              <a:ext uri="{28A0092B-C50C-407E-A947-70E740481C1C}">
                <a14:useLocalDpi xmlns:a14="http://schemas.microsoft.com/office/drawing/2010/main" val="0"/>
              </a:ext>
            </a:extLst>
          </a:blip>
          <a:srcRect l="11710" r="22080" b="-1"/>
          <a:stretch/>
        </p:blipFill>
        <p:spPr>
          <a:xfrm>
            <a:off x="6514448" y="873173"/>
            <a:ext cx="2360522" cy="2531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White_cell_cast_I"/>
          <p:cNvPicPr>
            <a:picLocks noChangeAspect="1" noChangeArrowheads="1"/>
          </p:cNvPicPr>
          <p:nvPr/>
        </p:nvPicPr>
        <p:blipFill>
          <a:blip r:embed="rId4">
            <a:extLst>
              <a:ext uri="{28A0092B-C50C-407E-A947-70E740481C1C}">
                <a14:useLocalDpi xmlns:a14="http://schemas.microsoft.com/office/drawing/2010/main" val="0"/>
              </a:ext>
            </a:extLst>
          </a:blip>
          <a:srcRect l="16550" r="18978" b="-3"/>
          <a:stretch/>
        </p:blipFill>
        <p:spPr>
          <a:xfrm>
            <a:off x="8935278" y="873173"/>
            <a:ext cx="2378539" cy="2531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Fatty_cast_polarized"/>
          <p:cNvPicPr>
            <a:picLocks noChangeAspect="1" noChangeArrowheads="1"/>
          </p:cNvPicPr>
          <p:nvPr/>
        </p:nvPicPr>
        <p:blipFill>
          <a:blip r:embed="rId5">
            <a:extLst>
              <a:ext uri="{28A0092B-C50C-407E-A947-70E740481C1C}">
                <a14:useLocalDpi xmlns:a14="http://schemas.microsoft.com/office/drawing/2010/main" val="0"/>
              </a:ext>
            </a:extLst>
          </a:blip>
          <a:srcRect l="40426" r="5796" b="4"/>
          <a:stretch/>
        </p:blipFill>
        <p:spPr>
          <a:xfrm>
            <a:off x="6514448" y="3461280"/>
            <a:ext cx="2360522" cy="2531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rbc cast"/>
          <p:cNvPicPr>
            <a:picLocks noChangeAspect="1" noChangeArrowheads="1"/>
          </p:cNvPicPr>
          <p:nvPr/>
        </p:nvPicPr>
        <p:blipFill>
          <a:blip r:embed="rId6">
            <a:extLst>
              <a:ext uri="{28A0092B-C50C-407E-A947-70E740481C1C}">
                <a14:useLocalDpi xmlns:a14="http://schemas.microsoft.com/office/drawing/2010/main" val="0"/>
              </a:ext>
            </a:extLst>
          </a:blip>
          <a:srcRect l="12017" r="21267" b="-1"/>
          <a:stretch/>
        </p:blipFill>
        <p:spPr>
          <a:xfrm>
            <a:off x="8935278" y="3461280"/>
            <a:ext cx="2378538" cy="2531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262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US" sz="6600"/>
              <a:t>Casts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98595" y="2109103"/>
            <a:ext cx="4702848" cy="3560260"/>
          </a:xfrm>
        </p:spPr>
        <p:txBody>
          <a:bodyPr anchor="ctr">
            <a:normAutofit/>
          </a:bodyPr>
          <a:lstStyle/>
          <a:p>
            <a:r>
              <a:rPr lang="en-US" sz="2400" dirty="0"/>
              <a:t>Made of Tamm-Horsfall protein, cells or cellular debris, or lipoprotein droplets</a:t>
            </a:r>
          </a:p>
          <a:p>
            <a:r>
              <a:rPr lang="en-US" sz="2400" dirty="0"/>
              <a:t>Cylindrical: form in distal tubular lumen</a:t>
            </a:r>
          </a:p>
          <a:p>
            <a:endParaRPr lang="en-US" sz="2400" dirty="0"/>
          </a:p>
          <a:p>
            <a:endParaRPr lang="en-US" sz="2400" dirty="0"/>
          </a:p>
        </p:txBody>
      </p:sp>
    </p:spTree>
    <p:extLst>
      <p:ext uri="{BB962C8B-B14F-4D97-AF65-F5344CB8AC3E}">
        <p14:creationId xmlns:p14="http://schemas.microsoft.com/office/powerpoint/2010/main" val="25016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3" name="Rectangle 10855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555" name="Arc 10855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546" name="Rectangle 2"/>
          <p:cNvSpPr>
            <a:spLocks noGrp="1" noChangeArrowheads="1"/>
          </p:cNvSpPr>
          <p:nvPr>
            <p:ph type="title"/>
          </p:nvPr>
        </p:nvSpPr>
        <p:spPr>
          <a:xfrm>
            <a:off x="5894962" y="479493"/>
            <a:ext cx="5458838" cy="1325563"/>
          </a:xfrm>
        </p:spPr>
        <p:txBody>
          <a:bodyPr vert="horz" lIns="91440" tIns="45720" rIns="91440" bIns="45720" rtlCol="0" anchor="ctr">
            <a:normAutofit/>
          </a:bodyPr>
          <a:lstStyle/>
          <a:p>
            <a:r>
              <a:rPr lang="en-US" altLang="en-US" kern="1200">
                <a:solidFill>
                  <a:schemeClr val="tx1"/>
                </a:solidFill>
                <a:latin typeface="+mj-lt"/>
                <a:ea typeface="+mj-ea"/>
                <a:cs typeface="+mj-cs"/>
              </a:rPr>
              <a:t>Hyaline casts</a:t>
            </a:r>
          </a:p>
        </p:txBody>
      </p:sp>
      <p:sp>
        <p:nvSpPr>
          <p:cNvPr id="108557" name="Freeform: Shape 10855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8548" name="Picture 8" descr="hyal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1031629" y="511293"/>
            <a:ext cx="4120487"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7" name="Rectangle 5"/>
          <p:cNvSpPr>
            <a:spLocks noGrp="1" noChangeArrowheads="1"/>
          </p:cNvSpPr>
          <p:nvPr>
            <p:ph type="body" sz="half" idx="1"/>
          </p:nvPr>
        </p:nvSpPr>
        <p:spPr>
          <a:xfrm>
            <a:off x="5894962" y="1984443"/>
            <a:ext cx="5458838" cy="4192520"/>
          </a:xfrm>
        </p:spPr>
        <p:txBody>
          <a:bodyPr vert="horz" lIns="91440" tIns="45720" rIns="91440" bIns="45720" rtlCol="0">
            <a:normAutofit/>
          </a:bodyPr>
          <a:lstStyle/>
          <a:p>
            <a:r>
              <a:rPr lang="en-US" altLang="en-US" dirty="0"/>
              <a:t>Not indicative of disease</a:t>
            </a:r>
          </a:p>
          <a:p>
            <a:r>
              <a:rPr lang="en-US" altLang="en-US" dirty="0"/>
              <a:t>Seen with diuretic therapy or with small volumes of concentrated urine</a:t>
            </a:r>
          </a:p>
        </p:txBody>
      </p:sp>
    </p:spTree>
    <p:extLst>
      <p:ext uri="{BB962C8B-B14F-4D97-AF65-F5344CB8AC3E}">
        <p14:creationId xmlns:p14="http://schemas.microsoft.com/office/powerpoint/2010/main" val="3230632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09" name="Rectangle 10240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1" name="Right Triangle 1024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13" name="Rectangle 1024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2" name="Rectangle 4"/>
          <p:cNvSpPr>
            <a:spLocks noGrp="1" noChangeArrowheads="1"/>
          </p:cNvSpPr>
          <p:nvPr>
            <p:ph type="title"/>
          </p:nvPr>
        </p:nvSpPr>
        <p:spPr>
          <a:xfrm>
            <a:off x="1123356" y="1188637"/>
            <a:ext cx="9984615" cy="1597228"/>
          </a:xfrm>
        </p:spPr>
        <p:txBody>
          <a:bodyPr vert="horz" lIns="91440" tIns="45720" rIns="91440" bIns="45720" rtlCol="0" anchor="ctr">
            <a:normAutofit/>
          </a:bodyPr>
          <a:lstStyle/>
          <a:p>
            <a:r>
              <a:rPr lang="en-US" altLang="en-US" sz="6000" kern="1200">
                <a:solidFill>
                  <a:schemeClr val="tx1"/>
                </a:solidFill>
                <a:latin typeface="+mj-lt"/>
                <a:ea typeface="+mj-ea"/>
                <a:cs typeface="+mj-cs"/>
              </a:rPr>
              <a:t>Red Blood Cell Casts</a:t>
            </a:r>
          </a:p>
        </p:txBody>
      </p:sp>
      <p:pic>
        <p:nvPicPr>
          <p:cNvPr id="102404" name="Picture 7" descr="rbc cas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123357" y="3127861"/>
            <a:ext cx="3533985" cy="2509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3" name="Rectangle 6"/>
          <p:cNvSpPr>
            <a:spLocks noGrp="1" noChangeArrowheads="1"/>
          </p:cNvSpPr>
          <p:nvPr>
            <p:ph type="body" sz="half" idx="2"/>
          </p:nvPr>
        </p:nvSpPr>
        <p:spPr>
          <a:xfrm>
            <a:off x="5255260" y="2998278"/>
            <a:ext cx="5464877" cy="2728198"/>
          </a:xfrm>
        </p:spPr>
        <p:txBody>
          <a:bodyPr vert="horz" lIns="91440" tIns="45720" rIns="91440" bIns="45720" rtlCol="0" anchor="t">
            <a:normAutofit/>
          </a:bodyPr>
          <a:lstStyle/>
          <a:p>
            <a:endParaRPr lang="en-US" altLang="en-US" dirty="0"/>
          </a:p>
          <a:p>
            <a:r>
              <a:rPr lang="en-US" altLang="en-US" dirty="0"/>
              <a:t>Diagnostic of glomerulonephritis or vasculitis</a:t>
            </a:r>
          </a:p>
        </p:txBody>
      </p:sp>
    </p:spTree>
    <p:extLst>
      <p:ext uri="{BB962C8B-B14F-4D97-AF65-F5344CB8AC3E}">
        <p14:creationId xmlns:p14="http://schemas.microsoft.com/office/powerpoint/2010/main" val="3116433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3" name="Rectangle 10343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28" name="Picture 7" descr="White_cell_cast_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5296" r="17727"/>
          <a:stretch/>
        </p:blipFill>
        <p:spPr>
          <a:xfrm>
            <a:off x="621675" y="623275"/>
            <a:ext cx="5474323" cy="56078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5" name="Right Triangle 10343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7" name="Rectangle 103436">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4"/>
          <p:cNvSpPr>
            <a:spLocks noGrp="1" noChangeArrowheads="1"/>
          </p:cNvSpPr>
          <p:nvPr>
            <p:ph type="title"/>
          </p:nvPr>
        </p:nvSpPr>
        <p:spPr>
          <a:xfrm>
            <a:off x="6693899" y="1180957"/>
            <a:ext cx="4564230" cy="1597228"/>
          </a:xfrm>
        </p:spPr>
        <p:txBody>
          <a:bodyPr vert="horz" lIns="91440" tIns="45720" rIns="91440" bIns="45720" rtlCol="0" anchor="ctr">
            <a:normAutofit/>
          </a:bodyPr>
          <a:lstStyle/>
          <a:p>
            <a:r>
              <a:rPr lang="en-US" altLang="en-US" sz="5400" dirty="0"/>
              <a:t>Leukocyte Casts</a:t>
            </a:r>
          </a:p>
        </p:txBody>
      </p:sp>
      <p:sp>
        <p:nvSpPr>
          <p:cNvPr id="103427" name="Rectangle 6"/>
          <p:cNvSpPr>
            <a:spLocks noGrp="1" noChangeArrowheads="1"/>
          </p:cNvSpPr>
          <p:nvPr>
            <p:ph type="body" sz="half" idx="2"/>
          </p:nvPr>
        </p:nvSpPr>
        <p:spPr>
          <a:xfrm>
            <a:off x="6717673" y="2388986"/>
            <a:ext cx="4829154" cy="1893762"/>
          </a:xfrm>
        </p:spPr>
        <p:txBody>
          <a:bodyPr vert="horz" lIns="91440" tIns="45720" rIns="91440" bIns="45720" rtlCol="0" anchor="t">
            <a:noAutofit/>
          </a:bodyPr>
          <a:lstStyle/>
          <a:p>
            <a:r>
              <a:rPr lang="en-US" altLang="en-US" dirty="0"/>
              <a:t>Seen with AIN or acute pyelonephritis</a:t>
            </a:r>
          </a:p>
        </p:txBody>
      </p:sp>
    </p:spTree>
    <p:extLst>
      <p:ext uri="{BB962C8B-B14F-4D97-AF65-F5344CB8AC3E}">
        <p14:creationId xmlns:p14="http://schemas.microsoft.com/office/powerpoint/2010/main" val="3800566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03" name="Rectangle 105502">
            <a:extLst>
              <a:ext uri="{FF2B5EF4-FFF2-40B4-BE49-F238E27FC236}">
                <a16:creationId xmlns:a16="http://schemas.microsoft.com/office/drawing/2014/main" id="{472B52B5-CAED-474E-9C54-17CFA21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Rectangle 2"/>
          <p:cNvSpPr>
            <a:spLocks noGrp="1" noChangeArrowheads="1"/>
          </p:cNvSpPr>
          <p:nvPr>
            <p:ph type="title"/>
          </p:nvPr>
        </p:nvSpPr>
        <p:spPr>
          <a:xfrm>
            <a:off x="804672" y="797029"/>
            <a:ext cx="5290594" cy="1454051"/>
          </a:xfrm>
        </p:spPr>
        <p:txBody>
          <a:bodyPr vert="horz" lIns="91440" tIns="45720" rIns="91440" bIns="45720" rtlCol="0" anchor="b">
            <a:normAutofit/>
          </a:bodyPr>
          <a:lstStyle/>
          <a:p>
            <a:r>
              <a:rPr lang="en-US" altLang="en-US" sz="4000" kern="1200" dirty="0">
                <a:latin typeface="+mj-lt"/>
                <a:ea typeface="+mj-ea"/>
                <a:cs typeface="+mj-cs"/>
              </a:rPr>
              <a:t>Muddy Brown Casts </a:t>
            </a:r>
            <a:r>
              <a:rPr lang="en-US" altLang="en-US" sz="3600" kern="1200" dirty="0">
                <a:latin typeface="+mj-lt"/>
                <a:ea typeface="+mj-ea"/>
                <a:cs typeface="+mj-cs"/>
              </a:rPr>
              <a:t>(pigmented/granular)</a:t>
            </a:r>
          </a:p>
        </p:txBody>
      </p:sp>
      <p:pic>
        <p:nvPicPr>
          <p:cNvPr id="105477" name="Picture 11" descr="granular cast"/>
          <p:cNvPicPr>
            <a:picLocks noGrp="1" noChangeAspect="1" noChangeArrowheads="1"/>
          </p:cNvPicPr>
          <p:nvPr>
            <p:ph sz="quarter" idx="2"/>
          </p:nvPr>
        </p:nvPicPr>
        <p:blipFill>
          <a:blip r:embed="rId3">
            <a:alphaModFix/>
            <a:extLst>
              <a:ext uri="{28A0092B-C50C-407E-A947-70E740481C1C}">
                <a14:useLocalDpi xmlns:a14="http://schemas.microsoft.com/office/drawing/2010/main" val="0"/>
              </a:ext>
            </a:extLst>
          </a:blip>
          <a:srcRect t="19898" b="13050"/>
          <a:stretch/>
        </p:blipFill>
        <p:spPr>
          <a:xfrm>
            <a:off x="7991436" y="-2725"/>
            <a:ext cx="4064043" cy="2335724"/>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6" name="Rectangle 8"/>
          <p:cNvSpPr>
            <a:spLocks noGrp="1" noChangeArrowheads="1"/>
          </p:cNvSpPr>
          <p:nvPr>
            <p:ph type="body" sz="half" idx="3"/>
          </p:nvPr>
        </p:nvSpPr>
        <p:spPr>
          <a:xfrm>
            <a:off x="3235051" y="1759945"/>
            <a:ext cx="5286665" cy="3639289"/>
          </a:xfrm>
        </p:spPr>
        <p:txBody>
          <a:bodyPr vert="horz" lIns="91440" tIns="45720" rIns="91440" bIns="45720" rtlCol="0" anchor="ctr">
            <a:normAutofit/>
          </a:bodyPr>
          <a:lstStyle/>
          <a:p>
            <a:endParaRPr lang="en-US" altLang="en-US" dirty="0"/>
          </a:p>
          <a:p>
            <a:r>
              <a:rPr lang="en-US" altLang="en-US" dirty="0"/>
              <a:t>Tubular cell debris (ATN)</a:t>
            </a:r>
          </a:p>
        </p:txBody>
      </p:sp>
      <p:pic>
        <p:nvPicPr>
          <p:cNvPr id="105475" name="Picture 9" descr="granular cast 2"/>
          <p:cNvPicPr>
            <a:picLocks noGrp="1" noChangeAspect="1" noChangeArrowheads="1"/>
          </p:cNvPicPr>
          <p:nvPr>
            <p:ph sz="quarter" idx="1"/>
          </p:nvPr>
        </p:nvPicPr>
        <p:blipFill>
          <a:blip r:embed="rId4">
            <a:alphaModFix/>
            <a:extLst>
              <a:ext uri="{28A0092B-C50C-407E-A947-70E740481C1C}">
                <a14:useLocalDpi xmlns:a14="http://schemas.microsoft.com/office/drawing/2010/main" val="0"/>
              </a:ext>
            </a:extLst>
          </a:blip>
          <a:srcRect l="1830" r="12201" b="-1"/>
          <a:stretch/>
        </p:blipFill>
        <p:spPr>
          <a:xfrm>
            <a:off x="7150077" y="2691526"/>
            <a:ext cx="5041618" cy="4163753"/>
          </a:xfrm>
          <a:custGeom>
            <a:avLst/>
            <a:gdLst/>
            <a:ahLst/>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5509" name="Group 105508">
            <a:extLst>
              <a:ext uri="{FF2B5EF4-FFF2-40B4-BE49-F238E27FC236}">
                <a16:creationId xmlns:a16="http://schemas.microsoft.com/office/drawing/2014/main" id="{8283797C-C2D3-4D1E-BAE3-FAC0DBD27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0168" y="2243097"/>
            <a:ext cx="5361527" cy="4612178"/>
            <a:chOff x="6865288" y="2243097"/>
            <a:chExt cx="5361527" cy="4612178"/>
          </a:xfrm>
        </p:grpSpPr>
        <p:sp>
          <p:nvSpPr>
            <p:cNvPr id="105499" name="Freeform: Shape 105498">
              <a:extLst>
                <a:ext uri="{FF2B5EF4-FFF2-40B4-BE49-F238E27FC236}">
                  <a16:creationId xmlns:a16="http://schemas.microsoft.com/office/drawing/2014/main" id="{33779C89-87B1-443C-8A2D-28ECB877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17588" y="2582697"/>
              <a:ext cx="4909227" cy="4272578"/>
            </a:xfrm>
            <a:custGeom>
              <a:avLst/>
              <a:gdLst>
                <a:gd name="connsiteX0" fmla="*/ 4909227 w 4909227"/>
                <a:gd name="connsiteY0" fmla="*/ 4175460 h 4272578"/>
                <a:gd name="connsiteX1" fmla="*/ 4909227 w 4909227"/>
                <a:gd name="connsiteY1" fmla="*/ 4272578 h 4272578"/>
                <a:gd name="connsiteX2" fmla="*/ 4845585 w 4909227"/>
                <a:gd name="connsiteY2" fmla="*/ 4272578 h 4272578"/>
                <a:gd name="connsiteX3" fmla="*/ 4858157 w 4909227"/>
                <a:gd name="connsiteY3" fmla="*/ 4254703 h 4272578"/>
                <a:gd name="connsiteX4" fmla="*/ 4891455 w 4909227"/>
                <a:gd name="connsiteY4" fmla="*/ 4203934 h 4272578"/>
                <a:gd name="connsiteX5" fmla="*/ 2779325 w 4909227"/>
                <a:gd name="connsiteY5" fmla="*/ 1 h 4272578"/>
                <a:gd name="connsiteX6" fmla="*/ 2923168 w 4909227"/>
                <a:gd name="connsiteY6" fmla="*/ 4226 h 4272578"/>
                <a:gd name="connsiteX7" fmla="*/ 3066195 w 4909227"/>
                <a:gd name="connsiteY7" fmla="*/ 16887 h 4272578"/>
                <a:gd name="connsiteX8" fmla="*/ 3101700 w 4909227"/>
                <a:gd name="connsiteY8" fmla="*/ 21414 h 4272578"/>
                <a:gd name="connsiteX9" fmla="*/ 3137091 w 4909227"/>
                <a:gd name="connsiteY9" fmla="*/ 26711 h 4272578"/>
                <a:gd name="connsiteX10" fmla="*/ 3207802 w 4909227"/>
                <a:gd name="connsiteY10" fmla="*/ 37432 h 4272578"/>
                <a:gd name="connsiteX11" fmla="*/ 3243005 w 4909227"/>
                <a:gd name="connsiteY11" fmla="*/ 43626 h 4272578"/>
                <a:gd name="connsiteX12" fmla="*/ 3260547 w 4909227"/>
                <a:gd name="connsiteY12" fmla="*/ 46898 h 4272578"/>
                <a:gd name="connsiteX13" fmla="*/ 3277715 w 4909227"/>
                <a:gd name="connsiteY13" fmla="*/ 51961 h 4272578"/>
                <a:gd name="connsiteX14" fmla="*/ 3346016 w 4909227"/>
                <a:gd name="connsiteY14" fmla="*/ 72845 h 4272578"/>
                <a:gd name="connsiteX15" fmla="*/ 3379885 w 4909227"/>
                <a:gd name="connsiteY15" fmla="*/ 83628 h 4272578"/>
                <a:gd name="connsiteX16" fmla="*/ 3413175 w 4909227"/>
                <a:gd name="connsiteY16" fmla="*/ 95836 h 4272578"/>
                <a:gd name="connsiteX17" fmla="*/ 3479391 w 4909227"/>
                <a:gd name="connsiteY17" fmla="*/ 120878 h 4272578"/>
                <a:gd name="connsiteX18" fmla="*/ 3970615 w 4909227"/>
                <a:gd name="connsiteY18" fmla="*/ 373606 h 4272578"/>
                <a:gd name="connsiteX19" fmla="*/ 4028283 w 4909227"/>
                <a:gd name="connsiteY19" fmla="*/ 408892 h 4272578"/>
                <a:gd name="connsiteX20" fmla="*/ 4084580 w 4909227"/>
                <a:gd name="connsiteY20" fmla="*/ 445817 h 4272578"/>
                <a:gd name="connsiteX21" fmla="*/ 4140771 w 4909227"/>
                <a:gd name="connsiteY21" fmla="*/ 482348 h 4272578"/>
                <a:gd name="connsiteX22" fmla="*/ 4195883 w 4909227"/>
                <a:gd name="connsiteY22" fmla="*/ 520018 h 4272578"/>
                <a:gd name="connsiteX23" fmla="*/ 4305143 w 4909227"/>
                <a:gd name="connsiteY23" fmla="*/ 595724 h 4272578"/>
                <a:gd name="connsiteX24" fmla="*/ 4359509 w 4909227"/>
                <a:gd name="connsiteY24" fmla="*/ 633384 h 4272578"/>
                <a:gd name="connsiteX25" fmla="*/ 4414317 w 4909227"/>
                <a:gd name="connsiteY25" fmla="*/ 670713 h 4272578"/>
                <a:gd name="connsiteX26" fmla="*/ 4632086 w 4909227"/>
                <a:gd name="connsiteY26" fmla="*/ 825710 h 4272578"/>
                <a:gd name="connsiteX27" fmla="*/ 4836284 w 4909227"/>
                <a:gd name="connsiteY27" fmla="*/ 1000872 h 4272578"/>
                <a:gd name="connsiteX28" fmla="*/ 4909227 w 4909227"/>
                <a:gd name="connsiteY28" fmla="*/ 1077825 h 4272578"/>
                <a:gd name="connsiteX29" fmla="*/ 4909227 w 4909227"/>
                <a:gd name="connsiteY29" fmla="*/ 1590628 h 4272578"/>
                <a:gd name="connsiteX30" fmla="*/ 4847198 w 4909227"/>
                <a:gd name="connsiteY30" fmla="*/ 1496990 h 4272578"/>
                <a:gd name="connsiteX31" fmla="*/ 4615719 w 4909227"/>
                <a:gd name="connsiteY31" fmla="*/ 1226591 h 4272578"/>
                <a:gd name="connsiteX32" fmla="*/ 4437905 w 4909227"/>
                <a:gd name="connsiteY32" fmla="*/ 1064032 h 4272578"/>
                <a:gd name="connsiteX33" fmla="*/ 4245822 w 4909227"/>
                <a:gd name="connsiteY33" fmla="*/ 915380 h 4272578"/>
                <a:gd name="connsiteX34" fmla="*/ 4032524 w 4909227"/>
                <a:gd name="connsiteY34" fmla="*/ 793724 h 4272578"/>
                <a:gd name="connsiteX35" fmla="*/ 3921484 w 4909227"/>
                <a:gd name="connsiteY35" fmla="*/ 742591 h 4272578"/>
                <a:gd name="connsiteX36" fmla="*/ 3865450 w 4909227"/>
                <a:gd name="connsiteY36" fmla="*/ 718695 h 4272578"/>
                <a:gd name="connsiteX37" fmla="*/ 3808411 w 4909227"/>
                <a:gd name="connsiteY37" fmla="*/ 697821 h 4272578"/>
                <a:gd name="connsiteX38" fmla="*/ 3346886 w 4909227"/>
                <a:gd name="connsiteY38" fmla="*/ 583799 h 4272578"/>
                <a:gd name="connsiteX39" fmla="*/ 3289295 w 4909227"/>
                <a:gd name="connsiteY39" fmla="*/ 576494 h 4272578"/>
                <a:gd name="connsiteX40" fmla="*/ 3260731 w 4909227"/>
                <a:gd name="connsiteY40" fmla="*/ 572514 h 4272578"/>
                <a:gd name="connsiteX41" fmla="*/ 3232038 w 4909227"/>
                <a:gd name="connsiteY41" fmla="*/ 570048 h 4272578"/>
                <a:gd name="connsiteX42" fmla="*/ 3174781 w 4909227"/>
                <a:gd name="connsiteY42" fmla="*/ 565611 h 4272578"/>
                <a:gd name="connsiteX43" fmla="*/ 3160547 w 4909227"/>
                <a:gd name="connsiteY43" fmla="*/ 564400 h 4272578"/>
                <a:gd name="connsiteX44" fmla="*/ 3146660 w 4909227"/>
                <a:gd name="connsiteY44" fmla="*/ 561299 h 4272578"/>
                <a:gd name="connsiteX45" fmla="*/ 3118665 w 4909227"/>
                <a:gd name="connsiteY45" fmla="*/ 557058 h 4272578"/>
                <a:gd name="connsiteX46" fmla="*/ 3062520 w 4909227"/>
                <a:gd name="connsiteY46" fmla="*/ 549995 h 4272578"/>
                <a:gd name="connsiteX47" fmla="*/ 3034483 w 4909227"/>
                <a:gd name="connsiteY47" fmla="*/ 546400 h 4272578"/>
                <a:gd name="connsiteX48" fmla="*/ 3006404 w 4909227"/>
                <a:gd name="connsiteY48" fmla="*/ 543450 h 4272578"/>
                <a:gd name="connsiteX49" fmla="*/ 2894004 w 4909227"/>
                <a:gd name="connsiteY49" fmla="*/ 536537 h 4272578"/>
                <a:gd name="connsiteX50" fmla="*/ 2445324 w 4909227"/>
                <a:gd name="connsiteY50" fmla="*/ 576994 h 4272578"/>
                <a:gd name="connsiteX51" fmla="*/ 2389729 w 4909227"/>
                <a:gd name="connsiteY51" fmla="*/ 588061 h 4272578"/>
                <a:gd name="connsiteX52" fmla="*/ 2334445 w 4909227"/>
                <a:gd name="connsiteY52" fmla="*/ 602318 h 4272578"/>
                <a:gd name="connsiteX53" fmla="*/ 2279209 w 4909227"/>
                <a:gd name="connsiteY53" fmla="*/ 616351 h 4272578"/>
                <a:gd name="connsiteX54" fmla="*/ 2252405 w 4909227"/>
                <a:gd name="connsiteY54" fmla="*/ 623833 h 4272578"/>
                <a:gd name="connsiteX55" fmla="*/ 2226352 w 4909227"/>
                <a:gd name="connsiteY55" fmla="*/ 631746 h 4272578"/>
                <a:gd name="connsiteX56" fmla="*/ 2174809 w 4909227"/>
                <a:gd name="connsiteY56" fmla="*/ 648898 h 4272578"/>
                <a:gd name="connsiteX57" fmla="*/ 2124133 w 4909227"/>
                <a:gd name="connsiteY57" fmla="*/ 667717 h 4272578"/>
                <a:gd name="connsiteX58" fmla="*/ 2098971 w 4909227"/>
                <a:gd name="connsiteY58" fmla="*/ 677395 h 4272578"/>
                <a:gd name="connsiteX59" fmla="*/ 2074244 w 4909227"/>
                <a:gd name="connsiteY59" fmla="*/ 687907 h 4272578"/>
                <a:gd name="connsiteX60" fmla="*/ 2049516 w 4909227"/>
                <a:gd name="connsiteY60" fmla="*/ 698418 h 4272578"/>
                <a:gd name="connsiteX61" fmla="*/ 2025247 w 4909227"/>
                <a:gd name="connsiteY61" fmla="*/ 709863 h 4272578"/>
                <a:gd name="connsiteX62" fmla="*/ 1663893 w 4909227"/>
                <a:gd name="connsiteY62" fmla="*/ 946619 h 4272578"/>
                <a:gd name="connsiteX63" fmla="*/ 1354664 w 4909227"/>
                <a:gd name="connsiteY63" fmla="*/ 1282399 h 4272578"/>
                <a:gd name="connsiteX64" fmla="*/ 1075458 w 4909227"/>
                <a:gd name="connsiteY64" fmla="*/ 1681042 h 4272578"/>
                <a:gd name="connsiteX65" fmla="*/ 934948 w 4909227"/>
                <a:gd name="connsiteY65" fmla="*/ 1895400 h 4272578"/>
                <a:gd name="connsiteX66" fmla="*/ 782359 w 4909227"/>
                <a:gd name="connsiteY66" fmla="*/ 2111874 h 4272578"/>
                <a:gd name="connsiteX67" fmla="*/ 475595 w 4909227"/>
                <a:gd name="connsiteY67" fmla="*/ 2511546 h 4272578"/>
                <a:gd name="connsiteX68" fmla="*/ 342590 w 4909227"/>
                <a:gd name="connsiteY68" fmla="*/ 2711719 h 4272578"/>
                <a:gd name="connsiteX69" fmla="*/ 243835 w 4909227"/>
                <a:gd name="connsiteY69" fmla="*/ 2925317 h 4272578"/>
                <a:gd name="connsiteX70" fmla="*/ 195943 w 4909227"/>
                <a:gd name="connsiteY70" fmla="*/ 3154915 h 4272578"/>
                <a:gd name="connsiteX71" fmla="*/ 205998 w 4909227"/>
                <a:gd name="connsiteY71" fmla="*/ 3392356 h 4272578"/>
                <a:gd name="connsiteX72" fmla="*/ 210868 w 4909227"/>
                <a:gd name="connsiteY72" fmla="*/ 3421994 h 4272578"/>
                <a:gd name="connsiteX73" fmla="*/ 217078 w 4909227"/>
                <a:gd name="connsiteY73" fmla="*/ 3451480 h 4272578"/>
                <a:gd name="connsiteX74" fmla="*/ 223513 w 4909227"/>
                <a:gd name="connsiteY74" fmla="*/ 3481009 h 4272578"/>
                <a:gd name="connsiteX75" fmla="*/ 231518 w 4909227"/>
                <a:gd name="connsiteY75" fmla="*/ 3510853 h 4272578"/>
                <a:gd name="connsiteX76" fmla="*/ 248149 w 4909227"/>
                <a:gd name="connsiteY76" fmla="*/ 3570478 h 4272578"/>
                <a:gd name="connsiteX77" fmla="*/ 256676 w 4909227"/>
                <a:gd name="connsiteY77" fmla="*/ 3600287 h 4272578"/>
                <a:gd name="connsiteX78" fmla="*/ 260939 w 4909227"/>
                <a:gd name="connsiteY78" fmla="*/ 3615190 h 4272578"/>
                <a:gd name="connsiteX79" fmla="*/ 266068 w 4909227"/>
                <a:gd name="connsiteY79" fmla="*/ 3629754 h 4272578"/>
                <a:gd name="connsiteX80" fmla="*/ 308144 w 4909227"/>
                <a:gd name="connsiteY80" fmla="*/ 3746191 h 4272578"/>
                <a:gd name="connsiteX81" fmla="*/ 357690 w 4909227"/>
                <a:gd name="connsiteY81" fmla="*/ 3859545 h 4272578"/>
                <a:gd name="connsiteX82" fmla="*/ 477426 w 4909227"/>
                <a:gd name="connsiteY82" fmla="*/ 4075211 h 4272578"/>
                <a:gd name="connsiteX83" fmla="*/ 617812 w 4909227"/>
                <a:gd name="connsiteY83" fmla="*/ 4272578 h 4272578"/>
                <a:gd name="connsiteX84" fmla="*/ 364357 w 4909227"/>
                <a:gd name="connsiteY84" fmla="*/ 4272578 h 4272578"/>
                <a:gd name="connsiteX85" fmla="*/ 308528 w 4909227"/>
                <a:gd name="connsiteY85" fmla="*/ 4169169 h 4272578"/>
                <a:gd name="connsiteX86" fmla="*/ 202203 w 4909227"/>
                <a:gd name="connsiteY86" fmla="*/ 3927821 h 4272578"/>
                <a:gd name="connsiteX87" fmla="*/ 155448 w 4909227"/>
                <a:gd name="connsiteY87" fmla="*/ 3804941 h 4272578"/>
                <a:gd name="connsiteX88" fmla="*/ 113098 w 4909227"/>
                <a:gd name="connsiteY88" fmla="*/ 3680654 h 4272578"/>
                <a:gd name="connsiteX89" fmla="*/ 107709 w 4909227"/>
                <a:gd name="connsiteY89" fmla="*/ 3665104 h 4272578"/>
                <a:gd name="connsiteX90" fmla="*/ 103012 w 4909227"/>
                <a:gd name="connsiteY90" fmla="*/ 3649367 h 4272578"/>
                <a:gd name="connsiteX91" fmla="*/ 93619 w 4909227"/>
                <a:gd name="connsiteY91" fmla="*/ 3617891 h 4272578"/>
                <a:gd name="connsiteX92" fmla="*/ 74438 w 4909227"/>
                <a:gd name="connsiteY92" fmla="*/ 3555048 h 4272578"/>
                <a:gd name="connsiteX93" fmla="*/ 64821 w 4909227"/>
                <a:gd name="connsiteY93" fmla="*/ 3523529 h 4272578"/>
                <a:gd name="connsiteX94" fmla="*/ 56309 w 4909227"/>
                <a:gd name="connsiteY94" fmla="*/ 3490970 h 4272578"/>
                <a:gd name="connsiteX95" fmla="*/ 47699 w 4909227"/>
                <a:gd name="connsiteY95" fmla="*/ 3458437 h 4272578"/>
                <a:gd name="connsiteX96" fmla="*/ 40350 w 4909227"/>
                <a:gd name="connsiteY96" fmla="*/ 3425456 h 4272578"/>
                <a:gd name="connsiteX97" fmla="*/ 2339 w 4909227"/>
                <a:gd name="connsiteY97" fmla="*/ 3155024 h 4272578"/>
                <a:gd name="connsiteX98" fmla="*/ 11637 w 4909227"/>
                <a:gd name="connsiteY98" fmla="*/ 2876727 h 4272578"/>
                <a:gd name="connsiteX99" fmla="*/ 157636 w 4909227"/>
                <a:gd name="connsiteY99" fmla="*/ 2339984 h 4272578"/>
                <a:gd name="connsiteX100" fmla="*/ 388920 w 4909227"/>
                <a:gd name="connsiteY100" fmla="*/ 1864213 h 4272578"/>
                <a:gd name="connsiteX101" fmla="*/ 507656 w 4909227"/>
                <a:gd name="connsiteY101" fmla="*/ 1644243 h 4272578"/>
                <a:gd name="connsiteX102" fmla="*/ 566187 w 4909227"/>
                <a:gd name="connsiteY102" fmla="*/ 1531896 h 4272578"/>
                <a:gd name="connsiteX103" fmla="*/ 628379 w 4909227"/>
                <a:gd name="connsiteY103" fmla="*/ 1416126 h 4272578"/>
                <a:gd name="connsiteX104" fmla="*/ 915962 w 4909227"/>
                <a:gd name="connsiteY104" fmla="*/ 957627 h 4272578"/>
                <a:gd name="connsiteX105" fmla="*/ 1296389 w 4909227"/>
                <a:gd name="connsiteY105" fmla="*/ 532479 h 4272578"/>
                <a:gd name="connsiteX106" fmla="*/ 1790562 w 4909227"/>
                <a:gd name="connsiteY106" fmla="*/ 204009 h 4272578"/>
                <a:gd name="connsiteX107" fmla="*/ 1824547 w 4909227"/>
                <a:gd name="connsiteY107" fmla="*/ 188344 h 4272578"/>
                <a:gd name="connsiteX108" fmla="*/ 1858945 w 4909227"/>
                <a:gd name="connsiteY108" fmla="*/ 173835 h 4272578"/>
                <a:gd name="connsiteX109" fmla="*/ 1893494 w 4909227"/>
                <a:gd name="connsiteY109" fmla="*/ 159497 h 4272578"/>
                <a:gd name="connsiteX110" fmla="*/ 1928332 w 4909227"/>
                <a:gd name="connsiteY110" fmla="*/ 146243 h 4272578"/>
                <a:gd name="connsiteX111" fmla="*/ 1998599 w 4909227"/>
                <a:gd name="connsiteY111" fmla="*/ 121582 h 4272578"/>
                <a:gd name="connsiteX112" fmla="*/ 2069445 w 4909227"/>
                <a:gd name="connsiteY112" fmla="*/ 99511 h 4272578"/>
                <a:gd name="connsiteX113" fmla="*/ 2105017 w 4909227"/>
                <a:gd name="connsiteY113" fmla="*/ 89439 h 4272578"/>
                <a:gd name="connsiteX114" fmla="*/ 2140277 w 4909227"/>
                <a:gd name="connsiteY114" fmla="*/ 80190 h 4272578"/>
                <a:gd name="connsiteX115" fmla="*/ 2209909 w 4909227"/>
                <a:gd name="connsiteY115" fmla="*/ 64365 h 4272578"/>
                <a:gd name="connsiteX116" fmla="*/ 2279594 w 4909227"/>
                <a:gd name="connsiteY116" fmla="*/ 48739 h 4272578"/>
                <a:gd name="connsiteX117" fmla="*/ 2350191 w 4909227"/>
                <a:gd name="connsiteY117" fmla="*/ 36561 h 4272578"/>
                <a:gd name="connsiteX118" fmla="*/ 2779325 w 4909227"/>
                <a:gd name="connsiteY118" fmla="*/ 1 h 427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909227" h="4272578">
                  <a:moveTo>
                    <a:pt x="4909227" y="4175460"/>
                  </a:moveTo>
                  <a:lnTo>
                    <a:pt x="4909227" y="4272578"/>
                  </a:lnTo>
                  <a:lnTo>
                    <a:pt x="4845585" y="4272578"/>
                  </a:lnTo>
                  <a:lnTo>
                    <a:pt x="4858157" y="4254703"/>
                  </a:lnTo>
                  <a:lnTo>
                    <a:pt x="4891455" y="4203934"/>
                  </a:lnTo>
                  <a:close/>
                  <a:moveTo>
                    <a:pt x="2779325" y="1"/>
                  </a:moveTo>
                  <a:cubicBezTo>
                    <a:pt x="2827304" y="-1"/>
                    <a:pt x="2875285" y="1394"/>
                    <a:pt x="2923168" y="4226"/>
                  </a:cubicBezTo>
                  <a:lnTo>
                    <a:pt x="3066195" y="16887"/>
                  </a:lnTo>
                  <a:cubicBezTo>
                    <a:pt x="3078087" y="17675"/>
                    <a:pt x="3089896" y="19754"/>
                    <a:pt x="3101700" y="21414"/>
                  </a:cubicBezTo>
                  <a:lnTo>
                    <a:pt x="3137091" y="26711"/>
                  </a:lnTo>
                  <a:lnTo>
                    <a:pt x="3207802" y="37432"/>
                  </a:lnTo>
                  <a:cubicBezTo>
                    <a:pt x="3219631" y="39189"/>
                    <a:pt x="3231363" y="40973"/>
                    <a:pt x="3243005" y="43626"/>
                  </a:cubicBezTo>
                  <a:cubicBezTo>
                    <a:pt x="3248837" y="44791"/>
                    <a:pt x="3254763" y="45508"/>
                    <a:pt x="3260547" y="46898"/>
                  </a:cubicBezTo>
                  <a:cubicBezTo>
                    <a:pt x="3266259" y="48413"/>
                    <a:pt x="3271977" y="50349"/>
                    <a:pt x="3277715" y="51961"/>
                  </a:cubicBezTo>
                  <a:lnTo>
                    <a:pt x="3346016" y="72845"/>
                  </a:lnTo>
                  <a:cubicBezTo>
                    <a:pt x="3357273" y="76449"/>
                    <a:pt x="3368795" y="79451"/>
                    <a:pt x="3379885" y="83628"/>
                  </a:cubicBezTo>
                  <a:lnTo>
                    <a:pt x="3413175" y="95836"/>
                  </a:lnTo>
                  <a:lnTo>
                    <a:pt x="3479391" y="120878"/>
                  </a:lnTo>
                  <a:cubicBezTo>
                    <a:pt x="3654569" y="190008"/>
                    <a:pt x="3816871" y="279114"/>
                    <a:pt x="3970615" y="373606"/>
                  </a:cubicBezTo>
                  <a:cubicBezTo>
                    <a:pt x="3989807" y="385518"/>
                    <a:pt x="4009070" y="397303"/>
                    <a:pt x="4028283" y="408892"/>
                  </a:cubicBezTo>
                  <a:lnTo>
                    <a:pt x="4084580" y="445817"/>
                  </a:lnTo>
                  <a:lnTo>
                    <a:pt x="4140771" y="482348"/>
                  </a:lnTo>
                  <a:cubicBezTo>
                    <a:pt x="4159664" y="494340"/>
                    <a:pt x="4177432" y="507694"/>
                    <a:pt x="4195883" y="520018"/>
                  </a:cubicBezTo>
                  <a:cubicBezTo>
                    <a:pt x="4232247" y="545445"/>
                    <a:pt x="4269493" y="569787"/>
                    <a:pt x="4305143" y="595724"/>
                  </a:cubicBezTo>
                  <a:cubicBezTo>
                    <a:pt x="4323150" y="608378"/>
                    <a:pt x="4341283" y="621106"/>
                    <a:pt x="4359509" y="633384"/>
                  </a:cubicBezTo>
                  <a:cubicBezTo>
                    <a:pt x="4377662" y="645788"/>
                    <a:pt x="4396133" y="657789"/>
                    <a:pt x="4414317" y="670713"/>
                  </a:cubicBezTo>
                  <a:cubicBezTo>
                    <a:pt x="4487709" y="720858"/>
                    <a:pt x="4561105" y="771425"/>
                    <a:pt x="4632086" y="825710"/>
                  </a:cubicBezTo>
                  <a:cubicBezTo>
                    <a:pt x="4703239" y="879844"/>
                    <a:pt x="4770925" y="938933"/>
                    <a:pt x="4836284" y="1000872"/>
                  </a:cubicBezTo>
                  <a:lnTo>
                    <a:pt x="4909227" y="1077825"/>
                  </a:lnTo>
                  <a:lnTo>
                    <a:pt x="4909227" y="1590628"/>
                  </a:lnTo>
                  <a:lnTo>
                    <a:pt x="4847198" y="1496990"/>
                  </a:lnTo>
                  <a:cubicBezTo>
                    <a:pt x="4779017" y="1401272"/>
                    <a:pt x="4700641" y="1311172"/>
                    <a:pt x="4615719" y="1226591"/>
                  </a:cubicBezTo>
                  <a:cubicBezTo>
                    <a:pt x="4559129" y="1170093"/>
                    <a:pt x="4499097" y="1116641"/>
                    <a:pt x="4437905" y="1064032"/>
                  </a:cubicBezTo>
                  <a:cubicBezTo>
                    <a:pt x="4376643" y="1011548"/>
                    <a:pt x="4313015" y="960973"/>
                    <a:pt x="4245822" y="915380"/>
                  </a:cubicBezTo>
                  <a:cubicBezTo>
                    <a:pt x="4177670" y="870577"/>
                    <a:pt x="4106226" y="828991"/>
                    <a:pt x="4032524" y="793724"/>
                  </a:cubicBezTo>
                  <a:cubicBezTo>
                    <a:pt x="3996192" y="774838"/>
                    <a:pt x="3958849" y="758553"/>
                    <a:pt x="3921484" y="742591"/>
                  </a:cubicBezTo>
                  <a:cubicBezTo>
                    <a:pt x="3902789" y="734561"/>
                    <a:pt x="3884266" y="726377"/>
                    <a:pt x="3865450" y="718695"/>
                  </a:cubicBezTo>
                  <a:cubicBezTo>
                    <a:pt x="3846469" y="711588"/>
                    <a:pt x="3827512" y="704579"/>
                    <a:pt x="3808411" y="697821"/>
                  </a:cubicBezTo>
                  <a:cubicBezTo>
                    <a:pt x="3656570" y="642224"/>
                    <a:pt x="3500471" y="605851"/>
                    <a:pt x="3346886" y="583799"/>
                  </a:cubicBezTo>
                  <a:lnTo>
                    <a:pt x="3289295" y="576494"/>
                  </a:lnTo>
                  <a:lnTo>
                    <a:pt x="3260731" y="572514"/>
                  </a:lnTo>
                  <a:cubicBezTo>
                    <a:pt x="3251217" y="571079"/>
                    <a:pt x="3241593" y="570838"/>
                    <a:pt x="3232038" y="570048"/>
                  </a:cubicBezTo>
                  <a:lnTo>
                    <a:pt x="3174781" y="565611"/>
                  </a:lnTo>
                  <a:cubicBezTo>
                    <a:pt x="3170003" y="565217"/>
                    <a:pt x="3165252" y="564919"/>
                    <a:pt x="3160547" y="564400"/>
                  </a:cubicBezTo>
                  <a:cubicBezTo>
                    <a:pt x="3155889" y="563655"/>
                    <a:pt x="3151372" y="562239"/>
                    <a:pt x="3146660" y="561299"/>
                  </a:cubicBezTo>
                  <a:cubicBezTo>
                    <a:pt x="3137413" y="559265"/>
                    <a:pt x="3128003" y="558224"/>
                    <a:pt x="3118665" y="557058"/>
                  </a:cubicBezTo>
                  <a:lnTo>
                    <a:pt x="3062520" y="549995"/>
                  </a:lnTo>
                  <a:lnTo>
                    <a:pt x="3034483" y="546400"/>
                  </a:lnTo>
                  <a:cubicBezTo>
                    <a:pt x="3025146" y="545234"/>
                    <a:pt x="3015831" y="543747"/>
                    <a:pt x="3006404" y="543450"/>
                  </a:cubicBezTo>
                  <a:lnTo>
                    <a:pt x="2894004" y="536537"/>
                  </a:lnTo>
                  <a:cubicBezTo>
                    <a:pt x="2743796" y="532061"/>
                    <a:pt x="2593557" y="546717"/>
                    <a:pt x="2445324" y="576994"/>
                  </a:cubicBezTo>
                  <a:cubicBezTo>
                    <a:pt x="2426803" y="580857"/>
                    <a:pt x="2408167" y="583483"/>
                    <a:pt x="2389729" y="588061"/>
                  </a:cubicBezTo>
                  <a:lnTo>
                    <a:pt x="2334445" y="602318"/>
                  </a:lnTo>
                  <a:lnTo>
                    <a:pt x="2279209" y="616351"/>
                  </a:lnTo>
                  <a:cubicBezTo>
                    <a:pt x="2269789" y="618483"/>
                    <a:pt x="2261022" y="621073"/>
                    <a:pt x="2252405" y="623833"/>
                  </a:cubicBezTo>
                  <a:lnTo>
                    <a:pt x="2226352" y="631746"/>
                  </a:lnTo>
                  <a:cubicBezTo>
                    <a:pt x="2208738" y="636630"/>
                    <a:pt x="2191964" y="643082"/>
                    <a:pt x="2174809" y="648898"/>
                  </a:cubicBezTo>
                  <a:cubicBezTo>
                    <a:pt x="2157576" y="654418"/>
                    <a:pt x="2140906" y="661264"/>
                    <a:pt x="2124133" y="667717"/>
                  </a:cubicBezTo>
                  <a:cubicBezTo>
                    <a:pt x="2115746" y="670943"/>
                    <a:pt x="2107181" y="673900"/>
                    <a:pt x="2098971" y="677395"/>
                  </a:cubicBezTo>
                  <a:lnTo>
                    <a:pt x="2074244" y="687907"/>
                  </a:lnTo>
                  <a:lnTo>
                    <a:pt x="2049516" y="698418"/>
                  </a:lnTo>
                  <a:lnTo>
                    <a:pt x="2025247" y="709863"/>
                  </a:lnTo>
                  <a:cubicBezTo>
                    <a:pt x="1895620" y="770702"/>
                    <a:pt x="1775019" y="849591"/>
                    <a:pt x="1663893" y="946619"/>
                  </a:cubicBezTo>
                  <a:cubicBezTo>
                    <a:pt x="1552588" y="1043379"/>
                    <a:pt x="1450953" y="1157803"/>
                    <a:pt x="1354664" y="1282399"/>
                  </a:cubicBezTo>
                  <a:cubicBezTo>
                    <a:pt x="1258428" y="1407193"/>
                    <a:pt x="1167389" y="1541989"/>
                    <a:pt x="1075458" y="1681042"/>
                  </a:cubicBezTo>
                  <a:lnTo>
                    <a:pt x="934948" y="1895400"/>
                  </a:lnTo>
                  <a:cubicBezTo>
                    <a:pt x="885020" y="1970018"/>
                    <a:pt x="834114" y="2042151"/>
                    <a:pt x="782359" y="2111874"/>
                  </a:cubicBezTo>
                  <a:cubicBezTo>
                    <a:pt x="679025" y="2251590"/>
                    <a:pt x="571805" y="2380631"/>
                    <a:pt x="475595" y="2511546"/>
                  </a:cubicBezTo>
                  <a:cubicBezTo>
                    <a:pt x="427490" y="2577003"/>
                    <a:pt x="382228" y="2643169"/>
                    <a:pt x="342590" y="2711719"/>
                  </a:cubicBezTo>
                  <a:cubicBezTo>
                    <a:pt x="302826" y="2780195"/>
                    <a:pt x="268711" y="2851157"/>
                    <a:pt x="243835" y="2925317"/>
                  </a:cubicBezTo>
                  <a:cubicBezTo>
                    <a:pt x="218582" y="2999262"/>
                    <a:pt x="202245" y="3076389"/>
                    <a:pt x="195943" y="3154915"/>
                  </a:cubicBezTo>
                  <a:cubicBezTo>
                    <a:pt x="189542" y="3233466"/>
                    <a:pt x="193251" y="3313292"/>
                    <a:pt x="205998" y="3392356"/>
                  </a:cubicBezTo>
                  <a:lnTo>
                    <a:pt x="210868" y="3421994"/>
                  </a:lnTo>
                  <a:lnTo>
                    <a:pt x="217078" y="3451480"/>
                  </a:lnTo>
                  <a:lnTo>
                    <a:pt x="223513" y="3481009"/>
                  </a:lnTo>
                  <a:cubicBezTo>
                    <a:pt x="225924" y="3490921"/>
                    <a:pt x="228784" y="3500923"/>
                    <a:pt x="231518" y="3510853"/>
                  </a:cubicBezTo>
                  <a:lnTo>
                    <a:pt x="248149" y="3570478"/>
                  </a:lnTo>
                  <a:lnTo>
                    <a:pt x="256676" y="3600287"/>
                  </a:lnTo>
                  <a:lnTo>
                    <a:pt x="260939" y="3615190"/>
                  </a:lnTo>
                  <a:lnTo>
                    <a:pt x="266068" y="3629754"/>
                  </a:lnTo>
                  <a:cubicBezTo>
                    <a:pt x="279682" y="3668748"/>
                    <a:pt x="293493" y="3707688"/>
                    <a:pt x="308144" y="3746191"/>
                  </a:cubicBezTo>
                  <a:cubicBezTo>
                    <a:pt x="324257" y="3784191"/>
                    <a:pt x="340937" y="3821930"/>
                    <a:pt x="357690" y="3859545"/>
                  </a:cubicBezTo>
                  <a:cubicBezTo>
                    <a:pt x="393077" y="3934052"/>
                    <a:pt x="433372" y="4005934"/>
                    <a:pt x="477426" y="4075211"/>
                  </a:cubicBezTo>
                  <a:lnTo>
                    <a:pt x="617812" y="4272578"/>
                  </a:lnTo>
                  <a:lnTo>
                    <a:pt x="364357" y="4272578"/>
                  </a:lnTo>
                  <a:lnTo>
                    <a:pt x="308528" y="4169169"/>
                  </a:lnTo>
                  <a:cubicBezTo>
                    <a:pt x="270101" y="4089847"/>
                    <a:pt x="234941" y="4009176"/>
                    <a:pt x="202203" y="3927821"/>
                  </a:cubicBezTo>
                  <a:cubicBezTo>
                    <a:pt x="186847" y="3886657"/>
                    <a:pt x="171445" y="3845720"/>
                    <a:pt x="155448" y="3804941"/>
                  </a:cubicBezTo>
                  <a:cubicBezTo>
                    <a:pt x="141380" y="3763428"/>
                    <a:pt x="127636" y="3721934"/>
                    <a:pt x="113098" y="3680654"/>
                  </a:cubicBezTo>
                  <a:lnTo>
                    <a:pt x="107709" y="3665104"/>
                  </a:lnTo>
                  <a:lnTo>
                    <a:pt x="103012" y="3649367"/>
                  </a:lnTo>
                  <a:lnTo>
                    <a:pt x="93619" y="3617891"/>
                  </a:lnTo>
                  <a:lnTo>
                    <a:pt x="74438" y="3555048"/>
                  </a:lnTo>
                  <a:cubicBezTo>
                    <a:pt x="71323" y="3544483"/>
                    <a:pt x="67763" y="3534247"/>
                    <a:pt x="64821" y="3523529"/>
                  </a:cubicBezTo>
                  <a:lnTo>
                    <a:pt x="56309" y="3490970"/>
                  </a:lnTo>
                  <a:lnTo>
                    <a:pt x="47699" y="3458437"/>
                  </a:lnTo>
                  <a:cubicBezTo>
                    <a:pt x="45126" y="3447512"/>
                    <a:pt x="42825" y="3436407"/>
                    <a:pt x="40350" y="3425456"/>
                  </a:cubicBezTo>
                  <a:cubicBezTo>
                    <a:pt x="20581" y="3337521"/>
                    <a:pt x="7369" y="3247066"/>
                    <a:pt x="2339" y="3155024"/>
                  </a:cubicBezTo>
                  <a:cubicBezTo>
                    <a:pt x="-2762" y="3063109"/>
                    <a:pt x="544" y="2969654"/>
                    <a:pt x="11637" y="2876727"/>
                  </a:cubicBezTo>
                  <a:cubicBezTo>
                    <a:pt x="34069" y="2690593"/>
                    <a:pt x="89274" y="2509096"/>
                    <a:pt x="157636" y="2339984"/>
                  </a:cubicBezTo>
                  <a:cubicBezTo>
                    <a:pt x="226467" y="2170638"/>
                    <a:pt x="308151" y="2013339"/>
                    <a:pt x="388920" y="1864213"/>
                  </a:cubicBezTo>
                  <a:cubicBezTo>
                    <a:pt x="429376" y="1789524"/>
                    <a:pt x="469807" y="1716745"/>
                    <a:pt x="507656" y="1644243"/>
                  </a:cubicBezTo>
                  <a:lnTo>
                    <a:pt x="566187" y="1531896"/>
                  </a:lnTo>
                  <a:cubicBezTo>
                    <a:pt x="586462" y="1493325"/>
                    <a:pt x="607259" y="1454715"/>
                    <a:pt x="628379" y="1416126"/>
                  </a:cubicBezTo>
                  <a:cubicBezTo>
                    <a:pt x="713184" y="1261784"/>
                    <a:pt x="806689" y="1107407"/>
                    <a:pt x="915962" y="957627"/>
                  </a:cubicBezTo>
                  <a:cubicBezTo>
                    <a:pt x="1024964" y="808027"/>
                    <a:pt x="1150428" y="662836"/>
                    <a:pt x="1296389" y="532479"/>
                  </a:cubicBezTo>
                  <a:cubicBezTo>
                    <a:pt x="1441951" y="402229"/>
                    <a:pt x="1609267" y="287950"/>
                    <a:pt x="1790562" y="204009"/>
                  </a:cubicBezTo>
                  <a:lnTo>
                    <a:pt x="1824547" y="188344"/>
                  </a:lnTo>
                  <a:cubicBezTo>
                    <a:pt x="1835970" y="183343"/>
                    <a:pt x="1847471" y="178638"/>
                    <a:pt x="1858945" y="173835"/>
                  </a:cubicBezTo>
                  <a:lnTo>
                    <a:pt x="1893494" y="159497"/>
                  </a:lnTo>
                  <a:cubicBezTo>
                    <a:pt x="1904996" y="154793"/>
                    <a:pt x="1916752" y="150652"/>
                    <a:pt x="1928332" y="146243"/>
                  </a:cubicBezTo>
                  <a:cubicBezTo>
                    <a:pt x="1951667" y="137695"/>
                    <a:pt x="1974951" y="128948"/>
                    <a:pt x="1998599" y="121582"/>
                  </a:cubicBezTo>
                  <a:cubicBezTo>
                    <a:pt x="2022195" y="114018"/>
                    <a:pt x="2045635" y="105864"/>
                    <a:pt x="2069445" y="99511"/>
                  </a:cubicBezTo>
                  <a:lnTo>
                    <a:pt x="2105017" y="89439"/>
                  </a:lnTo>
                  <a:cubicBezTo>
                    <a:pt x="2116957" y="85988"/>
                    <a:pt x="2128724" y="82691"/>
                    <a:pt x="2140277" y="80190"/>
                  </a:cubicBezTo>
                  <a:lnTo>
                    <a:pt x="2209909" y="64365"/>
                  </a:lnTo>
                  <a:lnTo>
                    <a:pt x="2279594" y="48739"/>
                  </a:lnTo>
                  <a:cubicBezTo>
                    <a:pt x="2302897" y="43685"/>
                    <a:pt x="2326724" y="40602"/>
                    <a:pt x="2350191" y="36561"/>
                  </a:cubicBezTo>
                  <a:cubicBezTo>
                    <a:pt x="2491459" y="12584"/>
                    <a:pt x="2635387" y="9"/>
                    <a:pt x="2779325" y="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10" name="Freeform: Shape 105509">
              <a:extLst>
                <a:ext uri="{FF2B5EF4-FFF2-40B4-BE49-F238E27FC236}">
                  <a16:creationId xmlns:a16="http://schemas.microsoft.com/office/drawing/2014/main" id="{856077B5-5F40-45AA-BDDA-F1DB7F8B5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2860366 w 4961924"/>
                <a:gd name="connsiteY0" fmla="*/ 290 h 4241750"/>
                <a:gd name="connsiteX1" fmla="*/ 4503869 w 4961924"/>
                <a:gd name="connsiteY1" fmla="*/ 546588 h 4241750"/>
                <a:gd name="connsiteX2" fmla="*/ 4816879 w 4961924"/>
                <a:gd name="connsiteY2" fmla="*/ 783506 h 4241750"/>
                <a:gd name="connsiteX3" fmla="*/ 4961924 w 4961924"/>
                <a:gd name="connsiteY3" fmla="*/ 916878 h 4241750"/>
                <a:gd name="connsiteX4" fmla="*/ 4961924 w 4961924"/>
                <a:gd name="connsiteY4" fmla="*/ 4241750 h 4241750"/>
                <a:gd name="connsiteX5" fmla="*/ 4562919 w 4961924"/>
                <a:gd name="connsiteY5" fmla="*/ 4241750 h 4241750"/>
                <a:gd name="connsiteX6" fmla="*/ 4586822 w 4961924"/>
                <a:gd name="connsiteY6" fmla="*/ 4213637 h 4241750"/>
                <a:gd name="connsiteX7" fmla="*/ 4762695 w 4961924"/>
                <a:gd name="connsiteY7" fmla="*/ 3952854 h 4241750"/>
                <a:gd name="connsiteX8" fmla="*/ 4899352 w 4961924"/>
                <a:gd name="connsiteY8" fmla="*/ 3631238 h 4241750"/>
                <a:gd name="connsiteX9" fmla="*/ 4913697 w 4961924"/>
                <a:gd name="connsiteY9" fmla="*/ 3255629 h 4241750"/>
                <a:gd name="connsiteX10" fmla="*/ 4948868 w 4961924"/>
                <a:gd name="connsiteY10" fmla="*/ 2308976 h 4241750"/>
                <a:gd name="connsiteX11" fmla="*/ 4760464 w 4961924"/>
                <a:gd name="connsiteY11" fmla="*/ 1631653 h 4241750"/>
                <a:gd name="connsiteX12" fmla="*/ 4158265 w 4961924"/>
                <a:gd name="connsiteY12" fmla="*/ 1056752 h 4241750"/>
                <a:gd name="connsiteX13" fmla="*/ 3295504 w 4961924"/>
                <a:gd name="connsiteY13" fmla="*/ 659991 h 4241750"/>
                <a:gd name="connsiteX14" fmla="*/ 2400205 w 4961924"/>
                <a:gd name="connsiteY14" fmla="*/ 680861 h 4241750"/>
                <a:gd name="connsiteX15" fmla="*/ 1228363 w 4961924"/>
                <a:gd name="connsiteY15" fmla="*/ 1858090 h 4241750"/>
                <a:gd name="connsiteX16" fmla="*/ 995211 w 4961924"/>
                <a:gd name="connsiteY16" fmla="*/ 2234095 h 4241750"/>
                <a:gd name="connsiteX17" fmla="*/ 663293 w 4961924"/>
                <a:gd name="connsiteY17" fmla="*/ 2832893 h 4241750"/>
                <a:gd name="connsiteX18" fmla="*/ 644068 w 4961924"/>
                <a:gd name="connsiteY18" fmla="*/ 3301224 h 4241750"/>
                <a:gd name="connsiteX19" fmla="*/ 1051682 w 4961924"/>
                <a:gd name="connsiteY19" fmla="*/ 4121741 h 4241750"/>
                <a:gd name="connsiteX20" fmla="*/ 1155791 w 4961924"/>
                <a:gd name="connsiteY20" fmla="*/ 4241750 h 4241750"/>
                <a:gd name="connsiteX21" fmla="*/ 385252 w 4961924"/>
                <a:gd name="connsiteY21" fmla="*/ 4241750 h 4241750"/>
                <a:gd name="connsiteX22" fmla="*/ 291954 w 4961924"/>
                <a:gd name="connsiteY22" fmla="*/ 4081572 h 4241750"/>
                <a:gd name="connsiteX23" fmla="*/ 49334 w 4961924"/>
                <a:gd name="connsiteY23" fmla="*/ 3462450 h 4241750"/>
                <a:gd name="connsiteX24" fmla="*/ 697040 w 4961924"/>
                <a:gd name="connsiteY24" fmla="*/ 1553793 h 4241750"/>
                <a:gd name="connsiteX25" fmla="*/ 2243651 w 4961924"/>
                <a:gd name="connsiteY25" fmla="*/ 89360 h 4241750"/>
                <a:gd name="connsiteX26" fmla="*/ 2860366 w 4961924"/>
                <a:gd name="connsiteY26"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1924" h="4241750">
                  <a:moveTo>
                    <a:pt x="2860366" y="290"/>
                  </a:moveTo>
                  <a:cubicBezTo>
                    <a:pt x="3457635" y="-9057"/>
                    <a:pt x="3998796" y="208834"/>
                    <a:pt x="4503869" y="546588"/>
                  </a:cubicBezTo>
                  <a:cubicBezTo>
                    <a:pt x="4609235" y="617064"/>
                    <a:pt x="4715034" y="696136"/>
                    <a:pt x="4816879" y="783506"/>
                  </a:cubicBezTo>
                  <a:lnTo>
                    <a:pt x="4961924" y="916878"/>
                  </a:lnTo>
                  <a:lnTo>
                    <a:pt x="4961924" y="4241750"/>
                  </a:lnTo>
                  <a:lnTo>
                    <a:pt x="4562919" y="4241750"/>
                  </a:lnTo>
                  <a:lnTo>
                    <a:pt x="4586822" y="4213637"/>
                  </a:lnTo>
                  <a:cubicBezTo>
                    <a:pt x="4649485" y="4133877"/>
                    <a:pt x="4707815" y="4047166"/>
                    <a:pt x="4762695" y="3952854"/>
                  </a:cubicBezTo>
                  <a:cubicBezTo>
                    <a:pt x="4861622" y="3782848"/>
                    <a:pt x="4887296" y="3694842"/>
                    <a:pt x="4899352" y="3631238"/>
                  </a:cubicBezTo>
                  <a:cubicBezTo>
                    <a:pt x="4916960" y="3538446"/>
                    <a:pt x="4915626" y="3419833"/>
                    <a:pt x="4913697" y="3255629"/>
                  </a:cubicBezTo>
                  <a:cubicBezTo>
                    <a:pt x="4911196" y="3035896"/>
                    <a:pt x="4907780" y="2734844"/>
                    <a:pt x="4948868" y="2308976"/>
                  </a:cubicBezTo>
                  <a:cubicBezTo>
                    <a:pt x="4971361" y="2076125"/>
                    <a:pt x="4909748" y="1854571"/>
                    <a:pt x="4760464" y="1631653"/>
                  </a:cubicBezTo>
                  <a:cubicBezTo>
                    <a:pt x="4623847" y="1427699"/>
                    <a:pt x="4415624" y="1228904"/>
                    <a:pt x="4158265" y="1056752"/>
                  </a:cubicBezTo>
                  <a:cubicBezTo>
                    <a:pt x="3855104" y="854020"/>
                    <a:pt x="3572969" y="724304"/>
                    <a:pt x="3295504" y="659991"/>
                  </a:cubicBezTo>
                  <a:cubicBezTo>
                    <a:pt x="2998568" y="591135"/>
                    <a:pt x="2705635" y="598008"/>
                    <a:pt x="2400205" y="680861"/>
                  </a:cubicBezTo>
                  <a:cubicBezTo>
                    <a:pt x="1863373" y="826486"/>
                    <a:pt x="1575835" y="1260672"/>
                    <a:pt x="1228363" y="1858090"/>
                  </a:cubicBezTo>
                  <a:cubicBezTo>
                    <a:pt x="1150390" y="1992089"/>
                    <a:pt x="1071533" y="2115125"/>
                    <a:pt x="995211" y="2234095"/>
                  </a:cubicBezTo>
                  <a:cubicBezTo>
                    <a:pt x="851980" y="2457434"/>
                    <a:pt x="728279" y="2650222"/>
                    <a:pt x="663293" y="2832893"/>
                  </a:cubicBezTo>
                  <a:cubicBezTo>
                    <a:pt x="605703" y="2994540"/>
                    <a:pt x="599973" y="3134617"/>
                    <a:pt x="644068" y="3301224"/>
                  </a:cubicBezTo>
                  <a:cubicBezTo>
                    <a:pt x="723963" y="3603086"/>
                    <a:pt x="861058" y="3879078"/>
                    <a:pt x="1051682" y="4121741"/>
                  </a:cubicBezTo>
                  <a:lnTo>
                    <a:pt x="1155791" y="4241750"/>
                  </a:lnTo>
                  <a:lnTo>
                    <a:pt x="385252" y="4241750"/>
                  </a:lnTo>
                  <a:lnTo>
                    <a:pt x="291954" y="4081572"/>
                  </a:lnTo>
                  <a:cubicBezTo>
                    <a:pt x="189557" y="3889333"/>
                    <a:pt x="107520" y="3682294"/>
                    <a:pt x="49334" y="3462450"/>
                  </a:cubicBezTo>
                  <a:cubicBezTo>
                    <a:pt x="-155725" y="2687681"/>
                    <a:pt x="321044" y="2199945"/>
                    <a:pt x="697040" y="1553793"/>
                  </a:cubicBezTo>
                  <a:cubicBezTo>
                    <a:pt x="1073038"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01" name="Freeform: Shape 105500">
              <a:extLst>
                <a:ext uri="{FF2B5EF4-FFF2-40B4-BE49-F238E27FC236}">
                  <a16:creationId xmlns:a16="http://schemas.microsoft.com/office/drawing/2014/main" id="{2DC4B234-CD22-40BB-831E-DE40206AA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890" y="2613525"/>
              <a:ext cx="4961924" cy="4241750"/>
            </a:xfrm>
            <a:custGeom>
              <a:avLst/>
              <a:gdLst>
                <a:gd name="connsiteX0" fmla="*/ 4961924 w 4961924"/>
                <a:gd name="connsiteY0" fmla="*/ 3780120 h 4241750"/>
                <a:gd name="connsiteX1" fmla="*/ 4961924 w 4961924"/>
                <a:gd name="connsiteY1" fmla="*/ 4241750 h 4241750"/>
                <a:gd name="connsiteX2" fmla="*/ 4690594 w 4961924"/>
                <a:gd name="connsiteY2" fmla="*/ 4241750 h 4241750"/>
                <a:gd name="connsiteX3" fmla="*/ 4730832 w 4961924"/>
                <a:gd name="connsiteY3" fmla="*/ 4190580 h 4241750"/>
                <a:gd name="connsiteX4" fmla="*/ 4851056 w 4961924"/>
                <a:gd name="connsiteY4" fmla="*/ 4003378 h 4241750"/>
                <a:gd name="connsiteX5" fmla="*/ 4960390 w 4961924"/>
                <a:gd name="connsiteY5" fmla="*/ 3784651 h 4241750"/>
                <a:gd name="connsiteX6" fmla="*/ 2860366 w 4961924"/>
                <a:gd name="connsiteY6" fmla="*/ 290 h 4241750"/>
                <a:gd name="connsiteX7" fmla="*/ 4503870 w 4961924"/>
                <a:gd name="connsiteY7" fmla="*/ 546588 h 4241750"/>
                <a:gd name="connsiteX8" fmla="*/ 4816872 w 4961924"/>
                <a:gd name="connsiteY8" fmla="*/ 783509 h 4241750"/>
                <a:gd name="connsiteX9" fmla="*/ 4961924 w 4961924"/>
                <a:gd name="connsiteY9" fmla="*/ 916897 h 4241750"/>
                <a:gd name="connsiteX10" fmla="*/ 4961924 w 4961924"/>
                <a:gd name="connsiteY10" fmla="*/ 1784881 h 4241750"/>
                <a:gd name="connsiteX11" fmla="*/ 4950067 w 4961924"/>
                <a:gd name="connsiteY11" fmla="*/ 1756820 h 4241750"/>
                <a:gd name="connsiteX12" fmla="*/ 4845861 w 4961924"/>
                <a:gd name="connsiteY12" fmla="*/ 1574254 h 4241750"/>
                <a:gd name="connsiteX13" fmla="*/ 4215918 w 4961924"/>
                <a:gd name="connsiteY13" fmla="*/ 971588 h 4241750"/>
                <a:gd name="connsiteX14" fmla="*/ 3319590 w 4961924"/>
                <a:gd name="connsiteY14" fmla="*/ 560369 h 4241750"/>
                <a:gd name="connsiteX15" fmla="*/ 2374113 w 4961924"/>
                <a:gd name="connsiteY15" fmla="*/ 582278 h 4241750"/>
                <a:gd name="connsiteX16" fmla="*/ 1692486 w 4961924"/>
                <a:gd name="connsiteY16" fmla="*/ 1005131 h 4241750"/>
                <a:gd name="connsiteX17" fmla="*/ 1139674 w 4961924"/>
                <a:gd name="connsiteY17" fmla="*/ 1807128 h 4241750"/>
                <a:gd name="connsiteX18" fmla="*/ 908812 w 4961924"/>
                <a:gd name="connsiteY18" fmla="*/ 2179343 h 4241750"/>
                <a:gd name="connsiteX19" fmla="*/ 566543 w 4961924"/>
                <a:gd name="connsiteY19" fmla="*/ 2799229 h 4241750"/>
                <a:gd name="connsiteX20" fmla="*/ 544789 w 4961924"/>
                <a:gd name="connsiteY20" fmla="*/ 3327837 h 4241750"/>
                <a:gd name="connsiteX21" fmla="*/ 970585 w 4961924"/>
                <a:gd name="connsiteY21" fmla="*/ 4184948 h 4241750"/>
                <a:gd name="connsiteX22" fmla="*/ 1019856 w 4961924"/>
                <a:gd name="connsiteY22" fmla="*/ 4241750 h 4241750"/>
                <a:gd name="connsiteX23" fmla="*/ 385253 w 4961924"/>
                <a:gd name="connsiteY23" fmla="*/ 4241750 h 4241750"/>
                <a:gd name="connsiteX24" fmla="*/ 291955 w 4961924"/>
                <a:gd name="connsiteY24" fmla="*/ 4081572 h 4241750"/>
                <a:gd name="connsiteX25" fmla="*/ 49334 w 4961924"/>
                <a:gd name="connsiteY25" fmla="*/ 3462450 h 4241750"/>
                <a:gd name="connsiteX26" fmla="*/ 697041 w 4961924"/>
                <a:gd name="connsiteY26" fmla="*/ 1553792 h 4241750"/>
                <a:gd name="connsiteX27" fmla="*/ 2243651 w 4961924"/>
                <a:gd name="connsiteY27" fmla="*/ 89360 h 4241750"/>
                <a:gd name="connsiteX28" fmla="*/ 2860366 w 4961924"/>
                <a:gd name="connsiteY28" fmla="*/ 290 h 424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61924" h="4241750">
                  <a:moveTo>
                    <a:pt x="4961924" y="3780120"/>
                  </a:moveTo>
                  <a:lnTo>
                    <a:pt x="4961924" y="4241750"/>
                  </a:lnTo>
                  <a:lnTo>
                    <a:pt x="4690594" y="4241750"/>
                  </a:lnTo>
                  <a:lnTo>
                    <a:pt x="4730832" y="4190580"/>
                  </a:lnTo>
                  <a:cubicBezTo>
                    <a:pt x="4772669" y="4131651"/>
                    <a:pt x="4812690" y="4069310"/>
                    <a:pt x="4851056" y="4003378"/>
                  </a:cubicBezTo>
                  <a:cubicBezTo>
                    <a:pt x="4904439" y="3911711"/>
                    <a:pt x="4938230" y="3841234"/>
                    <a:pt x="4960390" y="3784651"/>
                  </a:cubicBezTo>
                  <a:close/>
                  <a:moveTo>
                    <a:pt x="2860366" y="290"/>
                  </a:moveTo>
                  <a:cubicBezTo>
                    <a:pt x="3457635" y="-9057"/>
                    <a:pt x="3998796" y="208834"/>
                    <a:pt x="4503870" y="546588"/>
                  </a:cubicBezTo>
                  <a:cubicBezTo>
                    <a:pt x="4609236" y="617064"/>
                    <a:pt x="4715032" y="696137"/>
                    <a:pt x="4816872" y="783509"/>
                  </a:cubicBezTo>
                  <a:lnTo>
                    <a:pt x="4961924" y="916897"/>
                  </a:lnTo>
                  <a:lnTo>
                    <a:pt x="4961924" y="1784881"/>
                  </a:lnTo>
                  <a:lnTo>
                    <a:pt x="4950067" y="1756820"/>
                  </a:lnTo>
                  <a:cubicBezTo>
                    <a:pt x="4921279" y="1695818"/>
                    <a:pt x="4886564" y="1635036"/>
                    <a:pt x="4845861" y="1574254"/>
                  </a:cubicBezTo>
                  <a:cubicBezTo>
                    <a:pt x="4701995" y="1359374"/>
                    <a:pt x="4484232" y="1151017"/>
                    <a:pt x="4215918" y="971588"/>
                  </a:cubicBezTo>
                  <a:cubicBezTo>
                    <a:pt x="3902456" y="762036"/>
                    <a:pt x="3609271" y="627496"/>
                    <a:pt x="3319590" y="560369"/>
                  </a:cubicBezTo>
                  <a:cubicBezTo>
                    <a:pt x="3005602" y="487686"/>
                    <a:pt x="2696391" y="494854"/>
                    <a:pt x="2374113" y="582278"/>
                  </a:cubicBezTo>
                  <a:cubicBezTo>
                    <a:pt x="2112782" y="653168"/>
                    <a:pt x="1896224" y="787673"/>
                    <a:pt x="1692486" y="1005131"/>
                  </a:cubicBezTo>
                  <a:cubicBezTo>
                    <a:pt x="1482349" y="1229714"/>
                    <a:pt x="1304163" y="1524453"/>
                    <a:pt x="1139674" y="1807128"/>
                  </a:cubicBezTo>
                  <a:cubicBezTo>
                    <a:pt x="1062769" y="1939146"/>
                    <a:pt x="984523" y="2061278"/>
                    <a:pt x="908812" y="2179343"/>
                  </a:cubicBezTo>
                  <a:cubicBezTo>
                    <a:pt x="762092" y="2407960"/>
                    <a:pt x="635490" y="2605445"/>
                    <a:pt x="566543" y="2799229"/>
                  </a:cubicBezTo>
                  <a:cubicBezTo>
                    <a:pt x="502372" y="2979355"/>
                    <a:pt x="495683" y="3142303"/>
                    <a:pt x="544789" y="3327837"/>
                  </a:cubicBezTo>
                  <a:cubicBezTo>
                    <a:pt x="628232" y="3643108"/>
                    <a:pt x="771474" y="3931485"/>
                    <a:pt x="970585" y="4184948"/>
                  </a:cubicBezTo>
                  <a:lnTo>
                    <a:pt x="1019856" y="4241750"/>
                  </a:lnTo>
                  <a:lnTo>
                    <a:pt x="385253" y="4241750"/>
                  </a:lnTo>
                  <a:lnTo>
                    <a:pt x="291955" y="4081572"/>
                  </a:lnTo>
                  <a:cubicBezTo>
                    <a:pt x="189558" y="3889334"/>
                    <a:pt x="107521" y="3682295"/>
                    <a:pt x="49334" y="3462450"/>
                  </a:cubicBezTo>
                  <a:cubicBezTo>
                    <a:pt x="-155725" y="2687681"/>
                    <a:pt x="321045" y="2199945"/>
                    <a:pt x="697041" y="1553792"/>
                  </a:cubicBezTo>
                  <a:cubicBezTo>
                    <a:pt x="1073039" y="907639"/>
                    <a:pt x="1464813" y="300633"/>
                    <a:pt x="2243651" y="89360"/>
                  </a:cubicBezTo>
                  <a:cubicBezTo>
                    <a:pt x="2455952" y="31770"/>
                    <a:pt x="2661276" y="3405"/>
                    <a:pt x="2860366" y="2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502" name="Freeform: Shape 105501">
              <a:extLst>
                <a:ext uri="{FF2B5EF4-FFF2-40B4-BE49-F238E27FC236}">
                  <a16:creationId xmlns:a16="http://schemas.microsoft.com/office/drawing/2014/main" id="{7158934E-AE93-4B15-87B8-BF84C2EFB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5288" y="2243097"/>
              <a:ext cx="5361526" cy="4612178"/>
            </a:xfrm>
            <a:custGeom>
              <a:avLst/>
              <a:gdLst>
                <a:gd name="connsiteX0" fmla="*/ 5361526 w 5361526"/>
                <a:gd name="connsiteY0" fmla="*/ 4501915 h 4612178"/>
                <a:gd name="connsiteX1" fmla="*/ 5361526 w 5361526"/>
                <a:gd name="connsiteY1" fmla="*/ 4612178 h 4612178"/>
                <a:gd name="connsiteX2" fmla="*/ 5279125 w 5361526"/>
                <a:gd name="connsiteY2" fmla="*/ 4612178 h 4612178"/>
                <a:gd name="connsiteX3" fmla="*/ 5279916 w 5361526"/>
                <a:gd name="connsiteY3" fmla="*/ 4611262 h 4612178"/>
                <a:gd name="connsiteX4" fmla="*/ 5318906 w 5361526"/>
                <a:gd name="connsiteY4" fmla="*/ 4559954 h 4612178"/>
                <a:gd name="connsiteX5" fmla="*/ 5357310 w 5361526"/>
                <a:gd name="connsiteY5" fmla="*/ 4507987 h 4612178"/>
                <a:gd name="connsiteX6" fmla="*/ 3209114 w 5361526"/>
                <a:gd name="connsiteY6" fmla="*/ 1897 h 4612178"/>
                <a:gd name="connsiteX7" fmla="*/ 5286441 w 5361526"/>
                <a:gd name="connsiteY7" fmla="*/ 920072 h 4612178"/>
                <a:gd name="connsiteX8" fmla="*/ 5361526 w 5361526"/>
                <a:gd name="connsiteY8" fmla="*/ 1006088 h 4612178"/>
                <a:gd name="connsiteX9" fmla="*/ 5361526 w 5361526"/>
                <a:gd name="connsiteY9" fmla="*/ 1524438 h 4612178"/>
                <a:gd name="connsiteX10" fmla="*/ 5293717 w 5361526"/>
                <a:gd name="connsiteY10" fmla="*/ 1441145 h 4612178"/>
                <a:gd name="connsiteX11" fmla="*/ 5107511 w 5361526"/>
                <a:gd name="connsiteY11" fmla="*/ 1262343 h 4612178"/>
                <a:gd name="connsiteX12" fmla="*/ 4688624 w 5361526"/>
                <a:gd name="connsiteY12" fmla="*/ 963140 h 4612178"/>
                <a:gd name="connsiteX13" fmla="*/ 4232411 w 5361526"/>
                <a:gd name="connsiteY13" fmla="*/ 726973 h 4612178"/>
                <a:gd name="connsiteX14" fmla="*/ 3996189 w 5361526"/>
                <a:gd name="connsiteY14" fmla="*/ 634781 h 4612178"/>
                <a:gd name="connsiteX15" fmla="*/ 3755529 w 5361526"/>
                <a:gd name="connsiteY15" fmla="*/ 563136 h 4612178"/>
                <a:gd name="connsiteX16" fmla="*/ 3264120 w 5361526"/>
                <a:gd name="connsiteY16" fmla="*/ 492888 h 4612178"/>
                <a:gd name="connsiteX17" fmla="*/ 2770692 w 5361526"/>
                <a:gd name="connsiteY17" fmla="*/ 532792 h 4612178"/>
                <a:gd name="connsiteX18" fmla="*/ 2709666 w 5361526"/>
                <a:gd name="connsiteY18" fmla="*/ 545150 h 4612178"/>
                <a:gd name="connsiteX19" fmla="*/ 2648897 w 5361526"/>
                <a:gd name="connsiteY19" fmla="*/ 558872 h 4612178"/>
                <a:gd name="connsiteX20" fmla="*/ 2588416 w 5361526"/>
                <a:gd name="connsiteY20" fmla="*/ 574460 h 4612178"/>
                <a:gd name="connsiteX21" fmla="*/ 2529518 w 5361526"/>
                <a:gd name="connsiteY21" fmla="*/ 591358 h 4612178"/>
                <a:gd name="connsiteX22" fmla="*/ 2302604 w 5361526"/>
                <a:gd name="connsiteY22" fmla="*/ 677371 h 4612178"/>
                <a:gd name="connsiteX23" fmla="*/ 1895486 w 5361526"/>
                <a:gd name="connsiteY23" fmla="*/ 941931 h 4612178"/>
                <a:gd name="connsiteX24" fmla="*/ 1554603 w 5361526"/>
                <a:gd name="connsiteY24" fmla="*/ 1308258 h 4612178"/>
                <a:gd name="connsiteX25" fmla="*/ 1262322 w 5361526"/>
                <a:gd name="connsiteY25" fmla="*/ 1735392 h 4612178"/>
                <a:gd name="connsiteX26" fmla="*/ 1193322 w 5361526"/>
                <a:gd name="connsiteY26" fmla="*/ 1847443 h 4612178"/>
                <a:gd name="connsiteX27" fmla="*/ 1123654 w 5361526"/>
                <a:gd name="connsiteY27" fmla="*/ 1962027 h 4612178"/>
                <a:gd name="connsiteX28" fmla="*/ 977214 w 5361526"/>
                <a:gd name="connsiteY28" fmla="*/ 2189235 h 4612178"/>
                <a:gd name="connsiteX29" fmla="*/ 830163 w 5361526"/>
                <a:gd name="connsiteY29" fmla="*/ 2409855 h 4612178"/>
                <a:gd name="connsiteX30" fmla="*/ 692149 w 5361526"/>
                <a:gd name="connsiteY30" fmla="*/ 2629250 h 4612178"/>
                <a:gd name="connsiteX31" fmla="*/ 574779 w 5361526"/>
                <a:gd name="connsiteY31" fmla="*/ 2853179 h 4612178"/>
                <a:gd name="connsiteX32" fmla="*/ 490961 w 5361526"/>
                <a:gd name="connsiteY32" fmla="*/ 3085709 h 4612178"/>
                <a:gd name="connsiteX33" fmla="*/ 453705 w 5361526"/>
                <a:gd name="connsiteY33" fmla="*/ 3327816 h 4612178"/>
                <a:gd name="connsiteX34" fmla="*/ 466741 w 5361526"/>
                <a:gd name="connsiteY34" fmla="*/ 3574907 h 4612178"/>
                <a:gd name="connsiteX35" fmla="*/ 471534 w 5361526"/>
                <a:gd name="connsiteY35" fmla="*/ 3605843 h 4612178"/>
                <a:gd name="connsiteX36" fmla="*/ 477720 w 5361526"/>
                <a:gd name="connsiteY36" fmla="*/ 3636605 h 4612178"/>
                <a:gd name="connsiteX37" fmla="*/ 483838 w 5361526"/>
                <a:gd name="connsiteY37" fmla="*/ 3667491 h 4612178"/>
                <a:gd name="connsiteX38" fmla="*/ 491571 w 5361526"/>
                <a:gd name="connsiteY38" fmla="*/ 3698652 h 4612178"/>
                <a:gd name="connsiteX39" fmla="*/ 507280 w 5361526"/>
                <a:gd name="connsiteY39" fmla="*/ 3761116 h 4612178"/>
                <a:gd name="connsiteX40" fmla="*/ 515135 w 5361526"/>
                <a:gd name="connsiteY40" fmla="*/ 3792348 h 4612178"/>
                <a:gd name="connsiteX41" fmla="*/ 519062 w 5361526"/>
                <a:gd name="connsiteY41" fmla="*/ 3807963 h 4612178"/>
                <a:gd name="connsiteX42" fmla="*/ 523757 w 5361526"/>
                <a:gd name="connsiteY42" fmla="*/ 3823370 h 4612178"/>
                <a:gd name="connsiteX43" fmla="*/ 561944 w 5361526"/>
                <a:gd name="connsiteY43" fmla="*/ 3946665 h 4612178"/>
                <a:gd name="connsiteX44" fmla="*/ 606750 w 5361526"/>
                <a:gd name="connsiteY44" fmla="*/ 4067755 h 4612178"/>
                <a:gd name="connsiteX45" fmla="*/ 657836 w 5361526"/>
                <a:gd name="connsiteY45" fmla="*/ 4186528 h 4612178"/>
                <a:gd name="connsiteX46" fmla="*/ 664329 w 5361526"/>
                <a:gd name="connsiteY46" fmla="*/ 4201345 h 4612178"/>
                <a:gd name="connsiteX47" fmla="*/ 671540 w 5361526"/>
                <a:gd name="connsiteY47" fmla="*/ 4215764 h 4612178"/>
                <a:gd name="connsiteX48" fmla="*/ 685987 w 5361526"/>
                <a:gd name="connsiteY48" fmla="*/ 4244695 h 4612178"/>
                <a:gd name="connsiteX49" fmla="*/ 714907 w 5361526"/>
                <a:gd name="connsiteY49" fmla="*/ 4302653 h 4612178"/>
                <a:gd name="connsiteX50" fmla="*/ 846679 w 5361526"/>
                <a:gd name="connsiteY50" fmla="*/ 4525723 h 4612178"/>
                <a:gd name="connsiteX51" fmla="*/ 864285 w 5361526"/>
                <a:gd name="connsiteY51" fmla="*/ 4552977 h 4612178"/>
                <a:gd name="connsiteX52" fmla="*/ 883010 w 5361526"/>
                <a:gd name="connsiteY52" fmla="*/ 4579418 h 4612178"/>
                <a:gd name="connsiteX53" fmla="*/ 906594 w 5361526"/>
                <a:gd name="connsiteY53" fmla="*/ 4612178 h 4612178"/>
                <a:gd name="connsiteX54" fmla="*/ 410149 w 5361526"/>
                <a:gd name="connsiteY54" fmla="*/ 4612178 h 4612178"/>
                <a:gd name="connsiteX55" fmla="*/ 354704 w 5361526"/>
                <a:gd name="connsiteY55" fmla="*/ 4516478 h 4612178"/>
                <a:gd name="connsiteX56" fmla="*/ 101993 w 5361526"/>
                <a:gd name="connsiteY56" fmla="*/ 3869726 h 4612178"/>
                <a:gd name="connsiteX57" fmla="*/ 2290556 w 5361526"/>
                <a:gd name="connsiteY57" fmla="*/ 108671 h 4612178"/>
                <a:gd name="connsiteX58" fmla="*/ 3209114 w 5361526"/>
                <a:gd name="connsiteY58" fmla="*/ 1897 h 46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61526" h="4612178">
                  <a:moveTo>
                    <a:pt x="5361526" y="4501915"/>
                  </a:moveTo>
                  <a:lnTo>
                    <a:pt x="5361526" y="4612178"/>
                  </a:lnTo>
                  <a:lnTo>
                    <a:pt x="5279125" y="4612178"/>
                  </a:lnTo>
                  <a:lnTo>
                    <a:pt x="5279916" y="4611262"/>
                  </a:lnTo>
                  <a:lnTo>
                    <a:pt x="5318906" y="4559954"/>
                  </a:lnTo>
                  <a:cubicBezTo>
                    <a:pt x="5331958" y="4542803"/>
                    <a:pt x="5345399" y="4525954"/>
                    <a:pt x="5357310" y="4507987"/>
                  </a:cubicBezTo>
                  <a:close/>
                  <a:moveTo>
                    <a:pt x="3209114" y="1897"/>
                  </a:moveTo>
                  <a:cubicBezTo>
                    <a:pt x="4001649" y="29839"/>
                    <a:pt x="4745275" y="365212"/>
                    <a:pt x="5286441" y="920072"/>
                  </a:cubicBezTo>
                  <a:lnTo>
                    <a:pt x="5361526" y="1006088"/>
                  </a:lnTo>
                  <a:lnTo>
                    <a:pt x="5361526" y="1524438"/>
                  </a:lnTo>
                  <a:lnTo>
                    <a:pt x="5293717" y="1441145"/>
                  </a:lnTo>
                  <a:cubicBezTo>
                    <a:pt x="5235105" y="1377989"/>
                    <a:pt x="5172668" y="1318454"/>
                    <a:pt x="5107511" y="1262343"/>
                  </a:cubicBezTo>
                  <a:cubicBezTo>
                    <a:pt x="4977170" y="1150025"/>
                    <a:pt x="4835850" y="1051023"/>
                    <a:pt x="4688624" y="963140"/>
                  </a:cubicBezTo>
                  <a:cubicBezTo>
                    <a:pt x="4540408" y="875014"/>
                    <a:pt x="4388126" y="794847"/>
                    <a:pt x="4232411" y="726973"/>
                  </a:cubicBezTo>
                  <a:cubicBezTo>
                    <a:pt x="4154434" y="693169"/>
                    <a:pt x="4075888" y="661874"/>
                    <a:pt x="3996189" y="634781"/>
                  </a:cubicBezTo>
                  <a:cubicBezTo>
                    <a:pt x="3916890" y="606864"/>
                    <a:pt x="3836465" y="583241"/>
                    <a:pt x="3755529" y="563136"/>
                  </a:cubicBezTo>
                  <a:cubicBezTo>
                    <a:pt x="3593710" y="523114"/>
                    <a:pt x="3429330" y="497910"/>
                    <a:pt x="3264120" y="492888"/>
                  </a:cubicBezTo>
                  <a:cubicBezTo>
                    <a:pt x="3098959" y="488056"/>
                    <a:pt x="2933721" y="501974"/>
                    <a:pt x="2770692" y="532792"/>
                  </a:cubicBezTo>
                  <a:cubicBezTo>
                    <a:pt x="2750302" y="536992"/>
                    <a:pt x="2729954" y="540568"/>
                    <a:pt x="2709666" y="545150"/>
                  </a:cubicBezTo>
                  <a:lnTo>
                    <a:pt x="2648897" y="558872"/>
                  </a:lnTo>
                  <a:lnTo>
                    <a:pt x="2588416" y="574460"/>
                  </a:lnTo>
                  <a:cubicBezTo>
                    <a:pt x="2568038" y="579476"/>
                    <a:pt x="2549240" y="585803"/>
                    <a:pt x="2529518" y="591358"/>
                  </a:cubicBezTo>
                  <a:cubicBezTo>
                    <a:pt x="2451654" y="614731"/>
                    <a:pt x="2376004" y="643746"/>
                    <a:pt x="2302604" y="677371"/>
                  </a:cubicBezTo>
                  <a:cubicBezTo>
                    <a:pt x="2155755" y="744838"/>
                    <a:pt x="2019903" y="834803"/>
                    <a:pt x="1895486" y="941931"/>
                  </a:cubicBezTo>
                  <a:cubicBezTo>
                    <a:pt x="1771362" y="1049387"/>
                    <a:pt x="1658379" y="1173675"/>
                    <a:pt x="1554603" y="1308258"/>
                  </a:cubicBezTo>
                  <a:cubicBezTo>
                    <a:pt x="1450514" y="1442824"/>
                    <a:pt x="1354827" y="1586982"/>
                    <a:pt x="1262322" y="1735392"/>
                  </a:cubicBezTo>
                  <a:cubicBezTo>
                    <a:pt x="1239143" y="1772586"/>
                    <a:pt x="1216208" y="1809918"/>
                    <a:pt x="1193322" y="1847443"/>
                  </a:cubicBezTo>
                  <a:lnTo>
                    <a:pt x="1123654" y="1962027"/>
                  </a:lnTo>
                  <a:cubicBezTo>
                    <a:pt x="1075912" y="2039348"/>
                    <a:pt x="1026679" y="2114926"/>
                    <a:pt x="977214" y="2189235"/>
                  </a:cubicBezTo>
                  <a:lnTo>
                    <a:pt x="830163" y="2409855"/>
                  </a:lnTo>
                  <a:cubicBezTo>
                    <a:pt x="782224" y="2482931"/>
                    <a:pt x="735411" y="2555600"/>
                    <a:pt x="692149" y="2629250"/>
                  </a:cubicBezTo>
                  <a:cubicBezTo>
                    <a:pt x="649106" y="2702945"/>
                    <a:pt x="608860" y="2777106"/>
                    <a:pt x="574779" y="2853179"/>
                  </a:cubicBezTo>
                  <a:cubicBezTo>
                    <a:pt x="540309" y="2928947"/>
                    <a:pt x="511325" y="3006400"/>
                    <a:pt x="490961" y="3085709"/>
                  </a:cubicBezTo>
                  <a:cubicBezTo>
                    <a:pt x="470474" y="3164950"/>
                    <a:pt x="457859" y="3245945"/>
                    <a:pt x="453705" y="3327816"/>
                  </a:cubicBezTo>
                  <a:cubicBezTo>
                    <a:pt x="449554" y="3409687"/>
                    <a:pt x="454297" y="3492522"/>
                    <a:pt x="466741" y="3574907"/>
                  </a:cubicBezTo>
                  <a:lnTo>
                    <a:pt x="471534" y="3605843"/>
                  </a:lnTo>
                  <a:lnTo>
                    <a:pt x="477720" y="3636605"/>
                  </a:lnTo>
                  <a:lnTo>
                    <a:pt x="483838" y="3667491"/>
                  </a:lnTo>
                  <a:cubicBezTo>
                    <a:pt x="486158" y="3677811"/>
                    <a:pt x="489033" y="3688288"/>
                    <a:pt x="491571" y="3698652"/>
                  </a:cubicBezTo>
                  <a:lnTo>
                    <a:pt x="507280" y="3761116"/>
                  </a:lnTo>
                  <a:lnTo>
                    <a:pt x="515135" y="3792348"/>
                  </a:lnTo>
                  <a:lnTo>
                    <a:pt x="519062" y="3807963"/>
                  </a:lnTo>
                  <a:lnTo>
                    <a:pt x="523757" y="3823370"/>
                  </a:lnTo>
                  <a:cubicBezTo>
                    <a:pt x="536575" y="3864411"/>
                    <a:pt x="548815" y="3905608"/>
                    <a:pt x="561944" y="3946665"/>
                  </a:cubicBezTo>
                  <a:lnTo>
                    <a:pt x="606750" y="4067755"/>
                  </a:lnTo>
                  <a:cubicBezTo>
                    <a:pt x="623068" y="4107641"/>
                    <a:pt x="640776" y="4146945"/>
                    <a:pt x="657836" y="4186528"/>
                  </a:cubicBezTo>
                  <a:lnTo>
                    <a:pt x="664329" y="4201345"/>
                  </a:lnTo>
                  <a:lnTo>
                    <a:pt x="671540" y="4215764"/>
                  </a:lnTo>
                  <a:lnTo>
                    <a:pt x="685987" y="4244695"/>
                  </a:lnTo>
                  <a:lnTo>
                    <a:pt x="714907" y="4302653"/>
                  </a:lnTo>
                  <a:cubicBezTo>
                    <a:pt x="755611" y="4378702"/>
                    <a:pt x="798470" y="4453960"/>
                    <a:pt x="846679" y="4525723"/>
                  </a:cubicBezTo>
                  <a:lnTo>
                    <a:pt x="864285" y="4552977"/>
                  </a:lnTo>
                  <a:cubicBezTo>
                    <a:pt x="870081" y="4562049"/>
                    <a:pt x="876760" y="4570573"/>
                    <a:pt x="883010" y="4579418"/>
                  </a:cubicBezTo>
                  <a:lnTo>
                    <a:pt x="906594" y="4612178"/>
                  </a:lnTo>
                  <a:lnTo>
                    <a:pt x="410149" y="4612178"/>
                  </a:lnTo>
                  <a:lnTo>
                    <a:pt x="354704" y="4516478"/>
                  </a:lnTo>
                  <a:cubicBezTo>
                    <a:pt x="248169" y="4315507"/>
                    <a:pt x="162738" y="4099239"/>
                    <a:pt x="101993" y="3869726"/>
                  </a:cubicBezTo>
                  <a:cubicBezTo>
                    <a:pt x="-329976" y="2237636"/>
                    <a:pt x="649892" y="553729"/>
                    <a:pt x="2290556" y="108671"/>
                  </a:cubicBezTo>
                  <a:cubicBezTo>
                    <a:pt x="2598180" y="25223"/>
                    <a:pt x="2907195" y="-8749"/>
                    <a:pt x="3209114" y="18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504" name="Group 105503">
            <a:extLst>
              <a:ext uri="{FF2B5EF4-FFF2-40B4-BE49-F238E27FC236}">
                <a16:creationId xmlns:a16="http://schemas.microsoft.com/office/drawing/2014/main" id="{B8DE9038-209B-495C-9722-BBC6BA189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3319" y="-2725"/>
            <a:ext cx="4353551" cy="2522814"/>
            <a:chOff x="7723319" y="-24157"/>
            <a:chExt cx="4353551" cy="2522814"/>
          </a:xfrm>
        </p:grpSpPr>
        <p:sp>
          <p:nvSpPr>
            <p:cNvPr id="105505" name="Freeform: Shape 105504">
              <a:extLst>
                <a:ext uri="{FF2B5EF4-FFF2-40B4-BE49-F238E27FC236}">
                  <a16:creationId xmlns:a16="http://schemas.microsoft.com/office/drawing/2014/main" id="{C191050E-85E0-4DEA-9F84-84EF195D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9316" y="-24157"/>
              <a:ext cx="3870490" cy="2400813"/>
            </a:xfrm>
            <a:custGeom>
              <a:avLst/>
              <a:gdLst>
                <a:gd name="connsiteX0" fmla="*/ 52934 w 3870490"/>
                <a:gd name="connsiteY0" fmla="*/ 0 h 2400813"/>
                <a:gd name="connsiteX1" fmla="*/ 225844 w 3870490"/>
                <a:gd name="connsiteY1" fmla="*/ 0 h 2400813"/>
                <a:gd name="connsiteX2" fmla="*/ 185052 w 3870490"/>
                <a:gd name="connsiteY2" fmla="*/ 70375 h 2400813"/>
                <a:gd name="connsiteX3" fmla="*/ 153127 w 3870490"/>
                <a:gd name="connsiteY3" fmla="*/ 145729 h 2400813"/>
                <a:gd name="connsiteX4" fmla="*/ 117779 w 3870490"/>
                <a:gd name="connsiteY4" fmla="*/ 307391 h 2400813"/>
                <a:gd name="connsiteX5" fmla="*/ 115788 w 3870490"/>
                <a:gd name="connsiteY5" fmla="*/ 328230 h 2400813"/>
                <a:gd name="connsiteX6" fmla="*/ 114721 w 3870490"/>
                <a:gd name="connsiteY6" fmla="*/ 349211 h 2400813"/>
                <a:gd name="connsiteX7" fmla="*/ 113796 w 3870490"/>
                <a:gd name="connsiteY7" fmla="*/ 370263 h 2400813"/>
                <a:gd name="connsiteX8" fmla="*/ 113867 w 3870490"/>
                <a:gd name="connsiteY8" fmla="*/ 391814 h 2400813"/>
                <a:gd name="connsiteX9" fmla="*/ 114436 w 3870490"/>
                <a:gd name="connsiteY9" fmla="*/ 434985 h 2400813"/>
                <a:gd name="connsiteX10" fmla="*/ 114863 w 3870490"/>
                <a:gd name="connsiteY10" fmla="*/ 456606 h 2400813"/>
                <a:gd name="connsiteX11" fmla="*/ 115076 w 3870490"/>
                <a:gd name="connsiteY11" fmla="*/ 467417 h 2400813"/>
                <a:gd name="connsiteX12" fmla="*/ 115930 w 3870490"/>
                <a:gd name="connsiteY12" fmla="*/ 478156 h 2400813"/>
                <a:gd name="connsiteX13" fmla="*/ 123469 w 3870490"/>
                <a:gd name="connsiteY13" fmla="*/ 564215 h 2400813"/>
                <a:gd name="connsiteX14" fmla="*/ 136555 w 3870490"/>
                <a:gd name="connsiteY14" fmla="*/ 649562 h 2400813"/>
                <a:gd name="connsiteX15" fmla="*/ 238332 w 3870490"/>
                <a:gd name="connsiteY15" fmla="*/ 977224 h 2400813"/>
                <a:gd name="connsiteX16" fmla="*/ 397220 w 3870490"/>
                <a:gd name="connsiteY16" fmla="*/ 1277361 h 2400813"/>
                <a:gd name="connsiteX17" fmla="*/ 419623 w 3870490"/>
                <a:gd name="connsiteY17" fmla="*/ 1313207 h 2400813"/>
                <a:gd name="connsiteX18" fmla="*/ 443449 w 3870490"/>
                <a:gd name="connsiteY18" fmla="*/ 1348057 h 2400813"/>
                <a:gd name="connsiteX19" fmla="*/ 466991 w 3870490"/>
                <a:gd name="connsiteY19" fmla="*/ 1383049 h 2400813"/>
                <a:gd name="connsiteX20" fmla="*/ 491813 w 3870490"/>
                <a:gd name="connsiteY20" fmla="*/ 1417188 h 2400813"/>
                <a:gd name="connsiteX21" fmla="*/ 516279 w 3870490"/>
                <a:gd name="connsiteY21" fmla="*/ 1451611 h 2400813"/>
                <a:gd name="connsiteX22" fmla="*/ 542025 w 3870490"/>
                <a:gd name="connsiteY22" fmla="*/ 1485039 h 2400813"/>
                <a:gd name="connsiteX23" fmla="*/ 567629 w 3870490"/>
                <a:gd name="connsiteY23" fmla="*/ 1518609 h 2400813"/>
                <a:gd name="connsiteX24" fmla="*/ 594656 w 3870490"/>
                <a:gd name="connsiteY24" fmla="*/ 1551112 h 2400813"/>
                <a:gd name="connsiteX25" fmla="*/ 621896 w 3870490"/>
                <a:gd name="connsiteY25" fmla="*/ 1583401 h 2400813"/>
                <a:gd name="connsiteX26" fmla="*/ 650558 w 3870490"/>
                <a:gd name="connsiteY26" fmla="*/ 1614482 h 2400813"/>
                <a:gd name="connsiteX27" fmla="*/ 679719 w 3870490"/>
                <a:gd name="connsiteY27" fmla="*/ 1645136 h 2400813"/>
                <a:gd name="connsiteX28" fmla="*/ 687044 w 3870490"/>
                <a:gd name="connsiteY28" fmla="*/ 1652817 h 2400813"/>
                <a:gd name="connsiteX29" fmla="*/ 694726 w 3870490"/>
                <a:gd name="connsiteY29" fmla="*/ 1660072 h 2400813"/>
                <a:gd name="connsiteX30" fmla="*/ 710088 w 3870490"/>
                <a:gd name="connsiteY30" fmla="*/ 1674652 h 2400813"/>
                <a:gd name="connsiteX31" fmla="*/ 740742 w 3870490"/>
                <a:gd name="connsiteY31" fmla="*/ 1703812 h 2400813"/>
                <a:gd name="connsiteX32" fmla="*/ 748423 w 3870490"/>
                <a:gd name="connsiteY32" fmla="*/ 1711138 h 2400813"/>
                <a:gd name="connsiteX33" fmla="*/ 756389 w 3870490"/>
                <a:gd name="connsiteY33" fmla="*/ 1718037 h 2400813"/>
                <a:gd name="connsiteX34" fmla="*/ 772320 w 3870490"/>
                <a:gd name="connsiteY34" fmla="*/ 1731906 h 2400813"/>
                <a:gd name="connsiteX35" fmla="*/ 836971 w 3870490"/>
                <a:gd name="connsiteY35" fmla="*/ 1786528 h 2400813"/>
                <a:gd name="connsiteX36" fmla="*/ 1120323 w 3870490"/>
                <a:gd name="connsiteY36" fmla="*/ 1971162 h 2400813"/>
                <a:gd name="connsiteX37" fmla="*/ 1436677 w 3870490"/>
                <a:gd name="connsiteY37" fmla="*/ 2088301 h 2400813"/>
                <a:gd name="connsiteX38" fmla="*/ 1477785 w 3870490"/>
                <a:gd name="connsiteY38" fmla="*/ 2097618 h 2400813"/>
                <a:gd name="connsiteX39" fmla="*/ 1518965 w 3870490"/>
                <a:gd name="connsiteY39" fmla="*/ 2106153 h 2400813"/>
                <a:gd name="connsiteX40" fmla="*/ 1560430 w 3870490"/>
                <a:gd name="connsiteY40" fmla="*/ 2112981 h 2400813"/>
                <a:gd name="connsiteX41" fmla="*/ 1581127 w 3870490"/>
                <a:gd name="connsiteY41" fmla="*/ 2116394 h 2400813"/>
                <a:gd name="connsiteX42" fmla="*/ 1601894 w 3870490"/>
                <a:gd name="connsiteY42" fmla="*/ 2119381 h 2400813"/>
                <a:gd name="connsiteX43" fmla="*/ 1685179 w 3870490"/>
                <a:gd name="connsiteY43" fmla="*/ 2128414 h 2400813"/>
                <a:gd name="connsiteX44" fmla="*/ 1768606 w 3870490"/>
                <a:gd name="connsiteY44" fmla="*/ 2133250 h 2400813"/>
                <a:gd name="connsiteX45" fmla="*/ 1851962 w 3870490"/>
                <a:gd name="connsiteY45" fmla="*/ 2134246 h 2400813"/>
                <a:gd name="connsiteX46" fmla="*/ 1893568 w 3870490"/>
                <a:gd name="connsiteY46" fmla="*/ 2132966 h 2400813"/>
                <a:gd name="connsiteX47" fmla="*/ 1935033 w 3870490"/>
                <a:gd name="connsiteY47" fmla="*/ 2131686 h 2400813"/>
                <a:gd name="connsiteX48" fmla="*/ 1976924 w 3870490"/>
                <a:gd name="connsiteY48" fmla="*/ 2129339 h 2400813"/>
                <a:gd name="connsiteX49" fmla="*/ 2018957 w 3870490"/>
                <a:gd name="connsiteY49" fmla="*/ 2126494 h 2400813"/>
                <a:gd name="connsiteX50" fmla="*/ 2039939 w 3870490"/>
                <a:gd name="connsiteY50" fmla="*/ 2125285 h 2400813"/>
                <a:gd name="connsiteX51" fmla="*/ 2060777 w 3870490"/>
                <a:gd name="connsiteY51" fmla="*/ 2123222 h 2400813"/>
                <a:gd name="connsiteX52" fmla="*/ 2102384 w 3870490"/>
                <a:gd name="connsiteY52" fmla="*/ 2119239 h 2400813"/>
                <a:gd name="connsiteX53" fmla="*/ 2426774 w 3870490"/>
                <a:gd name="connsiteY53" fmla="*/ 2064902 h 2400813"/>
                <a:gd name="connsiteX54" fmla="*/ 2733597 w 3870490"/>
                <a:gd name="connsiteY54" fmla="*/ 1960209 h 2400813"/>
                <a:gd name="connsiteX55" fmla="*/ 2806925 w 3870490"/>
                <a:gd name="connsiteY55" fmla="*/ 1924292 h 2400813"/>
                <a:gd name="connsiteX56" fmla="*/ 2878474 w 3870490"/>
                <a:gd name="connsiteY56" fmla="*/ 1884037 h 2400813"/>
                <a:gd name="connsiteX57" fmla="*/ 2913324 w 3870490"/>
                <a:gd name="connsiteY57" fmla="*/ 1861989 h 2400813"/>
                <a:gd name="connsiteX58" fmla="*/ 2930749 w 3870490"/>
                <a:gd name="connsiteY58" fmla="*/ 1850894 h 2400813"/>
                <a:gd name="connsiteX59" fmla="*/ 2939497 w 3870490"/>
                <a:gd name="connsiteY59" fmla="*/ 1845346 h 2400813"/>
                <a:gd name="connsiteX60" fmla="*/ 2947961 w 3870490"/>
                <a:gd name="connsiteY60" fmla="*/ 1839301 h 2400813"/>
                <a:gd name="connsiteX61" fmla="*/ 2981815 w 3870490"/>
                <a:gd name="connsiteY61" fmla="*/ 1815261 h 2400813"/>
                <a:gd name="connsiteX62" fmla="*/ 3015314 w 3870490"/>
                <a:gd name="connsiteY62" fmla="*/ 1790439 h 2400813"/>
                <a:gd name="connsiteX63" fmla="*/ 3047959 w 3870490"/>
                <a:gd name="connsiteY63" fmla="*/ 1764266 h 2400813"/>
                <a:gd name="connsiteX64" fmla="*/ 3080035 w 3870490"/>
                <a:gd name="connsiteY64" fmla="*/ 1737311 h 2400813"/>
                <a:gd name="connsiteX65" fmla="*/ 3111329 w 3870490"/>
                <a:gd name="connsiteY65" fmla="*/ 1709217 h 2400813"/>
                <a:gd name="connsiteX66" fmla="*/ 3141912 w 3870490"/>
                <a:gd name="connsiteY66" fmla="*/ 1680484 h 2400813"/>
                <a:gd name="connsiteX67" fmla="*/ 3251512 w 3870490"/>
                <a:gd name="connsiteY67" fmla="*/ 1558722 h 2400813"/>
                <a:gd name="connsiteX68" fmla="*/ 3332236 w 3870490"/>
                <a:gd name="connsiteY68" fmla="*/ 1425936 h 2400813"/>
                <a:gd name="connsiteX69" fmla="*/ 3347599 w 3870490"/>
                <a:gd name="connsiteY69" fmla="*/ 1390304 h 2400813"/>
                <a:gd name="connsiteX70" fmla="*/ 3360756 w 3870490"/>
                <a:gd name="connsiteY70" fmla="*/ 1352751 h 2400813"/>
                <a:gd name="connsiteX71" fmla="*/ 3372776 w 3870490"/>
                <a:gd name="connsiteY71" fmla="*/ 1313847 h 2400813"/>
                <a:gd name="connsiteX72" fmla="*/ 3384085 w 3870490"/>
                <a:gd name="connsiteY72" fmla="*/ 1273805 h 2400813"/>
                <a:gd name="connsiteX73" fmla="*/ 3467298 w 3870490"/>
                <a:gd name="connsiteY73" fmla="*/ 927295 h 2400813"/>
                <a:gd name="connsiteX74" fmla="*/ 3576684 w 3870490"/>
                <a:gd name="connsiteY74" fmla="*/ 579150 h 2400813"/>
                <a:gd name="connsiteX75" fmla="*/ 3633583 w 3870490"/>
                <a:gd name="connsiteY75" fmla="*/ 271972 h 2400813"/>
                <a:gd name="connsiteX76" fmla="*/ 3622799 w 3870490"/>
                <a:gd name="connsiteY76" fmla="*/ 113831 h 2400813"/>
                <a:gd name="connsiteX77" fmla="*/ 3597198 w 3870490"/>
                <a:gd name="connsiteY77" fmla="*/ 0 h 2400813"/>
                <a:gd name="connsiteX78" fmla="*/ 3832669 w 3870490"/>
                <a:gd name="connsiteY78" fmla="*/ 0 h 2400813"/>
                <a:gd name="connsiteX79" fmla="*/ 3852116 w 3870490"/>
                <a:gd name="connsiteY79" fmla="*/ 76154 h 2400813"/>
                <a:gd name="connsiteX80" fmla="*/ 3870421 w 3870490"/>
                <a:gd name="connsiteY80" fmla="*/ 272399 h 2400813"/>
                <a:gd name="connsiteX81" fmla="*/ 3854063 w 3870490"/>
                <a:gd name="connsiteY81" fmla="*/ 470475 h 2400813"/>
                <a:gd name="connsiteX82" fmla="*/ 3802357 w 3870490"/>
                <a:gd name="connsiteY82" fmla="*/ 662435 h 2400813"/>
                <a:gd name="connsiteX83" fmla="*/ 3690765 w 3870490"/>
                <a:gd name="connsiteY83" fmla="*/ 990950 h 2400813"/>
                <a:gd name="connsiteX84" fmla="*/ 3665872 w 3870490"/>
                <a:gd name="connsiteY84" fmla="*/ 1074306 h 2400813"/>
                <a:gd name="connsiteX85" fmla="*/ 3641904 w 3870490"/>
                <a:gd name="connsiteY85" fmla="*/ 1158729 h 2400813"/>
                <a:gd name="connsiteX86" fmla="*/ 3618078 w 3870490"/>
                <a:gd name="connsiteY86" fmla="*/ 1244787 h 2400813"/>
                <a:gd name="connsiteX87" fmla="*/ 3605845 w 3870490"/>
                <a:gd name="connsiteY87" fmla="*/ 1288456 h 2400813"/>
                <a:gd name="connsiteX88" fmla="*/ 3592687 w 3870490"/>
                <a:gd name="connsiteY88" fmla="*/ 1333050 h 2400813"/>
                <a:gd name="connsiteX89" fmla="*/ 3578463 w 3870490"/>
                <a:gd name="connsiteY89" fmla="*/ 1378213 h 2400813"/>
                <a:gd name="connsiteX90" fmla="*/ 3562745 w 3870490"/>
                <a:gd name="connsiteY90" fmla="*/ 1423874 h 2400813"/>
                <a:gd name="connsiteX91" fmla="*/ 3545106 w 3870490"/>
                <a:gd name="connsiteY91" fmla="*/ 1469819 h 2400813"/>
                <a:gd name="connsiteX92" fmla="*/ 3524481 w 3870490"/>
                <a:gd name="connsiteY92" fmla="*/ 1515551 h 2400813"/>
                <a:gd name="connsiteX93" fmla="*/ 3420713 w 3870490"/>
                <a:gd name="connsiteY93" fmla="*/ 1686316 h 2400813"/>
                <a:gd name="connsiteX94" fmla="*/ 3296319 w 3870490"/>
                <a:gd name="connsiteY94" fmla="*/ 1832473 h 2400813"/>
                <a:gd name="connsiteX95" fmla="*/ 3263603 w 3870490"/>
                <a:gd name="connsiteY95" fmla="*/ 1866256 h 2400813"/>
                <a:gd name="connsiteX96" fmla="*/ 3230602 w 3870490"/>
                <a:gd name="connsiteY96" fmla="*/ 1899684 h 2400813"/>
                <a:gd name="connsiteX97" fmla="*/ 3196605 w 3870490"/>
                <a:gd name="connsiteY97" fmla="*/ 1932329 h 2400813"/>
                <a:gd name="connsiteX98" fmla="*/ 3162111 w 3870490"/>
                <a:gd name="connsiteY98" fmla="*/ 1964690 h 2400813"/>
                <a:gd name="connsiteX99" fmla="*/ 3126621 w 3870490"/>
                <a:gd name="connsiteY99" fmla="*/ 1996126 h 2400813"/>
                <a:gd name="connsiteX100" fmla="*/ 3090633 w 3870490"/>
                <a:gd name="connsiteY100" fmla="*/ 2027207 h 2400813"/>
                <a:gd name="connsiteX101" fmla="*/ 3081600 w 3870490"/>
                <a:gd name="connsiteY101" fmla="*/ 2034959 h 2400813"/>
                <a:gd name="connsiteX102" fmla="*/ 3072212 w 3870490"/>
                <a:gd name="connsiteY102" fmla="*/ 2042356 h 2400813"/>
                <a:gd name="connsiteX103" fmla="*/ 3053364 w 3870490"/>
                <a:gd name="connsiteY103" fmla="*/ 2057078 h 2400813"/>
                <a:gd name="connsiteX104" fmla="*/ 3015670 w 3870490"/>
                <a:gd name="connsiteY104" fmla="*/ 2086594 h 2400813"/>
                <a:gd name="connsiteX105" fmla="*/ 2937363 w 3870490"/>
                <a:gd name="connsiteY105" fmla="*/ 2142354 h 2400813"/>
                <a:gd name="connsiteX106" fmla="*/ 2855430 w 3870490"/>
                <a:gd name="connsiteY106" fmla="*/ 2193491 h 2400813"/>
                <a:gd name="connsiteX107" fmla="*/ 2498751 w 3870490"/>
                <a:gd name="connsiteY107" fmla="*/ 2342849 h 2400813"/>
                <a:gd name="connsiteX108" fmla="*/ 2120876 w 3870490"/>
                <a:gd name="connsiteY108" fmla="*/ 2399035 h 2400813"/>
                <a:gd name="connsiteX109" fmla="*/ 2073651 w 3870490"/>
                <a:gd name="connsiteY109" fmla="*/ 2400316 h 2400813"/>
                <a:gd name="connsiteX110" fmla="*/ 2050038 w 3870490"/>
                <a:gd name="connsiteY110" fmla="*/ 2400813 h 2400813"/>
                <a:gd name="connsiteX111" fmla="*/ 2026567 w 3870490"/>
                <a:gd name="connsiteY111" fmla="*/ 2400458 h 2400813"/>
                <a:gd name="connsiteX112" fmla="*/ 1979626 w 3870490"/>
                <a:gd name="connsiteY112" fmla="*/ 2399320 h 2400813"/>
                <a:gd name="connsiteX113" fmla="*/ 1932472 w 3870490"/>
                <a:gd name="connsiteY113" fmla="*/ 2397257 h 2400813"/>
                <a:gd name="connsiteX114" fmla="*/ 1837666 w 3870490"/>
                <a:gd name="connsiteY114" fmla="*/ 2389434 h 2400813"/>
                <a:gd name="connsiteX115" fmla="*/ 1743500 w 3870490"/>
                <a:gd name="connsiteY115" fmla="*/ 2376845 h 2400813"/>
                <a:gd name="connsiteX116" fmla="*/ 1650329 w 3870490"/>
                <a:gd name="connsiteY116" fmla="*/ 2359420 h 2400813"/>
                <a:gd name="connsiteX117" fmla="*/ 1558296 w 3870490"/>
                <a:gd name="connsiteY117" fmla="*/ 2337870 h 2400813"/>
                <a:gd name="connsiteX118" fmla="*/ 1467544 w 3870490"/>
                <a:gd name="connsiteY118" fmla="*/ 2312266 h 2400813"/>
                <a:gd name="connsiteX119" fmla="*/ 1422737 w 3870490"/>
                <a:gd name="connsiteY119" fmla="*/ 2297970 h 2400813"/>
                <a:gd name="connsiteX120" fmla="*/ 1378143 w 3870490"/>
                <a:gd name="connsiteY120" fmla="*/ 2283177 h 2400813"/>
                <a:gd name="connsiteX121" fmla="*/ 1035687 w 3870490"/>
                <a:gd name="connsiteY121" fmla="*/ 2133250 h 2400813"/>
                <a:gd name="connsiteX122" fmla="*/ 721894 w 3870490"/>
                <a:gd name="connsiteY122" fmla="*/ 1932187 h 2400813"/>
                <a:gd name="connsiteX123" fmla="*/ 649421 w 3870490"/>
                <a:gd name="connsiteY123" fmla="*/ 1873368 h 2400813"/>
                <a:gd name="connsiteX124" fmla="*/ 579934 w 3870490"/>
                <a:gd name="connsiteY124" fmla="*/ 1810994 h 2400813"/>
                <a:gd name="connsiteX125" fmla="*/ 562864 w 3870490"/>
                <a:gd name="connsiteY125" fmla="*/ 1795062 h 2400813"/>
                <a:gd name="connsiteX126" fmla="*/ 554330 w 3870490"/>
                <a:gd name="connsiteY126" fmla="*/ 1787097 h 2400813"/>
                <a:gd name="connsiteX127" fmla="*/ 546150 w 3870490"/>
                <a:gd name="connsiteY127" fmla="*/ 1778775 h 2400813"/>
                <a:gd name="connsiteX128" fmla="*/ 513434 w 3870490"/>
                <a:gd name="connsiteY128" fmla="*/ 1745419 h 2400813"/>
                <a:gd name="connsiteX129" fmla="*/ 480860 w 3870490"/>
                <a:gd name="connsiteY129" fmla="*/ 1711920 h 2400813"/>
                <a:gd name="connsiteX130" fmla="*/ 449424 w 3870490"/>
                <a:gd name="connsiteY130" fmla="*/ 1677355 h 2400813"/>
                <a:gd name="connsiteX131" fmla="*/ 418130 w 3870490"/>
                <a:gd name="connsiteY131" fmla="*/ 1642576 h 2400813"/>
                <a:gd name="connsiteX132" fmla="*/ 388401 w 3870490"/>
                <a:gd name="connsiteY132" fmla="*/ 1606445 h 2400813"/>
                <a:gd name="connsiteX133" fmla="*/ 358956 w 3870490"/>
                <a:gd name="connsiteY133" fmla="*/ 1570102 h 2400813"/>
                <a:gd name="connsiteX134" fmla="*/ 331431 w 3870490"/>
                <a:gd name="connsiteY134" fmla="*/ 1532264 h 2400813"/>
                <a:gd name="connsiteX135" fmla="*/ 304262 w 3870490"/>
                <a:gd name="connsiteY135" fmla="*/ 1494143 h 2400813"/>
                <a:gd name="connsiteX136" fmla="*/ 279370 w 3870490"/>
                <a:gd name="connsiteY136" fmla="*/ 1454456 h 2400813"/>
                <a:gd name="connsiteX137" fmla="*/ 254832 w 3870490"/>
                <a:gd name="connsiteY137" fmla="*/ 1414628 h 2400813"/>
                <a:gd name="connsiteX138" fmla="*/ 232215 w 3870490"/>
                <a:gd name="connsiteY138" fmla="*/ 1373661 h 2400813"/>
                <a:gd name="connsiteX139" fmla="*/ 91748 w 3870490"/>
                <a:gd name="connsiteY139" fmla="*/ 1029001 h 2400813"/>
                <a:gd name="connsiteX140" fmla="*/ 20341 w 3870490"/>
                <a:gd name="connsiteY140" fmla="*/ 667129 h 2400813"/>
                <a:gd name="connsiteX141" fmla="*/ 10811 w 3870490"/>
                <a:gd name="connsiteY141" fmla="*/ 575879 h 2400813"/>
                <a:gd name="connsiteX142" fmla="*/ 4481 w 3870490"/>
                <a:gd name="connsiteY142" fmla="*/ 484486 h 2400813"/>
                <a:gd name="connsiteX143" fmla="*/ 3627 w 3870490"/>
                <a:gd name="connsiteY143" fmla="*/ 473035 h 2400813"/>
                <a:gd name="connsiteX144" fmla="*/ 3272 w 3870490"/>
                <a:gd name="connsiteY144" fmla="*/ 461585 h 2400813"/>
                <a:gd name="connsiteX145" fmla="*/ 2560 w 3870490"/>
                <a:gd name="connsiteY145" fmla="*/ 438683 h 2400813"/>
                <a:gd name="connsiteX146" fmla="*/ 853 w 3870490"/>
                <a:gd name="connsiteY146" fmla="*/ 392880 h 2400813"/>
                <a:gd name="connsiteX147" fmla="*/ 0 w 3870490"/>
                <a:gd name="connsiteY147" fmla="*/ 369908 h 2400813"/>
                <a:gd name="connsiteX148" fmla="*/ 71 w 3870490"/>
                <a:gd name="connsiteY148" fmla="*/ 346437 h 2400813"/>
                <a:gd name="connsiteX149" fmla="*/ 71 w 3870490"/>
                <a:gd name="connsiteY149" fmla="*/ 322967 h 2400813"/>
                <a:gd name="connsiteX150" fmla="*/ 996 w 3870490"/>
                <a:gd name="connsiteY150" fmla="*/ 299425 h 2400813"/>
                <a:gd name="connsiteX151" fmla="*/ 23470 w 3870490"/>
                <a:gd name="connsiteY151" fmla="*/ 110452 h 2400813"/>
                <a:gd name="connsiteX152" fmla="*/ 47110 w 3870490"/>
                <a:gd name="connsiteY152" fmla="*/ 16784 h 2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70490" h="2400813">
                  <a:moveTo>
                    <a:pt x="52934" y="0"/>
                  </a:moveTo>
                  <a:lnTo>
                    <a:pt x="225844" y="0"/>
                  </a:lnTo>
                  <a:lnTo>
                    <a:pt x="185052" y="70375"/>
                  </a:lnTo>
                  <a:cubicBezTo>
                    <a:pt x="172882" y="94717"/>
                    <a:pt x="162195" y="119876"/>
                    <a:pt x="153127" y="145729"/>
                  </a:cubicBezTo>
                  <a:cubicBezTo>
                    <a:pt x="134920" y="197435"/>
                    <a:pt x="123255" y="251844"/>
                    <a:pt x="117779" y="307391"/>
                  </a:cubicBezTo>
                  <a:lnTo>
                    <a:pt x="115788" y="328230"/>
                  </a:lnTo>
                  <a:lnTo>
                    <a:pt x="114721" y="349211"/>
                  </a:lnTo>
                  <a:lnTo>
                    <a:pt x="113796" y="370263"/>
                  </a:lnTo>
                  <a:cubicBezTo>
                    <a:pt x="113654" y="377375"/>
                    <a:pt x="113796" y="384630"/>
                    <a:pt x="113867" y="391814"/>
                  </a:cubicBezTo>
                  <a:lnTo>
                    <a:pt x="114436" y="434985"/>
                  </a:lnTo>
                  <a:lnTo>
                    <a:pt x="114863" y="456606"/>
                  </a:lnTo>
                  <a:lnTo>
                    <a:pt x="115076" y="467417"/>
                  </a:lnTo>
                  <a:lnTo>
                    <a:pt x="115930" y="478156"/>
                  </a:lnTo>
                  <a:cubicBezTo>
                    <a:pt x="118135" y="506890"/>
                    <a:pt x="120482" y="535623"/>
                    <a:pt x="123469" y="564215"/>
                  </a:cubicBezTo>
                  <a:cubicBezTo>
                    <a:pt x="127523" y="592735"/>
                    <a:pt x="132004" y="621184"/>
                    <a:pt x="136555" y="649562"/>
                  </a:cubicBezTo>
                  <a:cubicBezTo>
                    <a:pt x="157537" y="762789"/>
                    <a:pt x="193525" y="872531"/>
                    <a:pt x="238332" y="977224"/>
                  </a:cubicBezTo>
                  <a:cubicBezTo>
                    <a:pt x="283281" y="1082058"/>
                    <a:pt x="337335" y="1181843"/>
                    <a:pt x="397220" y="1277361"/>
                  </a:cubicBezTo>
                  <a:cubicBezTo>
                    <a:pt x="404688" y="1289309"/>
                    <a:pt x="411942" y="1301400"/>
                    <a:pt x="419623" y="1313207"/>
                  </a:cubicBezTo>
                  <a:cubicBezTo>
                    <a:pt x="427660" y="1324800"/>
                    <a:pt x="435697" y="1336393"/>
                    <a:pt x="443449" y="1348057"/>
                  </a:cubicBezTo>
                  <a:lnTo>
                    <a:pt x="466991" y="1383049"/>
                  </a:lnTo>
                  <a:lnTo>
                    <a:pt x="491813" y="1417188"/>
                  </a:lnTo>
                  <a:cubicBezTo>
                    <a:pt x="500063" y="1428568"/>
                    <a:pt x="508100" y="1440161"/>
                    <a:pt x="516279" y="1451611"/>
                  </a:cubicBezTo>
                  <a:lnTo>
                    <a:pt x="542025" y="1485039"/>
                  </a:lnTo>
                  <a:lnTo>
                    <a:pt x="567629" y="1518609"/>
                  </a:lnTo>
                  <a:cubicBezTo>
                    <a:pt x="576306" y="1529704"/>
                    <a:pt x="585695" y="1540230"/>
                    <a:pt x="594656" y="1551112"/>
                  </a:cubicBezTo>
                  <a:lnTo>
                    <a:pt x="621896" y="1583401"/>
                  </a:lnTo>
                  <a:cubicBezTo>
                    <a:pt x="631000" y="1594141"/>
                    <a:pt x="641028" y="1604098"/>
                    <a:pt x="650558" y="1614482"/>
                  </a:cubicBezTo>
                  <a:lnTo>
                    <a:pt x="679719" y="1645136"/>
                  </a:lnTo>
                  <a:lnTo>
                    <a:pt x="687044" y="1652817"/>
                  </a:lnTo>
                  <a:lnTo>
                    <a:pt x="694726" y="1660072"/>
                  </a:lnTo>
                  <a:lnTo>
                    <a:pt x="710088" y="1674652"/>
                  </a:lnTo>
                  <a:lnTo>
                    <a:pt x="740742" y="1703812"/>
                  </a:lnTo>
                  <a:lnTo>
                    <a:pt x="748423" y="1711138"/>
                  </a:lnTo>
                  <a:lnTo>
                    <a:pt x="756389" y="1718037"/>
                  </a:lnTo>
                  <a:lnTo>
                    <a:pt x="772320" y="1731906"/>
                  </a:lnTo>
                  <a:cubicBezTo>
                    <a:pt x="793586" y="1750397"/>
                    <a:pt x="814496" y="1769387"/>
                    <a:pt x="836971" y="1786528"/>
                  </a:cubicBezTo>
                  <a:cubicBezTo>
                    <a:pt x="924736" y="1857437"/>
                    <a:pt x="1019329" y="1920452"/>
                    <a:pt x="1120323" y="1971162"/>
                  </a:cubicBezTo>
                  <a:cubicBezTo>
                    <a:pt x="1221175" y="2022014"/>
                    <a:pt x="1327575" y="2061488"/>
                    <a:pt x="1436677" y="2088301"/>
                  </a:cubicBezTo>
                  <a:lnTo>
                    <a:pt x="1477785" y="2097618"/>
                  </a:lnTo>
                  <a:cubicBezTo>
                    <a:pt x="1491512" y="2100534"/>
                    <a:pt x="1505025" y="2104161"/>
                    <a:pt x="1518965" y="2106153"/>
                  </a:cubicBezTo>
                  <a:lnTo>
                    <a:pt x="1560430" y="2112981"/>
                  </a:lnTo>
                  <a:lnTo>
                    <a:pt x="1581127" y="2116394"/>
                  </a:lnTo>
                  <a:cubicBezTo>
                    <a:pt x="1588025" y="2117532"/>
                    <a:pt x="1594924" y="2118741"/>
                    <a:pt x="1601894" y="2119381"/>
                  </a:cubicBezTo>
                  <a:cubicBezTo>
                    <a:pt x="1629774" y="2122369"/>
                    <a:pt x="1657441" y="2125854"/>
                    <a:pt x="1685179" y="2128414"/>
                  </a:cubicBezTo>
                  <a:lnTo>
                    <a:pt x="1768606" y="2133250"/>
                  </a:lnTo>
                  <a:lnTo>
                    <a:pt x="1851962" y="2134246"/>
                  </a:lnTo>
                  <a:cubicBezTo>
                    <a:pt x="1865830" y="2134459"/>
                    <a:pt x="1879699" y="2133321"/>
                    <a:pt x="1893568" y="2132966"/>
                  </a:cubicBezTo>
                  <a:lnTo>
                    <a:pt x="1935033" y="2131686"/>
                  </a:lnTo>
                  <a:cubicBezTo>
                    <a:pt x="1948759" y="2131543"/>
                    <a:pt x="1962913" y="2130263"/>
                    <a:pt x="1976924" y="2129339"/>
                  </a:cubicBezTo>
                  <a:lnTo>
                    <a:pt x="2018957" y="2126494"/>
                  </a:lnTo>
                  <a:lnTo>
                    <a:pt x="2039939" y="2125285"/>
                  </a:lnTo>
                  <a:lnTo>
                    <a:pt x="2060777" y="2123222"/>
                  </a:lnTo>
                  <a:cubicBezTo>
                    <a:pt x="2074646" y="2121800"/>
                    <a:pt x="2088515" y="2120448"/>
                    <a:pt x="2102384" y="2119239"/>
                  </a:cubicBezTo>
                  <a:cubicBezTo>
                    <a:pt x="2213122" y="2108144"/>
                    <a:pt x="2321513" y="2090790"/>
                    <a:pt x="2426774" y="2064902"/>
                  </a:cubicBezTo>
                  <a:cubicBezTo>
                    <a:pt x="2532036" y="2038942"/>
                    <a:pt x="2634595" y="2004945"/>
                    <a:pt x="2733597" y="1960209"/>
                  </a:cubicBezTo>
                  <a:cubicBezTo>
                    <a:pt x="2758063" y="1948474"/>
                    <a:pt x="2782458" y="1936383"/>
                    <a:pt x="2806925" y="1924292"/>
                  </a:cubicBezTo>
                  <a:cubicBezTo>
                    <a:pt x="2830680" y="1910850"/>
                    <a:pt x="2854861" y="1898048"/>
                    <a:pt x="2878474" y="1884037"/>
                  </a:cubicBezTo>
                  <a:lnTo>
                    <a:pt x="2913324" y="1861989"/>
                  </a:lnTo>
                  <a:lnTo>
                    <a:pt x="2930749" y="1850894"/>
                  </a:lnTo>
                  <a:lnTo>
                    <a:pt x="2939497" y="1845346"/>
                  </a:lnTo>
                  <a:lnTo>
                    <a:pt x="2947961" y="1839301"/>
                  </a:lnTo>
                  <a:lnTo>
                    <a:pt x="2981815" y="1815261"/>
                  </a:lnTo>
                  <a:cubicBezTo>
                    <a:pt x="2993124" y="1807224"/>
                    <a:pt x="3004645" y="1799472"/>
                    <a:pt x="3015314" y="1790439"/>
                  </a:cubicBezTo>
                  <a:lnTo>
                    <a:pt x="3047959" y="1764266"/>
                  </a:lnTo>
                  <a:cubicBezTo>
                    <a:pt x="3058841" y="1755518"/>
                    <a:pt x="3069794" y="1746841"/>
                    <a:pt x="3080035" y="1737311"/>
                  </a:cubicBezTo>
                  <a:lnTo>
                    <a:pt x="3111329" y="1709217"/>
                  </a:lnTo>
                  <a:cubicBezTo>
                    <a:pt x="3121642" y="1699758"/>
                    <a:pt x="3132311" y="1690512"/>
                    <a:pt x="3141912" y="1680484"/>
                  </a:cubicBezTo>
                  <a:cubicBezTo>
                    <a:pt x="3181670" y="1641295"/>
                    <a:pt x="3219791" y="1601111"/>
                    <a:pt x="3251512" y="1558722"/>
                  </a:cubicBezTo>
                  <a:cubicBezTo>
                    <a:pt x="3284869" y="1516831"/>
                    <a:pt x="3310330" y="1472664"/>
                    <a:pt x="3332236" y="1425936"/>
                  </a:cubicBezTo>
                  <a:lnTo>
                    <a:pt x="3347599" y="1390304"/>
                  </a:lnTo>
                  <a:lnTo>
                    <a:pt x="3360756" y="1352751"/>
                  </a:lnTo>
                  <a:cubicBezTo>
                    <a:pt x="3365450" y="1340589"/>
                    <a:pt x="3368793" y="1326791"/>
                    <a:pt x="3372776" y="1313847"/>
                  </a:cubicBezTo>
                  <a:cubicBezTo>
                    <a:pt x="3376617" y="1300618"/>
                    <a:pt x="3380671" y="1287816"/>
                    <a:pt x="3384085" y="1273805"/>
                  </a:cubicBezTo>
                  <a:cubicBezTo>
                    <a:pt x="3412107" y="1164418"/>
                    <a:pt x="3435719" y="1044648"/>
                    <a:pt x="3467298" y="927295"/>
                  </a:cubicBezTo>
                  <a:cubicBezTo>
                    <a:pt x="3498165" y="809516"/>
                    <a:pt x="3535362" y="693373"/>
                    <a:pt x="3576684" y="579150"/>
                  </a:cubicBezTo>
                  <a:cubicBezTo>
                    <a:pt x="3612957" y="480503"/>
                    <a:pt x="3632018" y="377020"/>
                    <a:pt x="3633583" y="271972"/>
                  </a:cubicBezTo>
                  <a:cubicBezTo>
                    <a:pt x="3634436" y="219448"/>
                    <a:pt x="3630667" y="166568"/>
                    <a:pt x="3622799" y="113831"/>
                  </a:cubicBezTo>
                  <a:lnTo>
                    <a:pt x="3597198" y="0"/>
                  </a:lnTo>
                  <a:lnTo>
                    <a:pt x="3832669" y="0"/>
                  </a:lnTo>
                  <a:lnTo>
                    <a:pt x="3852116" y="76154"/>
                  </a:lnTo>
                  <a:cubicBezTo>
                    <a:pt x="3863469" y="140520"/>
                    <a:pt x="3869852" y="206184"/>
                    <a:pt x="3870421" y="272399"/>
                  </a:cubicBezTo>
                  <a:cubicBezTo>
                    <a:pt x="3871203" y="338543"/>
                    <a:pt x="3865371" y="405042"/>
                    <a:pt x="3854063" y="470475"/>
                  </a:cubicBezTo>
                  <a:cubicBezTo>
                    <a:pt x="3842612" y="535908"/>
                    <a:pt x="3824974" y="600274"/>
                    <a:pt x="3802357" y="662435"/>
                  </a:cubicBezTo>
                  <a:cubicBezTo>
                    <a:pt x="3762883" y="771395"/>
                    <a:pt x="3724620" y="880355"/>
                    <a:pt x="3690765" y="990950"/>
                  </a:cubicBezTo>
                  <a:lnTo>
                    <a:pt x="3665872" y="1074306"/>
                  </a:lnTo>
                  <a:lnTo>
                    <a:pt x="3641904" y="1158729"/>
                  </a:lnTo>
                  <a:lnTo>
                    <a:pt x="3618078" y="1244787"/>
                  </a:lnTo>
                  <a:lnTo>
                    <a:pt x="3605845" y="1288456"/>
                  </a:lnTo>
                  <a:lnTo>
                    <a:pt x="3592687" y="1333050"/>
                  </a:lnTo>
                  <a:cubicBezTo>
                    <a:pt x="3588633" y="1347772"/>
                    <a:pt x="3583370" y="1363135"/>
                    <a:pt x="3578463" y="1378213"/>
                  </a:cubicBezTo>
                  <a:cubicBezTo>
                    <a:pt x="3573271" y="1393433"/>
                    <a:pt x="3569074" y="1408440"/>
                    <a:pt x="3562745" y="1423874"/>
                  </a:cubicBezTo>
                  <a:lnTo>
                    <a:pt x="3545106" y="1469819"/>
                  </a:lnTo>
                  <a:cubicBezTo>
                    <a:pt x="3538492" y="1485110"/>
                    <a:pt x="3531379" y="1500330"/>
                    <a:pt x="3524481" y="1515551"/>
                  </a:cubicBezTo>
                  <a:cubicBezTo>
                    <a:pt x="3495463" y="1575791"/>
                    <a:pt x="3460683" y="1634752"/>
                    <a:pt x="3420713" y="1686316"/>
                  </a:cubicBezTo>
                  <a:cubicBezTo>
                    <a:pt x="3381809" y="1739373"/>
                    <a:pt x="3338993" y="1786385"/>
                    <a:pt x="3296319" y="1832473"/>
                  </a:cubicBezTo>
                  <a:cubicBezTo>
                    <a:pt x="3285864" y="1844350"/>
                    <a:pt x="3274627" y="1855161"/>
                    <a:pt x="3263603" y="1866256"/>
                  </a:cubicBezTo>
                  <a:lnTo>
                    <a:pt x="3230602" y="1899684"/>
                  </a:lnTo>
                  <a:cubicBezTo>
                    <a:pt x="3219862" y="1911063"/>
                    <a:pt x="3208056" y="1921518"/>
                    <a:pt x="3196605" y="1932329"/>
                  </a:cubicBezTo>
                  <a:lnTo>
                    <a:pt x="3162111" y="1964690"/>
                  </a:lnTo>
                  <a:cubicBezTo>
                    <a:pt x="3150802" y="1975643"/>
                    <a:pt x="3138569" y="1985742"/>
                    <a:pt x="3126621" y="1996126"/>
                  </a:cubicBezTo>
                  <a:lnTo>
                    <a:pt x="3090633" y="2027207"/>
                  </a:lnTo>
                  <a:lnTo>
                    <a:pt x="3081600" y="2034959"/>
                  </a:lnTo>
                  <a:lnTo>
                    <a:pt x="3072212" y="2042356"/>
                  </a:lnTo>
                  <a:lnTo>
                    <a:pt x="3053364" y="2057078"/>
                  </a:lnTo>
                  <a:lnTo>
                    <a:pt x="3015670" y="2086594"/>
                  </a:lnTo>
                  <a:cubicBezTo>
                    <a:pt x="2990065" y="2105726"/>
                    <a:pt x="2963537" y="2123720"/>
                    <a:pt x="2937363" y="2142354"/>
                  </a:cubicBezTo>
                  <a:cubicBezTo>
                    <a:pt x="2910337" y="2159637"/>
                    <a:pt x="2882955" y="2176706"/>
                    <a:pt x="2855430" y="2193491"/>
                  </a:cubicBezTo>
                  <a:cubicBezTo>
                    <a:pt x="2744052" y="2258639"/>
                    <a:pt x="2623215" y="2309279"/>
                    <a:pt x="2498751" y="2342849"/>
                  </a:cubicBezTo>
                  <a:cubicBezTo>
                    <a:pt x="2374286" y="2376561"/>
                    <a:pt x="2246905" y="2394199"/>
                    <a:pt x="2120876" y="2399035"/>
                  </a:cubicBezTo>
                  <a:lnTo>
                    <a:pt x="2073651" y="2400316"/>
                  </a:lnTo>
                  <a:lnTo>
                    <a:pt x="2050038" y="2400813"/>
                  </a:lnTo>
                  <a:lnTo>
                    <a:pt x="2026567" y="2400458"/>
                  </a:lnTo>
                  <a:lnTo>
                    <a:pt x="1979626" y="2399320"/>
                  </a:lnTo>
                  <a:cubicBezTo>
                    <a:pt x="1963980" y="2398893"/>
                    <a:pt x="1948475" y="2398751"/>
                    <a:pt x="1932472" y="2397257"/>
                  </a:cubicBezTo>
                  <a:cubicBezTo>
                    <a:pt x="1900752" y="2394839"/>
                    <a:pt x="1869173" y="2392919"/>
                    <a:pt x="1837666" y="2389434"/>
                  </a:cubicBezTo>
                  <a:lnTo>
                    <a:pt x="1743500" y="2376845"/>
                  </a:lnTo>
                  <a:lnTo>
                    <a:pt x="1650329" y="2359420"/>
                  </a:lnTo>
                  <a:cubicBezTo>
                    <a:pt x="1619533" y="2352450"/>
                    <a:pt x="1588879" y="2344982"/>
                    <a:pt x="1558296" y="2337870"/>
                  </a:cubicBezTo>
                  <a:cubicBezTo>
                    <a:pt x="1527785" y="2330118"/>
                    <a:pt x="1497771" y="2320659"/>
                    <a:pt x="1467544" y="2312266"/>
                  </a:cubicBezTo>
                  <a:cubicBezTo>
                    <a:pt x="1452395" y="2308354"/>
                    <a:pt x="1437601" y="2302807"/>
                    <a:pt x="1422737" y="2297970"/>
                  </a:cubicBezTo>
                  <a:lnTo>
                    <a:pt x="1378143" y="2283177"/>
                  </a:lnTo>
                  <a:cubicBezTo>
                    <a:pt x="1259866" y="2242068"/>
                    <a:pt x="1145430" y="2191926"/>
                    <a:pt x="1035687" y="2133250"/>
                  </a:cubicBezTo>
                  <a:cubicBezTo>
                    <a:pt x="926087" y="2074503"/>
                    <a:pt x="820470" y="2008146"/>
                    <a:pt x="721894" y="1932187"/>
                  </a:cubicBezTo>
                  <a:cubicBezTo>
                    <a:pt x="696717" y="1913837"/>
                    <a:pt x="673247" y="1893354"/>
                    <a:pt x="649421" y="1873368"/>
                  </a:cubicBezTo>
                  <a:cubicBezTo>
                    <a:pt x="625168" y="1853810"/>
                    <a:pt x="602764" y="1832188"/>
                    <a:pt x="579934" y="1810994"/>
                  </a:cubicBezTo>
                  <a:lnTo>
                    <a:pt x="562864" y="1795062"/>
                  </a:lnTo>
                  <a:lnTo>
                    <a:pt x="554330" y="1787097"/>
                  </a:lnTo>
                  <a:lnTo>
                    <a:pt x="546150" y="1778775"/>
                  </a:lnTo>
                  <a:lnTo>
                    <a:pt x="513434" y="1745419"/>
                  </a:lnTo>
                  <a:cubicBezTo>
                    <a:pt x="502623" y="1734181"/>
                    <a:pt x="491244" y="1723584"/>
                    <a:pt x="480860" y="1711920"/>
                  </a:cubicBezTo>
                  <a:lnTo>
                    <a:pt x="449424" y="1677355"/>
                  </a:lnTo>
                  <a:cubicBezTo>
                    <a:pt x="439040" y="1665762"/>
                    <a:pt x="428229" y="1654453"/>
                    <a:pt x="418130" y="1642576"/>
                  </a:cubicBezTo>
                  <a:lnTo>
                    <a:pt x="388401" y="1606445"/>
                  </a:lnTo>
                  <a:cubicBezTo>
                    <a:pt x="378586" y="1594354"/>
                    <a:pt x="368486" y="1582406"/>
                    <a:pt x="358956" y="1570102"/>
                  </a:cubicBezTo>
                  <a:lnTo>
                    <a:pt x="331431" y="1532264"/>
                  </a:lnTo>
                  <a:lnTo>
                    <a:pt x="304262" y="1494143"/>
                  </a:lnTo>
                  <a:lnTo>
                    <a:pt x="279370" y="1454456"/>
                  </a:lnTo>
                  <a:cubicBezTo>
                    <a:pt x="271048" y="1441299"/>
                    <a:pt x="262940" y="1427928"/>
                    <a:pt x="254832" y="1414628"/>
                  </a:cubicBezTo>
                  <a:cubicBezTo>
                    <a:pt x="247080" y="1401114"/>
                    <a:pt x="239754" y="1387316"/>
                    <a:pt x="232215" y="1373661"/>
                  </a:cubicBezTo>
                  <a:cubicBezTo>
                    <a:pt x="172259" y="1264274"/>
                    <a:pt x="125958" y="1147918"/>
                    <a:pt x="91748" y="1029001"/>
                  </a:cubicBezTo>
                  <a:cubicBezTo>
                    <a:pt x="57325" y="910013"/>
                    <a:pt x="35348" y="788606"/>
                    <a:pt x="20341" y="667129"/>
                  </a:cubicBezTo>
                  <a:cubicBezTo>
                    <a:pt x="17354" y="636617"/>
                    <a:pt x="14296" y="606248"/>
                    <a:pt x="10811" y="575879"/>
                  </a:cubicBezTo>
                  <a:cubicBezTo>
                    <a:pt x="8748" y="545367"/>
                    <a:pt x="6899" y="514927"/>
                    <a:pt x="4481" y="484486"/>
                  </a:cubicBezTo>
                  <a:lnTo>
                    <a:pt x="3627" y="473035"/>
                  </a:lnTo>
                  <a:lnTo>
                    <a:pt x="3272" y="461585"/>
                  </a:lnTo>
                  <a:lnTo>
                    <a:pt x="2560" y="438683"/>
                  </a:lnTo>
                  <a:lnTo>
                    <a:pt x="853" y="392880"/>
                  </a:lnTo>
                  <a:cubicBezTo>
                    <a:pt x="640" y="385199"/>
                    <a:pt x="71" y="377660"/>
                    <a:pt x="0" y="369908"/>
                  </a:cubicBezTo>
                  <a:lnTo>
                    <a:pt x="71" y="346437"/>
                  </a:lnTo>
                  <a:lnTo>
                    <a:pt x="71" y="322967"/>
                  </a:lnTo>
                  <a:cubicBezTo>
                    <a:pt x="284" y="315143"/>
                    <a:pt x="711" y="307249"/>
                    <a:pt x="996" y="299425"/>
                  </a:cubicBezTo>
                  <a:cubicBezTo>
                    <a:pt x="3343" y="236624"/>
                    <a:pt x="10526" y="173325"/>
                    <a:pt x="23470" y="110452"/>
                  </a:cubicBezTo>
                  <a:cubicBezTo>
                    <a:pt x="29907" y="79052"/>
                    <a:pt x="37820" y="47776"/>
                    <a:pt x="47110" y="1678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06" name="Freeform: Shape 105505">
              <a:extLst>
                <a:ext uri="{FF2B5EF4-FFF2-40B4-BE49-F238E27FC236}">
                  <a16:creationId xmlns:a16="http://schemas.microsoft.com/office/drawing/2014/main" id="{16CCB46E-D377-4168-9A68-275BCDD2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629" cy="2362693"/>
            </a:xfrm>
            <a:custGeom>
              <a:avLst/>
              <a:gdLst>
                <a:gd name="connsiteX0" fmla="*/ 60739 w 3952629"/>
                <a:gd name="connsiteY0" fmla="*/ 0 h 2362693"/>
                <a:gd name="connsiteX1" fmla="*/ 543464 w 3952629"/>
                <a:gd name="connsiteY1" fmla="*/ 0 h 2362693"/>
                <a:gd name="connsiteX2" fmla="*/ 522680 w 3952629"/>
                <a:gd name="connsiteY2" fmla="*/ 26813 h 2362693"/>
                <a:gd name="connsiteX3" fmla="*/ 426807 w 3952629"/>
                <a:gd name="connsiteY3" fmla="*/ 338543 h 2362693"/>
                <a:gd name="connsiteX4" fmla="*/ 554330 w 3952629"/>
                <a:gd name="connsiteY4" fmla="*/ 965276 h 2362693"/>
                <a:gd name="connsiteX5" fmla="*/ 902404 w 3952629"/>
                <a:gd name="connsiteY5" fmla="*/ 1475794 h 2362693"/>
                <a:gd name="connsiteX6" fmla="*/ 2024292 w 3952629"/>
                <a:gd name="connsiteY6" fmla="*/ 1936028 h 2362693"/>
                <a:gd name="connsiteX7" fmla="*/ 3069154 w 3952629"/>
                <a:gd name="connsiteY7" fmla="*/ 1529207 h 2362693"/>
                <a:gd name="connsiteX8" fmla="*/ 3217658 w 3952629"/>
                <a:gd name="connsiteY8" fmla="*/ 1337674 h 2362693"/>
                <a:gd name="connsiteX9" fmla="*/ 3293830 w 3952629"/>
                <a:gd name="connsiteY9" fmla="*/ 1087464 h 2362693"/>
                <a:gd name="connsiteX10" fmla="*/ 3485150 w 3952629"/>
                <a:gd name="connsiteY10" fmla="*/ 456678 h 2362693"/>
                <a:gd name="connsiteX11" fmla="*/ 3513414 w 3952629"/>
                <a:gd name="connsiteY11" fmla="*/ 96310 h 2362693"/>
                <a:gd name="connsiteX12" fmla="*/ 3487933 w 3952629"/>
                <a:gd name="connsiteY12" fmla="*/ 0 h 2362693"/>
                <a:gd name="connsiteX13" fmla="*/ 3928375 w 3952629"/>
                <a:gd name="connsiteY13" fmla="*/ 0 h 2362693"/>
                <a:gd name="connsiteX14" fmla="*/ 3932162 w 3952629"/>
                <a:gd name="connsiteY14" fmla="*/ 14296 h 2362693"/>
                <a:gd name="connsiteX15" fmla="*/ 3885499 w 3952629"/>
                <a:gd name="connsiteY15" fmla="*/ 604400 h 2362693"/>
                <a:gd name="connsiteX16" fmla="*/ 3370856 w 3952629"/>
                <a:gd name="connsiteY16" fmla="*/ 1830909 h 2362693"/>
                <a:gd name="connsiteX17" fmla="*/ 2024220 w 3952629"/>
                <a:gd name="connsiteY17" fmla="*/ 2362693 h 2362693"/>
                <a:gd name="connsiteX18" fmla="*/ 602622 w 3952629"/>
                <a:gd name="connsiteY18" fmla="*/ 1779487 h 2362693"/>
                <a:gd name="connsiteX19" fmla="*/ 0 w 3952629"/>
                <a:gd name="connsiteY19" fmla="*/ 338472 h 2362693"/>
                <a:gd name="connsiteX20" fmla="*/ 18147 w 3952629"/>
                <a:gd name="connsiteY20" fmla="*/ 142893 h 23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629" h="2362693">
                  <a:moveTo>
                    <a:pt x="60739" y="0"/>
                  </a:moveTo>
                  <a:lnTo>
                    <a:pt x="543464" y="0"/>
                  </a:lnTo>
                  <a:lnTo>
                    <a:pt x="522680" y="26813"/>
                  </a:lnTo>
                  <a:cubicBezTo>
                    <a:pt x="455469" y="125105"/>
                    <a:pt x="426807" y="218346"/>
                    <a:pt x="426807" y="338543"/>
                  </a:cubicBezTo>
                  <a:cubicBezTo>
                    <a:pt x="426807" y="556321"/>
                    <a:pt x="469694" y="767128"/>
                    <a:pt x="554330" y="965276"/>
                  </a:cubicBezTo>
                  <a:cubicBezTo>
                    <a:pt x="636121" y="1156880"/>
                    <a:pt x="753259" y="1328641"/>
                    <a:pt x="902404" y="1475794"/>
                  </a:cubicBezTo>
                  <a:cubicBezTo>
                    <a:pt x="1203181" y="1772588"/>
                    <a:pt x="1601610" y="1936028"/>
                    <a:pt x="2024292" y="1936028"/>
                  </a:cubicBezTo>
                  <a:cubicBezTo>
                    <a:pt x="2471511" y="1936028"/>
                    <a:pt x="2784023" y="1814337"/>
                    <a:pt x="3069154" y="1529207"/>
                  </a:cubicBezTo>
                  <a:cubicBezTo>
                    <a:pt x="3165525" y="1432836"/>
                    <a:pt x="3198312" y="1378285"/>
                    <a:pt x="3217658" y="1337674"/>
                  </a:cubicBezTo>
                  <a:cubicBezTo>
                    <a:pt x="3245893" y="1278429"/>
                    <a:pt x="3266021" y="1198345"/>
                    <a:pt x="3293830" y="1087464"/>
                  </a:cubicBezTo>
                  <a:cubicBezTo>
                    <a:pt x="3331098" y="939103"/>
                    <a:pt x="3382164" y="735834"/>
                    <a:pt x="3485150" y="456678"/>
                  </a:cubicBezTo>
                  <a:cubicBezTo>
                    <a:pt x="3527397" y="342206"/>
                    <a:pt x="3536838" y="223374"/>
                    <a:pt x="3513414" y="96310"/>
                  </a:cubicBezTo>
                  <a:lnTo>
                    <a:pt x="3487933" y="0"/>
                  </a:lnTo>
                  <a:lnTo>
                    <a:pt x="3928375" y="0"/>
                  </a:lnTo>
                  <a:lnTo>
                    <a:pt x="3932162" y="14296"/>
                  </a:lnTo>
                  <a:cubicBezTo>
                    <a:pt x="3967716" y="203579"/>
                    <a:pt x="3959858" y="402954"/>
                    <a:pt x="3885499" y="604400"/>
                  </a:cubicBezTo>
                  <a:cubicBezTo>
                    <a:pt x="3619571" y="1324872"/>
                    <a:pt x="3737137" y="1464628"/>
                    <a:pt x="3370856" y="1830909"/>
                  </a:cubicBezTo>
                  <a:cubicBezTo>
                    <a:pt x="3004503" y="2197190"/>
                    <a:pt x="2583173" y="2362693"/>
                    <a:pt x="2024220" y="2362693"/>
                  </a:cubicBezTo>
                  <a:cubicBezTo>
                    <a:pt x="1470175" y="2362693"/>
                    <a:pt x="968121" y="2140150"/>
                    <a:pt x="602622" y="1779487"/>
                  </a:cubicBezTo>
                  <a:cubicBezTo>
                    <a:pt x="230580" y="1412424"/>
                    <a:pt x="0" y="902403"/>
                    <a:pt x="0" y="338472"/>
                  </a:cubicBezTo>
                  <a:cubicBezTo>
                    <a:pt x="0" y="268603"/>
                    <a:pt x="6339" y="203698"/>
                    <a:pt x="18147" y="1428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07" name="Freeform: Shape 105506">
              <a:extLst>
                <a:ext uri="{FF2B5EF4-FFF2-40B4-BE49-F238E27FC236}">
                  <a16:creationId xmlns:a16="http://schemas.microsoft.com/office/drawing/2014/main" id="{14C162F3-BDBB-4E50-8067-E8FE902C1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8279" y="-24157"/>
              <a:ext cx="3952599" cy="2355436"/>
            </a:xfrm>
            <a:custGeom>
              <a:avLst/>
              <a:gdLst>
                <a:gd name="connsiteX0" fmla="*/ 58576 w 3952599"/>
                <a:gd name="connsiteY0" fmla="*/ 0 h 2355436"/>
                <a:gd name="connsiteX1" fmla="*/ 451628 w 3952599"/>
                <a:gd name="connsiteY1" fmla="*/ 0 h 2355436"/>
                <a:gd name="connsiteX2" fmla="*/ 415353 w 3952599"/>
                <a:gd name="connsiteY2" fmla="*/ 61589 h 2355436"/>
                <a:gd name="connsiteX3" fmla="*/ 355613 w 3952599"/>
                <a:gd name="connsiteY3" fmla="*/ 331073 h 2355436"/>
                <a:gd name="connsiteX4" fmla="*/ 488826 w 3952599"/>
                <a:gd name="connsiteY4" fmla="*/ 985757 h 2355436"/>
                <a:gd name="connsiteX5" fmla="*/ 852333 w 3952599"/>
                <a:gd name="connsiteY5" fmla="*/ 1518963 h 2355436"/>
                <a:gd name="connsiteX6" fmla="*/ 2024220 w 3952599"/>
                <a:gd name="connsiteY6" fmla="*/ 1999680 h 2355436"/>
                <a:gd name="connsiteX7" fmla="*/ 2639289 w 3952599"/>
                <a:gd name="connsiteY7" fmla="*/ 1895984 h 2355436"/>
                <a:gd name="connsiteX8" fmla="*/ 3119366 w 3952599"/>
                <a:gd name="connsiteY8" fmla="*/ 1572091 h 2355436"/>
                <a:gd name="connsiteX9" fmla="*/ 3281810 w 3952599"/>
                <a:gd name="connsiteY9" fmla="*/ 1360928 h 2355436"/>
                <a:gd name="connsiteX10" fmla="*/ 3362819 w 3952599"/>
                <a:gd name="connsiteY10" fmla="*/ 1097419 h 2355436"/>
                <a:gd name="connsiteX11" fmla="*/ 3551863 w 3952599"/>
                <a:gd name="connsiteY11" fmla="*/ 473958 h 2355436"/>
                <a:gd name="connsiteX12" fmla="*/ 3583808 w 3952599"/>
                <a:gd name="connsiteY12" fmla="*/ 77974 h 2355436"/>
                <a:gd name="connsiteX13" fmla="*/ 3563247 w 3952599"/>
                <a:gd name="connsiteY13" fmla="*/ 0 h 2355436"/>
                <a:gd name="connsiteX14" fmla="*/ 3930266 w 3952599"/>
                <a:gd name="connsiteY14" fmla="*/ 0 h 2355436"/>
                <a:gd name="connsiteX15" fmla="*/ 3932131 w 3952599"/>
                <a:gd name="connsiteY15" fmla="*/ 7039 h 2355436"/>
                <a:gd name="connsiteX16" fmla="*/ 3885499 w 3952599"/>
                <a:gd name="connsiteY16" fmla="*/ 597143 h 2355436"/>
                <a:gd name="connsiteX17" fmla="*/ 3370856 w 3952599"/>
                <a:gd name="connsiteY17" fmla="*/ 1823652 h 2355436"/>
                <a:gd name="connsiteX18" fmla="*/ 2024220 w 3952599"/>
                <a:gd name="connsiteY18" fmla="*/ 2355436 h 2355436"/>
                <a:gd name="connsiteX19" fmla="*/ 602622 w 3952599"/>
                <a:gd name="connsiteY19" fmla="*/ 1772230 h 2355436"/>
                <a:gd name="connsiteX20" fmla="*/ 0 w 3952599"/>
                <a:gd name="connsiteY20" fmla="*/ 331215 h 2355436"/>
                <a:gd name="connsiteX21" fmla="*/ 18147 w 3952599"/>
                <a:gd name="connsiteY21" fmla="*/ 135636 h 23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2599" h="2355436">
                  <a:moveTo>
                    <a:pt x="58576" y="0"/>
                  </a:moveTo>
                  <a:lnTo>
                    <a:pt x="451628" y="0"/>
                  </a:lnTo>
                  <a:lnTo>
                    <a:pt x="415353" y="61589"/>
                  </a:lnTo>
                  <a:cubicBezTo>
                    <a:pt x="374377" y="144576"/>
                    <a:pt x="355613" y="230683"/>
                    <a:pt x="355613" y="331073"/>
                  </a:cubicBezTo>
                  <a:cubicBezTo>
                    <a:pt x="355613" y="558523"/>
                    <a:pt x="400420" y="778790"/>
                    <a:pt x="488826" y="985757"/>
                  </a:cubicBezTo>
                  <a:cubicBezTo>
                    <a:pt x="574244" y="1185896"/>
                    <a:pt x="696575" y="1365267"/>
                    <a:pt x="852333" y="1518963"/>
                  </a:cubicBezTo>
                  <a:cubicBezTo>
                    <a:pt x="1166553" y="1828915"/>
                    <a:pt x="1582762" y="1999680"/>
                    <a:pt x="2024220" y="1999680"/>
                  </a:cubicBezTo>
                  <a:cubicBezTo>
                    <a:pt x="2261130" y="1999680"/>
                    <a:pt x="2462336" y="1965755"/>
                    <a:pt x="2639289" y="1895984"/>
                  </a:cubicBezTo>
                  <a:cubicBezTo>
                    <a:pt x="2812828" y="1827564"/>
                    <a:pt x="2969867" y="1721591"/>
                    <a:pt x="3119366" y="1572091"/>
                  </a:cubicBezTo>
                  <a:cubicBezTo>
                    <a:pt x="3223348" y="1468181"/>
                    <a:pt x="3259833" y="1407016"/>
                    <a:pt x="3281810" y="1360928"/>
                  </a:cubicBezTo>
                  <a:cubicBezTo>
                    <a:pt x="3313104" y="1295282"/>
                    <a:pt x="3333943" y="1212282"/>
                    <a:pt x="3362819" y="1097419"/>
                  </a:cubicBezTo>
                  <a:cubicBezTo>
                    <a:pt x="3399660" y="950622"/>
                    <a:pt x="3450157" y="749487"/>
                    <a:pt x="3551863" y="473958"/>
                  </a:cubicBezTo>
                  <a:cubicBezTo>
                    <a:pt x="3598537" y="347485"/>
                    <a:pt x="3609205" y="216930"/>
                    <a:pt x="3583808" y="77974"/>
                  </a:cubicBezTo>
                  <a:lnTo>
                    <a:pt x="3563247" y="0"/>
                  </a:lnTo>
                  <a:lnTo>
                    <a:pt x="3930266" y="0"/>
                  </a:lnTo>
                  <a:lnTo>
                    <a:pt x="3932131" y="7039"/>
                  </a:lnTo>
                  <a:cubicBezTo>
                    <a:pt x="3967683" y="196322"/>
                    <a:pt x="3959831" y="395697"/>
                    <a:pt x="3885499" y="597143"/>
                  </a:cubicBezTo>
                  <a:cubicBezTo>
                    <a:pt x="3619571" y="1317615"/>
                    <a:pt x="3737137" y="1457371"/>
                    <a:pt x="3370856" y="1823652"/>
                  </a:cubicBezTo>
                  <a:cubicBezTo>
                    <a:pt x="3004503" y="2189933"/>
                    <a:pt x="2583173" y="2355436"/>
                    <a:pt x="2024220" y="2355436"/>
                  </a:cubicBezTo>
                  <a:cubicBezTo>
                    <a:pt x="1470175" y="2355436"/>
                    <a:pt x="968121" y="2132893"/>
                    <a:pt x="602622" y="1772230"/>
                  </a:cubicBezTo>
                  <a:cubicBezTo>
                    <a:pt x="230580" y="1405167"/>
                    <a:pt x="0" y="895146"/>
                    <a:pt x="0" y="331215"/>
                  </a:cubicBezTo>
                  <a:cubicBezTo>
                    <a:pt x="0" y="261346"/>
                    <a:pt x="6339" y="196441"/>
                    <a:pt x="18147" y="13563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508" name="Freeform: Shape 105507">
              <a:extLst>
                <a:ext uri="{FF2B5EF4-FFF2-40B4-BE49-F238E27FC236}">
                  <a16:creationId xmlns:a16="http://schemas.microsoft.com/office/drawing/2014/main" id="{CAFC7818-B47B-4EFA-9E41-0AE3BC65D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3319" y="-24157"/>
              <a:ext cx="4353551" cy="2522814"/>
            </a:xfrm>
            <a:custGeom>
              <a:avLst/>
              <a:gdLst>
                <a:gd name="connsiteX0" fmla="*/ 36983 w 4353551"/>
                <a:gd name="connsiteY0" fmla="*/ 0 h 2522814"/>
                <a:gd name="connsiteX1" fmla="*/ 370548 w 4353551"/>
                <a:gd name="connsiteY1" fmla="*/ 0 h 2522814"/>
                <a:gd name="connsiteX2" fmla="*/ 369138 w 4353551"/>
                <a:gd name="connsiteY2" fmla="*/ 2842 h 2522814"/>
                <a:gd name="connsiteX3" fmla="*/ 338508 w 4353551"/>
                <a:gd name="connsiteY3" fmla="*/ 84383 h 2522814"/>
                <a:gd name="connsiteX4" fmla="*/ 302709 w 4353551"/>
                <a:gd name="connsiteY4" fmla="*/ 256626 h 2522814"/>
                <a:gd name="connsiteX5" fmla="*/ 300389 w 4353551"/>
                <a:gd name="connsiteY5" fmla="*/ 278781 h 2522814"/>
                <a:gd name="connsiteX6" fmla="*/ 299052 w 4353551"/>
                <a:gd name="connsiteY6" fmla="*/ 301076 h 2522814"/>
                <a:gd name="connsiteX7" fmla="*/ 297645 w 4353551"/>
                <a:gd name="connsiteY7" fmla="*/ 323441 h 2522814"/>
                <a:gd name="connsiteX8" fmla="*/ 297293 w 4353551"/>
                <a:gd name="connsiteY8" fmla="*/ 346299 h 2522814"/>
                <a:gd name="connsiteX9" fmla="*/ 296731 w 4353551"/>
                <a:gd name="connsiteY9" fmla="*/ 392156 h 2522814"/>
                <a:gd name="connsiteX10" fmla="*/ 296450 w 4353551"/>
                <a:gd name="connsiteY10" fmla="*/ 415084 h 2522814"/>
                <a:gd name="connsiteX11" fmla="*/ 296309 w 4353551"/>
                <a:gd name="connsiteY11" fmla="*/ 426548 h 2522814"/>
                <a:gd name="connsiteX12" fmla="*/ 296731 w 4353551"/>
                <a:gd name="connsiteY12" fmla="*/ 438012 h 2522814"/>
                <a:gd name="connsiteX13" fmla="*/ 300529 w 4353551"/>
                <a:gd name="connsiteY13" fmla="*/ 529866 h 2522814"/>
                <a:gd name="connsiteX14" fmla="*/ 309250 w 4353551"/>
                <a:gd name="connsiteY14" fmla="*/ 621438 h 2522814"/>
                <a:gd name="connsiteX15" fmla="*/ 322684 w 4353551"/>
                <a:gd name="connsiteY15" fmla="*/ 712589 h 2522814"/>
                <a:gd name="connsiteX16" fmla="*/ 324442 w 4353551"/>
                <a:gd name="connsiteY16" fmla="*/ 723983 h 2522814"/>
                <a:gd name="connsiteX17" fmla="*/ 326763 w 4353551"/>
                <a:gd name="connsiteY17" fmla="*/ 735235 h 2522814"/>
                <a:gd name="connsiteX18" fmla="*/ 331405 w 4353551"/>
                <a:gd name="connsiteY18" fmla="*/ 757813 h 2522814"/>
                <a:gd name="connsiteX19" fmla="*/ 340689 w 4353551"/>
                <a:gd name="connsiteY19" fmla="*/ 803035 h 2522814"/>
                <a:gd name="connsiteX20" fmla="*/ 390414 w 4353551"/>
                <a:gd name="connsiteY20" fmla="*/ 980905 h 2522814"/>
                <a:gd name="connsiteX21" fmla="*/ 397517 w 4353551"/>
                <a:gd name="connsiteY21" fmla="*/ 1002919 h 2522814"/>
                <a:gd name="connsiteX22" fmla="*/ 405535 w 4353551"/>
                <a:gd name="connsiteY22" fmla="*/ 1024582 h 2522814"/>
                <a:gd name="connsiteX23" fmla="*/ 421922 w 4353551"/>
                <a:gd name="connsiteY23" fmla="*/ 1067836 h 2522814"/>
                <a:gd name="connsiteX24" fmla="*/ 458002 w 4353551"/>
                <a:gd name="connsiteY24" fmla="*/ 1153078 h 2522814"/>
                <a:gd name="connsiteX25" fmla="*/ 467427 w 4353551"/>
                <a:gd name="connsiteY25" fmla="*/ 1174247 h 2522814"/>
                <a:gd name="connsiteX26" fmla="*/ 477273 w 4353551"/>
                <a:gd name="connsiteY26" fmla="*/ 1195207 h 2522814"/>
                <a:gd name="connsiteX27" fmla="*/ 498161 w 4353551"/>
                <a:gd name="connsiteY27" fmla="*/ 1236492 h 2522814"/>
                <a:gd name="connsiteX28" fmla="*/ 519613 w 4353551"/>
                <a:gd name="connsiteY28" fmla="*/ 1277566 h 2522814"/>
                <a:gd name="connsiteX29" fmla="*/ 542752 w 4353551"/>
                <a:gd name="connsiteY29" fmla="*/ 1317655 h 2522814"/>
                <a:gd name="connsiteX30" fmla="*/ 760148 w 4353551"/>
                <a:gd name="connsiteY30" fmla="*/ 1616777 h 2522814"/>
                <a:gd name="connsiteX31" fmla="*/ 1349319 w 4353551"/>
                <a:gd name="connsiteY31" fmla="*/ 2050725 h 2522814"/>
                <a:gd name="connsiteX32" fmla="*/ 1692258 w 4353551"/>
                <a:gd name="connsiteY32" fmla="*/ 2171978 h 2522814"/>
                <a:gd name="connsiteX33" fmla="*/ 1736427 w 4353551"/>
                <a:gd name="connsiteY33" fmla="*/ 2182247 h 2522814"/>
                <a:gd name="connsiteX34" fmla="*/ 1780595 w 4353551"/>
                <a:gd name="connsiteY34" fmla="*/ 2192093 h 2522814"/>
                <a:gd name="connsiteX35" fmla="*/ 1825045 w 4353551"/>
                <a:gd name="connsiteY35" fmla="*/ 2200392 h 2522814"/>
                <a:gd name="connsiteX36" fmla="*/ 1847270 w 4353551"/>
                <a:gd name="connsiteY36" fmla="*/ 2204542 h 2522814"/>
                <a:gd name="connsiteX37" fmla="*/ 1869565 w 4353551"/>
                <a:gd name="connsiteY37" fmla="*/ 2208269 h 2522814"/>
                <a:gd name="connsiteX38" fmla="*/ 1958958 w 4353551"/>
                <a:gd name="connsiteY38" fmla="*/ 2220788 h 2522814"/>
                <a:gd name="connsiteX39" fmla="*/ 2048630 w 4353551"/>
                <a:gd name="connsiteY39" fmla="*/ 2229299 h 2522814"/>
                <a:gd name="connsiteX40" fmla="*/ 2138515 w 4353551"/>
                <a:gd name="connsiteY40" fmla="*/ 2233729 h 2522814"/>
                <a:gd name="connsiteX41" fmla="*/ 2228400 w 4353551"/>
                <a:gd name="connsiteY41" fmla="*/ 2234644 h 2522814"/>
                <a:gd name="connsiteX42" fmla="*/ 2409434 w 4353551"/>
                <a:gd name="connsiteY42" fmla="*/ 2226836 h 2522814"/>
                <a:gd name="connsiteX43" fmla="*/ 2763626 w 4353551"/>
                <a:gd name="connsiteY43" fmla="*/ 2172189 h 2522814"/>
                <a:gd name="connsiteX44" fmla="*/ 3098969 w 4353551"/>
                <a:gd name="connsiteY44" fmla="*/ 2053750 h 2522814"/>
                <a:gd name="connsiteX45" fmla="*/ 3405757 w 4353551"/>
                <a:gd name="connsiteY45" fmla="*/ 1866174 h 2522814"/>
                <a:gd name="connsiteX46" fmla="*/ 3441697 w 4353551"/>
                <a:gd name="connsiteY46" fmla="*/ 1838182 h 2522814"/>
                <a:gd name="connsiteX47" fmla="*/ 3477355 w 4353551"/>
                <a:gd name="connsiteY47" fmla="*/ 1809627 h 2522814"/>
                <a:gd name="connsiteX48" fmla="*/ 3512240 w 4353551"/>
                <a:gd name="connsiteY48" fmla="*/ 1779947 h 2522814"/>
                <a:gd name="connsiteX49" fmla="*/ 3546632 w 4353551"/>
                <a:gd name="connsiteY49" fmla="*/ 1749705 h 2522814"/>
                <a:gd name="connsiteX50" fmla="*/ 3674004 w 4353551"/>
                <a:gd name="connsiteY50" fmla="*/ 1620013 h 2522814"/>
                <a:gd name="connsiteX51" fmla="*/ 3776056 w 4353551"/>
                <a:gd name="connsiteY51" fmla="*/ 1472174 h 2522814"/>
                <a:gd name="connsiteX52" fmla="*/ 3796522 w 4353551"/>
                <a:gd name="connsiteY52" fmla="*/ 1431733 h 2522814"/>
                <a:gd name="connsiteX53" fmla="*/ 3814456 w 4353551"/>
                <a:gd name="connsiteY53" fmla="*/ 1389745 h 2522814"/>
                <a:gd name="connsiteX54" fmla="*/ 3830984 w 4353551"/>
                <a:gd name="connsiteY54" fmla="*/ 1346772 h 2522814"/>
                <a:gd name="connsiteX55" fmla="*/ 3846246 w 4353551"/>
                <a:gd name="connsiteY55" fmla="*/ 1302956 h 2522814"/>
                <a:gd name="connsiteX56" fmla="*/ 3900402 w 4353551"/>
                <a:gd name="connsiteY56" fmla="*/ 1123258 h 2522814"/>
                <a:gd name="connsiteX57" fmla="*/ 3926918 w 4353551"/>
                <a:gd name="connsiteY57" fmla="*/ 1032670 h 2522814"/>
                <a:gd name="connsiteX58" fmla="*/ 3954206 w 4353551"/>
                <a:gd name="connsiteY58" fmla="*/ 942223 h 2522814"/>
                <a:gd name="connsiteX59" fmla="*/ 4074685 w 4353551"/>
                <a:gd name="connsiteY59" fmla="*/ 585076 h 2522814"/>
                <a:gd name="connsiteX60" fmla="*/ 4135310 w 4353551"/>
                <a:gd name="connsiteY60" fmla="*/ 219983 h 2522814"/>
                <a:gd name="connsiteX61" fmla="*/ 4114634 w 4353551"/>
                <a:gd name="connsiteY61" fmla="*/ 35994 h 2522814"/>
                <a:gd name="connsiteX62" fmla="*/ 4106672 w 4353551"/>
                <a:gd name="connsiteY62" fmla="*/ 0 h 2522814"/>
                <a:gd name="connsiteX63" fmla="*/ 4316568 w 4353551"/>
                <a:gd name="connsiteY63" fmla="*/ 0 h 2522814"/>
                <a:gd name="connsiteX64" fmla="*/ 4342312 w 4353551"/>
                <a:gd name="connsiteY64" fmla="*/ 168682 h 2522814"/>
                <a:gd name="connsiteX65" fmla="*/ 4353551 w 4353551"/>
                <a:gd name="connsiteY65" fmla="*/ 391242 h 2522814"/>
                <a:gd name="connsiteX66" fmla="*/ 2824077 w 4353551"/>
                <a:gd name="connsiteY66" fmla="*/ 2470152 h 2522814"/>
                <a:gd name="connsiteX67" fmla="*/ 2619271 w 4353551"/>
                <a:gd name="connsiteY67" fmla="*/ 2522814 h 2522814"/>
                <a:gd name="connsiteX68" fmla="*/ 1734280 w 4353551"/>
                <a:gd name="connsiteY68" fmla="*/ 2522814 h 2522814"/>
                <a:gd name="connsiteX69" fmla="*/ 1529475 w 4353551"/>
                <a:gd name="connsiteY69" fmla="*/ 2470152 h 2522814"/>
                <a:gd name="connsiteX70" fmla="*/ 0 w 4353551"/>
                <a:gd name="connsiteY70" fmla="*/ 391242 h 2522814"/>
                <a:gd name="connsiteX71" fmla="*/ 11239 w 4353551"/>
                <a:gd name="connsiteY71" fmla="*/ 168682 h 25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53551" h="2522814">
                  <a:moveTo>
                    <a:pt x="36983" y="0"/>
                  </a:moveTo>
                  <a:lnTo>
                    <a:pt x="370548" y="0"/>
                  </a:lnTo>
                  <a:lnTo>
                    <a:pt x="369138" y="2842"/>
                  </a:lnTo>
                  <a:cubicBezTo>
                    <a:pt x="357568" y="29436"/>
                    <a:pt x="347335" y="56637"/>
                    <a:pt x="338508" y="84383"/>
                  </a:cubicBezTo>
                  <a:cubicBezTo>
                    <a:pt x="320855" y="139875"/>
                    <a:pt x="309110" y="197688"/>
                    <a:pt x="302709" y="256626"/>
                  </a:cubicBezTo>
                  <a:lnTo>
                    <a:pt x="300389" y="278781"/>
                  </a:lnTo>
                  <a:lnTo>
                    <a:pt x="299052" y="301076"/>
                  </a:lnTo>
                  <a:lnTo>
                    <a:pt x="297645" y="323441"/>
                  </a:lnTo>
                  <a:cubicBezTo>
                    <a:pt x="297364" y="330968"/>
                    <a:pt x="297435" y="338704"/>
                    <a:pt x="297293" y="346299"/>
                  </a:cubicBezTo>
                  <a:lnTo>
                    <a:pt x="296731" y="392156"/>
                  </a:lnTo>
                  <a:lnTo>
                    <a:pt x="296450" y="415084"/>
                  </a:lnTo>
                  <a:lnTo>
                    <a:pt x="296309" y="426548"/>
                  </a:lnTo>
                  <a:lnTo>
                    <a:pt x="296731" y="438012"/>
                  </a:lnTo>
                  <a:cubicBezTo>
                    <a:pt x="298068" y="468606"/>
                    <a:pt x="298981" y="499201"/>
                    <a:pt x="300529" y="529866"/>
                  </a:cubicBezTo>
                  <a:lnTo>
                    <a:pt x="309250" y="621438"/>
                  </a:lnTo>
                  <a:cubicBezTo>
                    <a:pt x="313189" y="651892"/>
                    <a:pt x="318183" y="682205"/>
                    <a:pt x="322684" y="712589"/>
                  </a:cubicBezTo>
                  <a:lnTo>
                    <a:pt x="324442" y="723983"/>
                  </a:lnTo>
                  <a:lnTo>
                    <a:pt x="326763" y="735235"/>
                  </a:lnTo>
                  <a:lnTo>
                    <a:pt x="331405" y="757813"/>
                  </a:lnTo>
                  <a:lnTo>
                    <a:pt x="340689" y="803035"/>
                  </a:lnTo>
                  <a:cubicBezTo>
                    <a:pt x="354754" y="862888"/>
                    <a:pt x="370439" y="922600"/>
                    <a:pt x="390414" y="980905"/>
                  </a:cubicBezTo>
                  <a:lnTo>
                    <a:pt x="397517" y="1002919"/>
                  </a:lnTo>
                  <a:cubicBezTo>
                    <a:pt x="399838" y="1010234"/>
                    <a:pt x="402862" y="1017337"/>
                    <a:pt x="405535" y="1024582"/>
                  </a:cubicBezTo>
                  <a:lnTo>
                    <a:pt x="421922" y="1067836"/>
                  </a:lnTo>
                  <a:cubicBezTo>
                    <a:pt x="432261" y="1096953"/>
                    <a:pt x="445624" y="1124804"/>
                    <a:pt x="458002" y="1153078"/>
                  </a:cubicBezTo>
                  <a:lnTo>
                    <a:pt x="467427" y="1174247"/>
                  </a:lnTo>
                  <a:cubicBezTo>
                    <a:pt x="470451" y="1181352"/>
                    <a:pt x="473687" y="1188384"/>
                    <a:pt x="477273" y="1195207"/>
                  </a:cubicBezTo>
                  <a:lnTo>
                    <a:pt x="498161" y="1236492"/>
                  </a:lnTo>
                  <a:cubicBezTo>
                    <a:pt x="505336" y="1250207"/>
                    <a:pt x="512018" y="1264132"/>
                    <a:pt x="519613" y="1277566"/>
                  </a:cubicBezTo>
                  <a:lnTo>
                    <a:pt x="542752" y="1317655"/>
                  </a:lnTo>
                  <a:cubicBezTo>
                    <a:pt x="604504" y="1424630"/>
                    <a:pt x="677719" y="1524994"/>
                    <a:pt x="760148" y="1616777"/>
                  </a:cubicBezTo>
                  <a:cubicBezTo>
                    <a:pt x="924725" y="1800836"/>
                    <a:pt x="1127914" y="1948533"/>
                    <a:pt x="1349319" y="2050725"/>
                  </a:cubicBezTo>
                  <a:cubicBezTo>
                    <a:pt x="1460022" y="2101927"/>
                    <a:pt x="1574944" y="2142579"/>
                    <a:pt x="1692258" y="2171978"/>
                  </a:cubicBezTo>
                  <a:lnTo>
                    <a:pt x="1736427" y="2182247"/>
                  </a:lnTo>
                  <a:cubicBezTo>
                    <a:pt x="1751127" y="2185551"/>
                    <a:pt x="1765685" y="2189702"/>
                    <a:pt x="1780595" y="2192093"/>
                  </a:cubicBezTo>
                  <a:lnTo>
                    <a:pt x="1825045" y="2200392"/>
                  </a:lnTo>
                  <a:lnTo>
                    <a:pt x="1847270" y="2204542"/>
                  </a:lnTo>
                  <a:cubicBezTo>
                    <a:pt x="1854655" y="2205948"/>
                    <a:pt x="1862040" y="2207425"/>
                    <a:pt x="1869565" y="2208269"/>
                  </a:cubicBezTo>
                  <a:cubicBezTo>
                    <a:pt x="1899456" y="2212418"/>
                    <a:pt x="1929137" y="2216920"/>
                    <a:pt x="1958958" y="2220788"/>
                  </a:cubicBezTo>
                  <a:cubicBezTo>
                    <a:pt x="1988919" y="2223390"/>
                    <a:pt x="2018810" y="2226274"/>
                    <a:pt x="2048630" y="2229299"/>
                  </a:cubicBezTo>
                  <a:lnTo>
                    <a:pt x="2138515" y="2233729"/>
                  </a:lnTo>
                  <a:cubicBezTo>
                    <a:pt x="2168476" y="2234573"/>
                    <a:pt x="2198438" y="2234292"/>
                    <a:pt x="2228400" y="2234644"/>
                  </a:cubicBezTo>
                  <a:cubicBezTo>
                    <a:pt x="2288604" y="2233659"/>
                    <a:pt x="2349511" y="2231479"/>
                    <a:pt x="2409434" y="2226836"/>
                  </a:cubicBezTo>
                  <a:cubicBezTo>
                    <a:pt x="2529561" y="2217835"/>
                    <a:pt x="2648140" y="2200462"/>
                    <a:pt x="2763626" y="2172189"/>
                  </a:cubicBezTo>
                  <a:cubicBezTo>
                    <a:pt x="2879111" y="2143986"/>
                    <a:pt x="2991361" y="2104670"/>
                    <a:pt x="3098969" y="2053750"/>
                  </a:cubicBezTo>
                  <a:cubicBezTo>
                    <a:pt x="3206507" y="2002689"/>
                    <a:pt x="3308910" y="1939179"/>
                    <a:pt x="3405757" y="1866174"/>
                  </a:cubicBezTo>
                  <a:lnTo>
                    <a:pt x="3441697" y="1838182"/>
                  </a:lnTo>
                  <a:cubicBezTo>
                    <a:pt x="3453724" y="1828828"/>
                    <a:pt x="3465961" y="1819755"/>
                    <a:pt x="3477355" y="1809627"/>
                  </a:cubicBezTo>
                  <a:lnTo>
                    <a:pt x="3512240" y="1779947"/>
                  </a:lnTo>
                  <a:cubicBezTo>
                    <a:pt x="3523845" y="1769960"/>
                    <a:pt x="3535731" y="1760254"/>
                    <a:pt x="3546632" y="1749705"/>
                  </a:cubicBezTo>
                  <a:cubicBezTo>
                    <a:pt x="3591574" y="1708420"/>
                    <a:pt x="3635602" y="1666150"/>
                    <a:pt x="3674004" y="1620013"/>
                  </a:cubicBezTo>
                  <a:cubicBezTo>
                    <a:pt x="3713952" y="1574719"/>
                    <a:pt x="3747008" y="1524994"/>
                    <a:pt x="3776056" y="1472174"/>
                  </a:cubicBezTo>
                  <a:cubicBezTo>
                    <a:pt x="3782947" y="1458740"/>
                    <a:pt x="3789840" y="1445307"/>
                    <a:pt x="3796522" y="1431733"/>
                  </a:cubicBezTo>
                  <a:lnTo>
                    <a:pt x="3814456" y="1389745"/>
                  </a:lnTo>
                  <a:cubicBezTo>
                    <a:pt x="3820786" y="1375890"/>
                    <a:pt x="3825499" y="1361120"/>
                    <a:pt x="3830984" y="1346772"/>
                  </a:cubicBezTo>
                  <a:cubicBezTo>
                    <a:pt x="3836330" y="1332284"/>
                    <a:pt x="3841675" y="1317866"/>
                    <a:pt x="3846246" y="1302956"/>
                  </a:cubicBezTo>
                  <a:cubicBezTo>
                    <a:pt x="3865799" y="1244087"/>
                    <a:pt x="3883030" y="1183602"/>
                    <a:pt x="3900402" y="1123258"/>
                  </a:cubicBezTo>
                  <a:lnTo>
                    <a:pt x="3926918" y="1032670"/>
                  </a:lnTo>
                  <a:lnTo>
                    <a:pt x="3954206" y="942223"/>
                  </a:lnTo>
                  <a:cubicBezTo>
                    <a:pt x="3991271" y="821884"/>
                    <a:pt x="4032416" y="702953"/>
                    <a:pt x="4074685" y="585076"/>
                  </a:cubicBezTo>
                  <a:cubicBezTo>
                    <a:pt x="4117376" y="468255"/>
                    <a:pt x="4138265" y="343768"/>
                    <a:pt x="4135310" y="219983"/>
                  </a:cubicBezTo>
                  <a:cubicBezTo>
                    <a:pt x="4134044" y="158091"/>
                    <a:pt x="4126871" y="96480"/>
                    <a:pt x="4114634" y="35994"/>
                  </a:cubicBezTo>
                  <a:lnTo>
                    <a:pt x="4106672" y="0"/>
                  </a:lnTo>
                  <a:lnTo>
                    <a:pt x="4316568" y="0"/>
                  </a:lnTo>
                  <a:lnTo>
                    <a:pt x="4342312" y="168682"/>
                  </a:lnTo>
                  <a:cubicBezTo>
                    <a:pt x="4349744" y="241858"/>
                    <a:pt x="4353551" y="316105"/>
                    <a:pt x="4353551" y="391242"/>
                  </a:cubicBezTo>
                  <a:cubicBezTo>
                    <a:pt x="4353551" y="1368017"/>
                    <a:pt x="3710169" y="2194544"/>
                    <a:pt x="2824077" y="2470152"/>
                  </a:cubicBezTo>
                  <a:lnTo>
                    <a:pt x="2619271" y="2522814"/>
                  </a:lnTo>
                  <a:lnTo>
                    <a:pt x="1734280" y="2522814"/>
                  </a:lnTo>
                  <a:lnTo>
                    <a:pt x="1529475" y="2470152"/>
                  </a:lnTo>
                  <a:cubicBezTo>
                    <a:pt x="643383" y="2194544"/>
                    <a:pt x="0" y="1368017"/>
                    <a:pt x="0" y="391242"/>
                  </a:cubicBezTo>
                  <a:cubicBezTo>
                    <a:pt x="0" y="316105"/>
                    <a:pt x="3807" y="241858"/>
                    <a:pt x="11239" y="1686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146038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6" name="Rectangle 10650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Rectangle 4"/>
          <p:cNvSpPr>
            <a:spLocks noGrp="1" noChangeArrowheads="1"/>
          </p:cNvSpPr>
          <p:nvPr>
            <p:ph type="title"/>
          </p:nvPr>
        </p:nvSpPr>
        <p:spPr>
          <a:xfrm>
            <a:off x="6151294" y="486184"/>
            <a:ext cx="5397237" cy="1325563"/>
          </a:xfrm>
        </p:spPr>
        <p:txBody>
          <a:bodyPr vert="horz" lIns="91440" tIns="45720" rIns="91440" bIns="45720" rtlCol="0" anchor="ctr">
            <a:normAutofit/>
          </a:bodyPr>
          <a:lstStyle/>
          <a:p>
            <a:r>
              <a:rPr lang="en-US" altLang="en-US" dirty="0"/>
              <a:t>Fatty Casts</a:t>
            </a:r>
            <a:endParaRPr lang="en-US" altLang="en-US"/>
          </a:p>
        </p:txBody>
      </p:sp>
      <p:pic>
        <p:nvPicPr>
          <p:cNvPr id="106501" name="Picture 10" descr="Fatty_cast_polarize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698353" y="651643"/>
            <a:ext cx="4555700" cy="262736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8" name="Freeform: Shape 106507">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6500" name="Picture 9" descr="Fatty_cast"/>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tretch>
            <a:fillRect/>
          </a:stretch>
        </p:blipFill>
        <p:spPr>
          <a:xfrm>
            <a:off x="698353" y="3526029"/>
            <a:ext cx="3514233"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499" name="Rectangle 6"/>
          <p:cNvSpPr>
            <a:spLocks noGrp="1" noChangeArrowheads="1"/>
          </p:cNvSpPr>
          <p:nvPr>
            <p:ph type="body" sz="half" idx="3"/>
          </p:nvPr>
        </p:nvSpPr>
        <p:spPr>
          <a:xfrm>
            <a:off x="6159883" y="2607207"/>
            <a:ext cx="5397237" cy="4351338"/>
          </a:xfrm>
        </p:spPr>
        <p:txBody>
          <a:bodyPr vert="horz" lIns="91440" tIns="45720" rIns="91440" bIns="45720" rtlCol="0">
            <a:normAutofit/>
          </a:bodyPr>
          <a:lstStyle/>
          <a:p>
            <a:r>
              <a:rPr lang="en-US" dirty="0"/>
              <a:t>Nephrotic syndrome</a:t>
            </a:r>
          </a:p>
          <a:p>
            <a:r>
              <a:rPr lang="en-US" dirty="0"/>
              <a:t>Maltese Cross appearance under polarized light.</a:t>
            </a:r>
            <a:endParaRPr lang="en-US" altLang="en-US" dirty="0"/>
          </a:p>
          <a:p>
            <a:endParaRPr lang="en-US" altLang="en-US" dirty="0"/>
          </a:p>
          <a:p>
            <a:endParaRPr lang="en-US" altLang="en-US" dirty="0"/>
          </a:p>
        </p:txBody>
      </p:sp>
      <p:sp>
        <p:nvSpPr>
          <p:cNvPr id="106510" name="Arc 106509">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28553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0105229"/>
              </p:ext>
            </p:extLst>
          </p:nvPr>
        </p:nvGraphicFramePr>
        <p:xfrm>
          <a:off x="838200" y="1860078"/>
          <a:ext cx="10515600" cy="4335454"/>
        </p:xfrm>
        <a:graphic>
          <a:graphicData uri="http://schemas.openxmlformats.org/drawingml/2006/table">
            <a:tbl>
              <a:tblPr firstRow="1" bandRow="1">
                <a:tableStyleId>{5C22544A-7EE6-4342-B048-85BDC9FD1C3A}</a:tableStyleId>
              </a:tblPr>
              <a:tblGrid>
                <a:gridCol w="3061428">
                  <a:extLst>
                    <a:ext uri="{9D8B030D-6E8A-4147-A177-3AD203B41FA5}">
                      <a16:colId xmlns:a16="http://schemas.microsoft.com/office/drawing/2014/main" val="2128158513"/>
                    </a:ext>
                  </a:extLst>
                </a:gridCol>
                <a:gridCol w="2589737">
                  <a:extLst>
                    <a:ext uri="{9D8B030D-6E8A-4147-A177-3AD203B41FA5}">
                      <a16:colId xmlns:a16="http://schemas.microsoft.com/office/drawing/2014/main" val="1054998901"/>
                    </a:ext>
                  </a:extLst>
                </a:gridCol>
                <a:gridCol w="4864435">
                  <a:extLst>
                    <a:ext uri="{9D8B030D-6E8A-4147-A177-3AD203B41FA5}">
                      <a16:colId xmlns:a16="http://schemas.microsoft.com/office/drawing/2014/main" val="69338050"/>
                    </a:ext>
                  </a:extLst>
                </a:gridCol>
              </a:tblGrid>
              <a:tr h="397152">
                <a:tc>
                  <a:txBody>
                    <a:bodyPr/>
                    <a:lstStyle/>
                    <a:p>
                      <a:r>
                        <a:rPr lang="en-US" dirty="0"/>
                        <a:t>Type</a:t>
                      </a:r>
                    </a:p>
                  </a:txBody>
                  <a:tcPr/>
                </a:tc>
                <a:tc>
                  <a:txBody>
                    <a:bodyPr/>
                    <a:lstStyle/>
                    <a:p>
                      <a:r>
                        <a:rPr lang="en-US" dirty="0"/>
                        <a:t>Morphology</a:t>
                      </a:r>
                    </a:p>
                  </a:txBody>
                  <a:tcPr/>
                </a:tc>
                <a:tc>
                  <a:txBody>
                    <a:bodyPr/>
                    <a:lstStyle/>
                    <a:p>
                      <a:r>
                        <a:rPr lang="en-US" dirty="0"/>
                        <a:t>Comment</a:t>
                      </a:r>
                    </a:p>
                  </a:txBody>
                  <a:tcPr/>
                </a:tc>
                <a:extLst>
                  <a:ext uri="{0D108BD9-81ED-4DB2-BD59-A6C34878D82A}">
                    <a16:rowId xmlns:a16="http://schemas.microsoft.com/office/drawing/2014/main" val="2264879315"/>
                  </a:ext>
                </a:extLst>
              </a:tr>
              <a:tr h="620210">
                <a:tc>
                  <a:txBody>
                    <a:bodyPr/>
                    <a:lstStyle/>
                    <a:p>
                      <a:r>
                        <a:rPr lang="en-US" sz="1600" dirty="0"/>
                        <a:t>Calcium Oxalate</a:t>
                      </a:r>
                    </a:p>
                  </a:txBody>
                  <a:tcPr/>
                </a:tc>
                <a:tc>
                  <a:txBody>
                    <a:bodyPr/>
                    <a:lstStyle/>
                    <a:p>
                      <a:r>
                        <a:rPr lang="en-US" sz="1600" dirty="0"/>
                        <a:t>Envelope</a:t>
                      </a:r>
                    </a:p>
                    <a:p>
                      <a:r>
                        <a:rPr lang="en-US" sz="1600" dirty="0" err="1"/>
                        <a:t>Dumbell</a:t>
                      </a:r>
                      <a:endParaRPr lang="en-US" sz="1600" dirty="0"/>
                    </a:p>
                  </a:txBody>
                  <a:tcPr/>
                </a:tc>
                <a:tc>
                  <a:txBody>
                    <a:bodyPr/>
                    <a:lstStyle/>
                    <a:p>
                      <a:r>
                        <a:rPr lang="en-US" sz="1600" dirty="0"/>
                        <a:t>Not pH dependent</a:t>
                      </a:r>
                    </a:p>
                    <a:p>
                      <a:r>
                        <a:rPr lang="en-US" sz="1600" dirty="0"/>
                        <a:t>Ethylene glycol ingestion</a:t>
                      </a:r>
                    </a:p>
                  </a:txBody>
                  <a:tcPr/>
                </a:tc>
                <a:extLst>
                  <a:ext uri="{0D108BD9-81ED-4DB2-BD59-A6C34878D82A}">
                    <a16:rowId xmlns:a16="http://schemas.microsoft.com/office/drawing/2014/main" val="2608537988"/>
                  </a:ext>
                </a:extLst>
              </a:tr>
              <a:tr h="881350">
                <a:tc>
                  <a:txBody>
                    <a:bodyPr/>
                    <a:lstStyle/>
                    <a:p>
                      <a:r>
                        <a:rPr lang="en-US" sz="1600" dirty="0"/>
                        <a:t>Uric Acid</a:t>
                      </a:r>
                    </a:p>
                  </a:txBody>
                  <a:tcPr/>
                </a:tc>
                <a:tc>
                  <a:txBody>
                    <a:bodyPr/>
                    <a:lstStyle/>
                    <a:p>
                      <a:r>
                        <a:rPr lang="en-US" sz="1600" dirty="0"/>
                        <a:t>Amorphous</a:t>
                      </a:r>
                    </a:p>
                    <a:p>
                      <a:r>
                        <a:rPr lang="en-US" sz="1600" dirty="0"/>
                        <a:t>Rosettes</a:t>
                      </a:r>
                    </a:p>
                    <a:p>
                      <a:r>
                        <a:rPr lang="en-US" sz="1600" dirty="0"/>
                        <a:t>Needles</a:t>
                      </a:r>
                    </a:p>
                  </a:txBody>
                  <a:tcPr/>
                </a:tc>
                <a:tc>
                  <a:txBody>
                    <a:bodyPr/>
                    <a:lstStyle/>
                    <a:p>
                      <a:r>
                        <a:rPr lang="en-US" sz="1600" dirty="0"/>
                        <a:t>Acid urine, pH &lt;5.8</a:t>
                      </a:r>
                    </a:p>
                    <a:p>
                      <a:r>
                        <a:rPr lang="en-US" sz="1600" dirty="0"/>
                        <a:t>Polarize light</a:t>
                      </a:r>
                    </a:p>
                  </a:txBody>
                  <a:tcPr/>
                </a:tc>
                <a:extLst>
                  <a:ext uri="{0D108BD9-81ED-4DB2-BD59-A6C34878D82A}">
                    <a16:rowId xmlns:a16="http://schemas.microsoft.com/office/drawing/2014/main" val="1581279701"/>
                  </a:ext>
                </a:extLst>
              </a:tr>
              <a:tr h="881350">
                <a:tc>
                  <a:txBody>
                    <a:bodyPr/>
                    <a:lstStyle/>
                    <a:p>
                      <a:r>
                        <a:rPr lang="en-US" sz="1600" dirty="0"/>
                        <a:t>Calcium Phosphate</a:t>
                      </a:r>
                    </a:p>
                  </a:txBody>
                  <a:tcPr/>
                </a:tc>
                <a:tc>
                  <a:txBody>
                    <a:bodyPr/>
                    <a:lstStyle/>
                    <a:p>
                      <a:r>
                        <a:rPr lang="en-US" sz="1600" dirty="0"/>
                        <a:t>Amorphous</a:t>
                      </a:r>
                    </a:p>
                  </a:txBody>
                  <a:tcPr/>
                </a:tc>
                <a:tc>
                  <a:txBody>
                    <a:bodyPr/>
                    <a:lstStyle/>
                    <a:p>
                      <a:r>
                        <a:rPr lang="en-US" sz="1600" dirty="0"/>
                        <a:t>Alkaline urine</a:t>
                      </a:r>
                    </a:p>
                    <a:p>
                      <a:r>
                        <a:rPr lang="en-US" sz="1600" dirty="0"/>
                        <a:t>Resemble</a:t>
                      </a:r>
                      <a:r>
                        <a:rPr lang="en-US" sz="1600" baseline="0" dirty="0"/>
                        <a:t> amorphous uric acid</a:t>
                      </a:r>
                    </a:p>
                  </a:txBody>
                  <a:tcPr/>
                </a:tc>
                <a:extLst>
                  <a:ext uri="{0D108BD9-81ED-4DB2-BD59-A6C34878D82A}">
                    <a16:rowId xmlns:a16="http://schemas.microsoft.com/office/drawing/2014/main" val="2639180543"/>
                  </a:ext>
                </a:extLst>
              </a:tr>
              <a:tr h="359069">
                <a:tc>
                  <a:txBody>
                    <a:bodyPr/>
                    <a:lstStyle/>
                    <a:p>
                      <a:r>
                        <a:rPr lang="en-US" sz="1600" dirty="0"/>
                        <a:t>Triple</a:t>
                      </a:r>
                      <a:r>
                        <a:rPr lang="en-US" sz="1600" baseline="0" dirty="0"/>
                        <a:t>  phosphate (Magnesium ammonium phosphate)</a:t>
                      </a:r>
                      <a:endParaRPr lang="en-US" sz="1600" dirty="0"/>
                    </a:p>
                  </a:txBody>
                  <a:tcPr/>
                </a:tc>
                <a:tc>
                  <a:txBody>
                    <a:bodyPr/>
                    <a:lstStyle/>
                    <a:p>
                      <a:r>
                        <a:rPr lang="en-US" sz="1600" dirty="0"/>
                        <a:t>Coffin</a:t>
                      </a:r>
                      <a:r>
                        <a:rPr lang="en-US" sz="1600" baseline="0" dirty="0"/>
                        <a:t> lid</a:t>
                      </a:r>
                      <a:endParaRPr lang="en-US" sz="1600" dirty="0"/>
                    </a:p>
                  </a:txBody>
                  <a:tcPr/>
                </a:tc>
                <a:tc>
                  <a:txBody>
                    <a:bodyPr/>
                    <a:lstStyle/>
                    <a:p>
                      <a:r>
                        <a:rPr lang="en-US" sz="1600" dirty="0"/>
                        <a:t>Alkaline urine</a:t>
                      </a:r>
                    </a:p>
                    <a:p>
                      <a:r>
                        <a:rPr lang="en-US" sz="1600" dirty="0"/>
                        <a:t>Struvite stones</a:t>
                      </a:r>
                    </a:p>
                  </a:txBody>
                  <a:tcPr/>
                </a:tc>
                <a:extLst>
                  <a:ext uri="{0D108BD9-81ED-4DB2-BD59-A6C34878D82A}">
                    <a16:rowId xmlns:a16="http://schemas.microsoft.com/office/drawing/2014/main" val="2965818586"/>
                  </a:ext>
                </a:extLst>
              </a:tr>
              <a:tr h="397152">
                <a:tc>
                  <a:txBody>
                    <a:bodyPr/>
                    <a:lstStyle/>
                    <a:p>
                      <a:r>
                        <a:rPr lang="en-US" sz="1600" dirty="0" err="1"/>
                        <a:t>Cystine</a:t>
                      </a:r>
                      <a:endParaRPr lang="en-US" sz="1600" dirty="0"/>
                    </a:p>
                  </a:txBody>
                  <a:tcPr/>
                </a:tc>
                <a:tc>
                  <a:txBody>
                    <a:bodyPr/>
                    <a:lstStyle/>
                    <a:p>
                      <a:r>
                        <a:rPr lang="en-US" sz="1600" dirty="0"/>
                        <a:t>Hexagonal</a:t>
                      </a:r>
                      <a:r>
                        <a:rPr lang="en-US" sz="1600" baseline="0" dirty="0"/>
                        <a:t> plates</a:t>
                      </a:r>
                      <a:endParaRPr lang="en-US" sz="1600" dirty="0"/>
                    </a:p>
                  </a:txBody>
                  <a:tcPr/>
                </a:tc>
                <a:tc>
                  <a:txBody>
                    <a:bodyPr/>
                    <a:lstStyle/>
                    <a:p>
                      <a:r>
                        <a:rPr lang="en-US" sz="1600" dirty="0"/>
                        <a:t>Acidic urine</a:t>
                      </a:r>
                    </a:p>
                    <a:p>
                      <a:r>
                        <a:rPr lang="en-US" sz="1600" dirty="0" err="1"/>
                        <a:t>Cystinuria</a:t>
                      </a:r>
                      <a:endParaRPr lang="en-US" sz="1600" dirty="0"/>
                    </a:p>
                  </a:txBody>
                  <a:tcPr/>
                </a:tc>
                <a:extLst>
                  <a:ext uri="{0D108BD9-81ED-4DB2-BD59-A6C34878D82A}">
                    <a16:rowId xmlns:a16="http://schemas.microsoft.com/office/drawing/2014/main" val="1903866697"/>
                  </a:ext>
                </a:extLst>
              </a:tr>
              <a:tr h="397152">
                <a:tc>
                  <a:txBody>
                    <a:bodyPr/>
                    <a:lstStyle/>
                    <a:p>
                      <a:r>
                        <a:rPr lang="en-US" sz="1600" dirty="0"/>
                        <a:t>Indinavir</a:t>
                      </a:r>
                    </a:p>
                  </a:txBody>
                  <a:tcPr/>
                </a:tc>
                <a:tc>
                  <a:txBody>
                    <a:bodyPr/>
                    <a:lstStyle/>
                    <a:p>
                      <a:r>
                        <a:rPr lang="en-US" sz="1600" dirty="0"/>
                        <a:t>Needle</a:t>
                      </a:r>
                    </a:p>
                  </a:txBody>
                  <a:tcPr/>
                </a:tc>
                <a:tc>
                  <a:txBody>
                    <a:bodyPr/>
                    <a:lstStyle/>
                    <a:p>
                      <a:endParaRPr lang="en-US" sz="1600" dirty="0"/>
                    </a:p>
                  </a:txBody>
                  <a:tcPr/>
                </a:tc>
                <a:extLst>
                  <a:ext uri="{0D108BD9-81ED-4DB2-BD59-A6C34878D82A}">
                    <a16:rowId xmlns:a16="http://schemas.microsoft.com/office/drawing/2014/main" val="261348766"/>
                  </a:ext>
                </a:extLst>
              </a:tr>
            </a:tbl>
          </a:graphicData>
        </a:graphic>
      </p:graphicFrame>
    </p:spTree>
    <p:extLst>
      <p:ext uri="{BB962C8B-B14F-4D97-AF65-F5344CB8AC3E}">
        <p14:creationId xmlns:p14="http://schemas.microsoft.com/office/powerpoint/2010/main" val="1845747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Calcium Oxalate Crystals</a:t>
            </a:r>
          </a:p>
        </p:txBody>
      </p:sp>
      <p:sp>
        <p:nvSpPr>
          <p:cNvPr id="83971" name="Rectangle 5"/>
          <p:cNvSpPr>
            <a:spLocks noGrp="1" noChangeArrowheads="1"/>
          </p:cNvSpPr>
          <p:nvPr>
            <p:ph type="body" sz="half" idx="1"/>
          </p:nvPr>
        </p:nvSpPr>
        <p:spPr/>
        <p:txBody>
          <a:bodyPr/>
          <a:lstStyle/>
          <a:p>
            <a:pPr eaLnBrk="1" hangingPunct="1"/>
            <a:r>
              <a:rPr lang="en-US" altLang="en-US" sz="2600" dirty="0"/>
              <a:t>More likely to be formed in acidic urine (pH 4.5-5.5)</a:t>
            </a:r>
          </a:p>
          <a:p>
            <a:pPr eaLnBrk="1" hangingPunct="1"/>
            <a:r>
              <a:rPr lang="en-US" altLang="en-US" sz="2600" dirty="0"/>
              <a:t>Seen with ethylene glycol ingestion</a:t>
            </a:r>
          </a:p>
          <a:p>
            <a:pPr eaLnBrk="1" hangingPunct="1"/>
            <a:r>
              <a:rPr lang="en-US" altLang="en-US" sz="2600" dirty="0"/>
              <a:t>Monohydrate-</a:t>
            </a:r>
            <a:r>
              <a:rPr lang="en-US" altLang="en-US" sz="2600" dirty="0" err="1"/>
              <a:t>dumbell</a:t>
            </a:r>
            <a:endParaRPr lang="en-US" altLang="en-US" sz="2600" dirty="0"/>
          </a:p>
          <a:p>
            <a:pPr eaLnBrk="1" hangingPunct="1"/>
            <a:r>
              <a:rPr lang="en-US" altLang="en-US" sz="2600" dirty="0"/>
              <a:t>Dihydrate-letter envelope</a:t>
            </a:r>
          </a:p>
          <a:p>
            <a:pPr eaLnBrk="1" hangingPunct="1"/>
            <a:r>
              <a:rPr lang="en-US" altLang="en-US" sz="2600" dirty="0"/>
              <a:t>Polarized monohydrate</a:t>
            </a:r>
          </a:p>
        </p:txBody>
      </p:sp>
      <p:pic>
        <p:nvPicPr>
          <p:cNvPr id="83972" name="Picture 8" descr="Calcium_oxalate_crysta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51614" y="1600201"/>
            <a:ext cx="32797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10" descr="Ca_oxalate_monohydrate_crys polarize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08739" y="3941763"/>
            <a:ext cx="356393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a:extLst>
              <a:ext uri="{FF2B5EF4-FFF2-40B4-BE49-F238E27FC236}">
                <a16:creationId xmlns:a16="http://schemas.microsoft.com/office/drawing/2014/main" id="{11483493-B03E-4EC3-AFF6-CE533970DCDC}"/>
              </a:ext>
            </a:extLst>
          </p:cNvPr>
          <p:cNvCxnSpPr/>
          <p:nvPr/>
        </p:nvCxnSpPr>
        <p:spPr>
          <a:xfrm flipV="1">
            <a:off x="4223208" y="2960016"/>
            <a:ext cx="3544479" cy="179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ED3845D-60E1-46A9-832A-7038EC934172}"/>
              </a:ext>
            </a:extLst>
          </p:cNvPr>
          <p:cNvCxnSpPr/>
          <p:nvPr/>
        </p:nvCxnSpPr>
        <p:spPr>
          <a:xfrm>
            <a:off x="4515439" y="3638746"/>
            <a:ext cx="31202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0EE971-FDF5-4F9F-A8BD-FDFAB3137039}"/>
              </a:ext>
            </a:extLst>
          </p:cNvPr>
          <p:cNvCxnSpPr/>
          <p:nvPr/>
        </p:nvCxnSpPr>
        <p:spPr>
          <a:xfrm>
            <a:off x="4138367" y="4194928"/>
            <a:ext cx="2149311" cy="490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6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4000" dirty="0"/>
              <a:t>Macroscopic Exam	</a:t>
            </a: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200" dirty="0"/>
              <a:t>Color </a:t>
            </a:r>
          </a:p>
          <a:p>
            <a:pPr lvl="1"/>
            <a:r>
              <a:rPr lang="en-US" altLang="en-US" sz="2200" dirty="0"/>
              <a:t>Lighter: dilute</a:t>
            </a:r>
          </a:p>
          <a:p>
            <a:pPr lvl="1"/>
            <a:r>
              <a:rPr lang="en-US" altLang="en-US" sz="2200" dirty="0"/>
              <a:t>Darker: concentrated</a:t>
            </a:r>
          </a:p>
          <a:p>
            <a:pPr lvl="1"/>
            <a:r>
              <a:rPr lang="en-US" altLang="en-US" sz="2200" dirty="0"/>
              <a:t>White: pyuria, lipids,  phosphate crystals</a:t>
            </a:r>
          </a:p>
          <a:p>
            <a:pPr lvl="1"/>
            <a:r>
              <a:rPr lang="en-US" altLang="en-US" sz="2200" dirty="0"/>
              <a:t>Green/blue: methylene blue, amitriptyline, biliverdin</a:t>
            </a:r>
          </a:p>
          <a:p>
            <a:pPr lvl="1"/>
            <a:r>
              <a:rPr lang="en-US" altLang="en-US" sz="2200" dirty="0"/>
              <a:t>Brown/black: bile pigments, stool from fistula, porphyria, </a:t>
            </a:r>
            <a:r>
              <a:rPr lang="en-US" altLang="en-US" sz="2200" dirty="0" err="1"/>
              <a:t>flagyl</a:t>
            </a:r>
            <a:r>
              <a:rPr lang="en-US" altLang="en-US" sz="2200" dirty="0"/>
              <a:t>, </a:t>
            </a:r>
            <a:r>
              <a:rPr lang="en-US" altLang="en-US" sz="2200" dirty="0" err="1"/>
              <a:t>macrobid</a:t>
            </a:r>
            <a:endParaRPr lang="en-US" altLang="en-US" sz="2200" dirty="0"/>
          </a:p>
          <a:p>
            <a:pPr lvl="1"/>
            <a:r>
              <a:rPr lang="en-US" altLang="en-US" sz="2200" dirty="0"/>
              <a:t>Red: hemoglobinuria, myoglobinuria, hematuria</a:t>
            </a:r>
          </a:p>
          <a:p>
            <a:endParaRPr lang="en-US" sz="2200" dirty="0"/>
          </a:p>
        </p:txBody>
      </p:sp>
      <p:pic>
        <p:nvPicPr>
          <p:cNvPr id="4" name="Picture 4" descr="Color Clarity Best"/>
          <p:cNvPicPr>
            <a:picLocks noChangeAspect="1" noChangeArrowheads="1"/>
          </p:cNvPicPr>
          <p:nvPr/>
        </p:nvPicPr>
        <p:blipFill>
          <a:blip r:embed="rId2">
            <a:extLst>
              <a:ext uri="{28A0092B-C50C-407E-A947-70E740481C1C}">
                <a14:useLocalDpi xmlns:a14="http://schemas.microsoft.com/office/drawing/2010/main" val="0"/>
              </a:ext>
            </a:extLst>
          </a:blip>
          <a:srcRect l="15580"/>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44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altLang="en-US"/>
              <a:t>Uric Acid Crystals</a:t>
            </a:r>
          </a:p>
        </p:txBody>
      </p:sp>
      <p:pic>
        <p:nvPicPr>
          <p:cNvPr id="82948" name="Picture 9" descr="Uric_acid_crys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454128" y="1600200"/>
            <a:ext cx="3283744"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6"/>
          <p:cNvSpPr>
            <a:spLocks noGrp="1" noChangeArrowheads="1"/>
          </p:cNvSpPr>
          <p:nvPr>
            <p:ph type="body" sz="half" idx="2"/>
          </p:nvPr>
        </p:nvSpPr>
        <p:spPr/>
        <p:txBody>
          <a:bodyPr/>
          <a:lstStyle/>
          <a:p>
            <a:pPr eaLnBrk="1" hangingPunct="1"/>
            <a:r>
              <a:rPr lang="en-US" altLang="en-US" sz="2600" dirty="0"/>
              <a:t>Are seen in an acidic urine pH 5.4-5.8</a:t>
            </a:r>
          </a:p>
          <a:p>
            <a:pPr eaLnBrk="1" hangingPunct="1"/>
            <a:r>
              <a:rPr lang="en-US" altLang="en-US" sz="2600" dirty="0"/>
              <a:t>Polarize light</a:t>
            </a:r>
          </a:p>
        </p:txBody>
      </p:sp>
    </p:spTree>
    <p:extLst>
      <p:ext uri="{BB962C8B-B14F-4D97-AF65-F5344CB8AC3E}">
        <p14:creationId xmlns:p14="http://schemas.microsoft.com/office/powerpoint/2010/main" val="2830076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Calcium Phosphate Crystals</a:t>
            </a:r>
          </a:p>
        </p:txBody>
      </p:sp>
      <p:sp>
        <p:nvSpPr>
          <p:cNvPr id="84995" name="Rectangle 3"/>
          <p:cNvSpPr>
            <a:spLocks noGrp="1" noChangeArrowheads="1"/>
          </p:cNvSpPr>
          <p:nvPr>
            <p:ph type="body" sz="half" idx="1"/>
          </p:nvPr>
        </p:nvSpPr>
        <p:spPr/>
        <p:txBody>
          <a:bodyPr/>
          <a:lstStyle/>
          <a:p>
            <a:pPr eaLnBrk="1" hangingPunct="1"/>
            <a:endParaRPr lang="en-US" altLang="en-US" sz="2600" dirty="0"/>
          </a:p>
          <a:p>
            <a:pPr eaLnBrk="1" hangingPunct="1"/>
            <a:endParaRPr lang="en-US" altLang="en-US" sz="2600" dirty="0"/>
          </a:p>
          <a:p>
            <a:pPr eaLnBrk="1" hangingPunct="1"/>
            <a:endParaRPr lang="en-US" altLang="en-US" sz="2600" dirty="0"/>
          </a:p>
          <a:p>
            <a:pPr eaLnBrk="1" hangingPunct="1"/>
            <a:r>
              <a:rPr lang="en-US" altLang="en-US" sz="2600" dirty="0"/>
              <a:t>Form in alkaline urine</a:t>
            </a:r>
          </a:p>
          <a:p>
            <a:pPr eaLnBrk="1" hangingPunct="1"/>
            <a:r>
              <a:rPr lang="en-US" altLang="en-US" sz="2600" dirty="0"/>
              <a:t>Polarize light</a:t>
            </a:r>
          </a:p>
        </p:txBody>
      </p:sp>
      <p:pic>
        <p:nvPicPr>
          <p:cNvPr id="84996" name="Picture 5" descr="4TF7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48389" y="1676400"/>
            <a:ext cx="3627437"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0013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altLang="en-US" sz="3800"/>
              <a:t>Calcium Phosphate Crystals-Amorphous</a:t>
            </a:r>
          </a:p>
        </p:txBody>
      </p:sp>
      <p:pic>
        <p:nvPicPr>
          <p:cNvPr id="86020" name="Picture 7" descr="ca phosp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76600" y="1471614"/>
            <a:ext cx="4724400" cy="220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19" name="Rectangle 6"/>
          <p:cNvSpPr>
            <a:spLocks noGrp="1" noChangeArrowheads="1"/>
          </p:cNvSpPr>
          <p:nvPr>
            <p:ph type="body" sz="half" idx="2"/>
          </p:nvPr>
        </p:nvSpPr>
        <p:spPr/>
        <p:txBody>
          <a:bodyPr/>
          <a:lstStyle/>
          <a:p>
            <a:pPr eaLnBrk="1" hangingPunct="1"/>
            <a:r>
              <a:rPr lang="en-US" altLang="en-US" sz="2600" dirty="0"/>
              <a:t>Only form in a relatively alkaline urine (6.2-7.0)</a:t>
            </a:r>
          </a:p>
          <a:p>
            <a:pPr eaLnBrk="1" hangingPunct="1"/>
            <a:r>
              <a:rPr lang="en-US" altLang="en-US" sz="2600" dirty="0"/>
              <a:t>Do not polarize light</a:t>
            </a:r>
          </a:p>
          <a:p>
            <a:pPr eaLnBrk="1" hangingPunct="1"/>
            <a:r>
              <a:rPr lang="en-US" altLang="en-US" sz="2600" dirty="0"/>
              <a:t>Resemble amorphous uric acids but don’t polarize light</a:t>
            </a:r>
          </a:p>
        </p:txBody>
      </p:sp>
    </p:spTree>
    <p:extLst>
      <p:ext uri="{BB962C8B-B14F-4D97-AF65-F5344CB8AC3E}">
        <p14:creationId xmlns:p14="http://schemas.microsoft.com/office/powerpoint/2010/main" val="241132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z="3800"/>
              <a:t>Triple Phosphate</a:t>
            </a:r>
            <a:br>
              <a:rPr lang="en-US" altLang="en-US" sz="3800"/>
            </a:br>
            <a:r>
              <a:rPr lang="en-US" altLang="en-US" sz="2000"/>
              <a:t>	 </a:t>
            </a:r>
            <a:r>
              <a:rPr lang="en-US" altLang="en-US" sz="3500"/>
              <a:t>Magnesium ammonium phosphate </a:t>
            </a:r>
          </a:p>
        </p:txBody>
      </p:sp>
      <p:sp>
        <p:nvSpPr>
          <p:cNvPr id="87043" name="Rectangle 3"/>
          <p:cNvSpPr>
            <a:spLocks noGrp="1" noChangeArrowheads="1"/>
          </p:cNvSpPr>
          <p:nvPr>
            <p:ph type="body" sz="half" idx="2"/>
          </p:nvPr>
        </p:nvSpPr>
        <p:spPr>
          <a:xfrm>
            <a:off x="6477000" y="2133600"/>
            <a:ext cx="3962400" cy="4343400"/>
          </a:xfrm>
        </p:spPr>
        <p:txBody>
          <a:bodyPr/>
          <a:lstStyle/>
          <a:p>
            <a:pPr eaLnBrk="1" hangingPunct="1"/>
            <a:endParaRPr lang="en-US" altLang="en-US" sz="2200" b="1" dirty="0"/>
          </a:p>
          <a:p>
            <a:pPr eaLnBrk="1" hangingPunct="1"/>
            <a:r>
              <a:rPr lang="en-US" altLang="en-US" sz="2200" b="1" dirty="0"/>
              <a:t>Crystals of triple phosphate</a:t>
            </a:r>
          </a:p>
          <a:p>
            <a:pPr lvl="1" eaLnBrk="1" hangingPunct="1"/>
            <a:r>
              <a:rPr lang="en-US" altLang="en-US" sz="2200" dirty="0"/>
              <a:t>colorless, “coffin-lid” prism </a:t>
            </a:r>
          </a:p>
          <a:p>
            <a:pPr lvl="1" eaLnBrk="1" hangingPunct="1"/>
            <a:r>
              <a:rPr lang="en-US" altLang="en-US" sz="2200" dirty="0"/>
              <a:t>Only form in alkaline urine (pH &gt;7.0)</a:t>
            </a:r>
          </a:p>
          <a:p>
            <a:pPr lvl="1" eaLnBrk="1" hangingPunct="1"/>
            <a:r>
              <a:rPr lang="en-US" altLang="en-US" sz="2200" dirty="0"/>
              <a:t>Component of struvite stones</a:t>
            </a:r>
          </a:p>
          <a:p>
            <a:pPr eaLnBrk="1" hangingPunct="1"/>
            <a:endParaRPr lang="en-US" altLang="en-US" sz="2600" dirty="0"/>
          </a:p>
        </p:txBody>
      </p:sp>
      <p:pic>
        <p:nvPicPr>
          <p:cNvPr id="87044" name="Picture 5" descr="7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2004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58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p:txBody>
          <a:bodyPr/>
          <a:lstStyle/>
          <a:p>
            <a:pPr eaLnBrk="1" hangingPunct="1"/>
            <a:r>
              <a:rPr lang="en-US" altLang="en-US"/>
              <a:t>Struvite</a:t>
            </a:r>
          </a:p>
        </p:txBody>
      </p:sp>
      <p:sp>
        <p:nvSpPr>
          <p:cNvPr id="88067" name="Rectangle 15"/>
          <p:cNvSpPr>
            <a:spLocks noGrp="1" noChangeArrowheads="1"/>
          </p:cNvSpPr>
          <p:nvPr>
            <p:ph type="body" sz="half" idx="1"/>
          </p:nvPr>
        </p:nvSpPr>
        <p:spPr>
          <a:xfrm>
            <a:off x="1905000" y="1143000"/>
            <a:ext cx="4572000" cy="5029200"/>
          </a:xfrm>
          <a:noFill/>
        </p:spPr>
        <p:txBody>
          <a:bodyPr/>
          <a:lstStyle/>
          <a:p>
            <a:pPr eaLnBrk="1" hangingPunct="1">
              <a:lnSpc>
                <a:spcPct val="90000"/>
              </a:lnSpc>
            </a:pPr>
            <a:r>
              <a:rPr lang="en-US" altLang="en-US" sz="2000" dirty="0"/>
              <a:t>Magnesium ammonium phosphate crystals — (struvite)</a:t>
            </a:r>
          </a:p>
          <a:p>
            <a:pPr eaLnBrk="1" hangingPunct="1">
              <a:lnSpc>
                <a:spcPct val="90000"/>
              </a:lnSpc>
            </a:pPr>
            <a:endParaRPr lang="en-US" altLang="en-US" sz="2000" dirty="0"/>
          </a:p>
          <a:p>
            <a:pPr eaLnBrk="1" hangingPunct="1">
              <a:lnSpc>
                <a:spcPct val="90000"/>
              </a:lnSpc>
            </a:pPr>
            <a:r>
              <a:rPr lang="en-US" altLang="en-US" sz="2000" dirty="0"/>
              <a:t>Normal urine</a:t>
            </a:r>
          </a:p>
          <a:p>
            <a:pPr lvl="1" eaLnBrk="1" hangingPunct="1">
              <a:lnSpc>
                <a:spcPct val="90000"/>
              </a:lnSpc>
            </a:pPr>
            <a:r>
              <a:rPr lang="en-US" altLang="en-US" sz="1800" dirty="0"/>
              <a:t>undersaturated with ammonium phosphate </a:t>
            </a:r>
          </a:p>
          <a:p>
            <a:pPr eaLnBrk="1" hangingPunct="1">
              <a:lnSpc>
                <a:spcPct val="90000"/>
              </a:lnSpc>
            </a:pPr>
            <a:r>
              <a:rPr lang="en-US" altLang="en-US" sz="2000" dirty="0"/>
              <a:t>Stone formation – 2 requirements</a:t>
            </a:r>
          </a:p>
          <a:p>
            <a:pPr marL="457200" lvl="1" indent="0" eaLnBrk="1" hangingPunct="1">
              <a:lnSpc>
                <a:spcPct val="90000"/>
              </a:lnSpc>
              <a:buNone/>
            </a:pPr>
            <a:r>
              <a:rPr lang="en-US" altLang="en-US" sz="1800" dirty="0"/>
              <a:t>1. struvite stone formation occurs only when ammonia production is increased  </a:t>
            </a:r>
          </a:p>
          <a:p>
            <a:pPr marL="457200" lvl="1" indent="0" eaLnBrk="1" hangingPunct="1">
              <a:lnSpc>
                <a:spcPct val="90000"/>
              </a:lnSpc>
              <a:buNone/>
            </a:pPr>
            <a:r>
              <a:rPr lang="en-US" altLang="en-US" sz="1800" dirty="0"/>
              <a:t>2. the urine pH is elevated to decrease the solubility of phosphate. </a:t>
            </a:r>
          </a:p>
          <a:p>
            <a:pPr lvl="1" eaLnBrk="1" hangingPunct="1">
              <a:lnSpc>
                <a:spcPct val="90000"/>
              </a:lnSpc>
            </a:pPr>
            <a:r>
              <a:rPr lang="en-US" altLang="en-US" sz="1800" dirty="0"/>
              <a:t>Both of these requirements may be met when urinary tract infection occurs with a urease-producing organism, such as Proteus or </a:t>
            </a:r>
            <a:r>
              <a:rPr lang="en-US" altLang="en-US" sz="1800" dirty="0" err="1"/>
              <a:t>Klebsiella</a:t>
            </a:r>
            <a:r>
              <a:rPr lang="en-US" altLang="en-US" sz="1800" dirty="0"/>
              <a:t>. </a:t>
            </a:r>
          </a:p>
        </p:txBody>
      </p:sp>
      <p:pic>
        <p:nvPicPr>
          <p:cNvPr id="88068" name="Picture 14" descr="stuvit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81800" y="1295400"/>
            <a:ext cx="2743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17" descr="struvite triple phos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15139" y="3973513"/>
            <a:ext cx="2752725" cy="212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8924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pPr eaLnBrk="1" hangingPunct="1"/>
            <a:r>
              <a:rPr lang="en-US" altLang="en-US"/>
              <a:t>The Cystine crystals</a:t>
            </a:r>
          </a:p>
        </p:txBody>
      </p:sp>
      <p:pic>
        <p:nvPicPr>
          <p:cNvPr id="89091" name="Picture 7" descr="cystin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2470150" y="1983581"/>
            <a:ext cx="1663700" cy="142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3" name="Picture 9" descr="4FF7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89764" y="1371601"/>
            <a:ext cx="2193925" cy="241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Rectangle 6"/>
          <p:cNvSpPr>
            <a:spLocks noGrp="1" noChangeArrowheads="1"/>
          </p:cNvSpPr>
          <p:nvPr>
            <p:ph type="body" sz="half" idx="3"/>
          </p:nvPr>
        </p:nvSpPr>
        <p:spPr/>
        <p:txBody>
          <a:bodyPr/>
          <a:lstStyle/>
          <a:p>
            <a:pPr eaLnBrk="1" hangingPunct="1"/>
            <a:r>
              <a:rPr lang="en-US" altLang="en-US" sz="2600" dirty="0"/>
              <a:t>Are diagnostic of Cystinuria</a:t>
            </a:r>
          </a:p>
          <a:p>
            <a:pPr eaLnBrk="1" hangingPunct="1"/>
            <a:r>
              <a:rPr lang="en-US" altLang="en-US" sz="2600" dirty="0"/>
              <a:t>Precipitate in acidic urine (pH &lt;6.0)</a:t>
            </a:r>
          </a:p>
        </p:txBody>
      </p:sp>
    </p:spTree>
    <p:extLst>
      <p:ext uri="{BB962C8B-B14F-4D97-AF65-F5344CB8AC3E}">
        <p14:creationId xmlns:p14="http://schemas.microsoft.com/office/powerpoint/2010/main" val="2121256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a:t>Crystals Due to Drugs</a:t>
            </a:r>
          </a:p>
        </p:txBody>
      </p:sp>
      <p:pic>
        <p:nvPicPr>
          <p:cNvPr id="90116" name="Picture 7" descr="4TF7H"/>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2413000" y="1742281"/>
            <a:ext cx="1778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17" name="Picture 8" descr="4FF7I"/>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29400" y="1600200"/>
            <a:ext cx="2971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5" name="Rectangle 6"/>
          <p:cNvSpPr>
            <a:spLocks noGrp="1" noChangeArrowheads="1"/>
          </p:cNvSpPr>
          <p:nvPr>
            <p:ph type="body" sz="half" idx="3"/>
          </p:nvPr>
        </p:nvSpPr>
        <p:spPr>
          <a:xfrm>
            <a:off x="1981200" y="4724401"/>
            <a:ext cx="8229600" cy="1406525"/>
          </a:xfrm>
        </p:spPr>
        <p:txBody>
          <a:bodyPr/>
          <a:lstStyle/>
          <a:p>
            <a:pPr eaLnBrk="1" hangingPunct="1"/>
            <a:r>
              <a:rPr lang="en-US" altLang="en-US" sz="2600"/>
              <a:t>Amoxicillin Crystal                    Indinavir  Crystal </a:t>
            </a:r>
          </a:p>
        </p:txBody>
      </p:sp>
    </p:spTree>
    <p:extLst>
      <p:ext uri="{BB962C8B-B14F-4D97-AF65-F5344CB8AC3E}">
        <p14:creationId xmlns:p14="http://schemas.microsoft.com/office/powerpoint/2010/main" val="159618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000" dirty="0"/>
              <a:t>Macroscopic Exam: Clarity</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Normally clear</a:t>
            </a:r>
          </a:p>
          <a:p>
            <a:r>
              <a:rPr lang="en-US" sz="2200" dirty="0"/>
              <a:t>Cloudy</a:t>
            </a:r>
          </a:p>
          <a:p>
            <a:pPr lvl="1"/>
            <a:r>
              <a:rPr lang="en-US" sz="2200" dirty="0"/>
              <a:t>Infection </a:t>
            </a:r>
          </a:p>
          <a:p>
            <a:pPr lvl="1"/>
            <a:r>
              <a:rPr lang="en-US" sz="2200" dirty="0"/>
              <a:t>Precipitated phosphate crystals: alkaline urine</a:t>
            </a:r>
            <a:endParaRPr lang="en-US" altLang="en-US" sz="2200" dirty="0"/>
          </a:p>
          <a:p>
            <a:r>
              <a:rPr lang="en-US" altLang="en-US" sz="2200" dirty="0"/>
              <a:t>Foamy</a:t>
            </a:r>
          </a:p>
          <a:p>
            <a:pPr lvl="1"/>
            <a:r>
              <a:rPr lang="en-US" altLang="en-US" sz="2200" dirty="0"/>
              <a:t>Proteinuria</a:t>
            </a:r>
          </a:p>
          <a:p>
            <a:endParaRPr lang="en-US" sz="2200" dirty="0"/>
          </a:p>
        </p:txBody>
      </p:sp>
    </p:spTree>
    <p:extLst>
      <p:ext uri="{BB962C8B-B14F-4D97-AF65-F5344CB8AC3E}">
        <p14:creationId xmlns:p14="http://schemas.microsoft.com/office/powerpoint/2010/main" val="226289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anchor="b">
            <a:normAutofit/>
          </a:bodyPr>
          <a:lstStyle/>
          <a:p>
            <a:r>
              <a:rPr lang="en-US" sz="4000" dirty="0"/>
              <a:t>Chemical Exam: Dipstick</a:t>
            </a:r>
          </a:p>
        </p:txBody>
      </p:sp>
      <p:sp>
        <p:nvSpPr>
          <p:cNvPr id="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706624"/>
            <a:ext cx="6894576" cy="3483864"/>
          </a:xfrm>
        </p:spPr>
        <p:txBody>
          <a:bodyPr>
            <a:normAutofit/>
          </a:bodyPr>
          <a:lstStyle/>
          <a:p>
            <a:r>
              <a:rPr lang="en-US" altLang="en-US" sz="2200"/>
              <a:t>Test strip is dipped in urine</a:t>
            </a:r>
          </a:p>
          <a:p>
            <a:r>
              <a:rPr lang="en-US" altLang="en-US" sz="2200"/>
              <a:t>The chemical reaction occurs, results in a color change.  </a:t>
            </a:r>
          </a:p>
          <a:p>
            <a:r>
              <a:rPr lang="en-US" altLang="en-US" sz="2200"/>
              <a:t>Color change is compared against a reference color chart </a:t>
            </a:r>
          </a:p>
          <a:p>
            <a:endParaRPr lang="en-US" altLang="en-US" sz="2200"/>
          </a:p>
          <a:p>
            <a:endParaRPr lang="en-US" sz="2200"/>
          </a:p>
        </p:txBody>
      </p:sp>
      <p:pic>
        <p:nvPicPr>
          <p:cNvPr id="5" name="Picture 4" descr="Chemical Exam closeu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863840" y="528800"/>
            <a:ext cx="4014216" cy="3030734"/>
          </a:xfrm>
          <a:prstGeom prst="rect">
            <a:avLst/>
          </a:prstGeom>
        </p:spPr>
      </p:pic>
      <p:pic>
        <p:nvPicPr>
          <p:cNvPr id="4" name="Content Placeholder 3" descr="Dipstick JPEG MSU"/>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158357"/>
            <a:ext cx="3995928" cy="20179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36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000" dirty="0"/>
              <a:t>Components of Urine Dipstick</a:t>
            </a:r>
          </a:p>
        </p:txBody>
      </p:sp>
      <p:sp>
        <p:nvSpPr>
          <p:cNvPr id="2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362583"/>
              </p:ext>
            </p:extLst>
          </p:nvPr>
        </p:nvGraphicFramePr>
        <p:xfrm>
          <a:off x="838200" y="2287554"/>
          <a:ext cx="10515601" cy="3829948"/>
        </p:xfrm>
        <a:graphic>
          <a:graphicData uri="http://schemas.openxmlformats.org/drawingml/2006/table">
            <a:tbl>
              <a:tblPr firstRow="1" bandRow="1">
                <a:tableStyleId>{5C22544A-7EE6-4342-B048-85BDC9FD1C3A}</a:tableStyleId>
              </a:tblPr>
              <a:tblGrid>
                <a:gridCol w="2484298">
                  <a:extLst>
                    <a:ext uri="{9D8B030D-6E8A-4147-A177-3AD203B41FA5}">
                      <a16:colId xmlns:a16="http://schemas.microsoft.com/office/drawing/2014/main" val="2128158513"/>
                    </a:ext>
                  </a:extLst>
                </a:gridCol>
                <a:gridCol w="2081312">
                  <a:extLst>
                    <a:ext uri="{9D8B030D-6E8A-4147-A177-3AD203B41FA5}">
                      <a16:colId xmlns:a16="http://schemas.microsoft.com/office/drawing/2014/main" val="1054998901"/>
                    </a:ext>
                  </a:extLst>
                </a:gridCol>
                <a:gridCol w="5949991">
                  <a:extLst>
                    <a:ext uri="{9D8B030D-6E8A-4147-A177-3AD203B41FA5}">
                      <a16:colId xmlns:a16="http://schemas.microsoft.com/office/drawing/2014/main" val="69338050"/>
                    </a:ext>
                  </a:extLst>
                </a:gridCol>
              </a:tblGrid>
              <a:tr h="348469">
                <a:tc>
                  <a:txBody>
                    <a:bodyPr/>
                    <a:lstStyle/>
                    <a:p>
                      <a:endParaRPr lang="en-US" sz="1500"/>
                    </a:p>
                  </a:txBody>
                  <a:tcPr marL="74533" marR="74533" marT="37267" marB="37267"/>
                </a:tc>
                <a:tc>
                  <a:txBody>
                    <a:bodyPr/>
                    <a:lstStyle/>
                    <a:p>
                      <a:r>
                        <a:rPr lang="en-US" sz="1500"/>
                        <a:t>Reference</a:t>
                      </a:r>
                      <a:r>
                        <a:rPr lang="en-US" sz="1500" baseline="0"/>
                        <a:t> Range</a:t>
                      </a:r>
                      <a:endParaRPr lang="en-US" sz="1500"/>
                    </a:p>
                  </a:txBody>
                  <a:tcPr marL="74533" marR="74533" marT="37267" marB="37267"/>
                </a:tc>
                <a:tc>
                  <a:txBody>
                    <a:bodyPr/>
                    <a:lstStyle/>
                    <a:p>
                      <a:r>
                        <a:rPr lang="en-US" sz="1500"/>
                        <a:t>Comments</a:t>
                      </a:r>
                    </a:p>
                  </a:txBody>
                  <a:tcPr marL="74533" marR="74533" marT="37267" marB="37267"/>
                </a:tc>
                <a:extLst>
                  <a:ext uri="{0D108BD9-81ED-4DB2-BD59-A6C34878D82A}">
                    <a16:rowId xmlns:a16="http://schemas.microsoft.com/office/drawing/2014/main" val="2264879315"/>
                  </a:ext>
                </a:extLst>
              </a:tr>
              <a:tr h="508560">
                <a:tc>
                  <a:txBody>
                    <a:bodyPr/>
                    <a:lstStyle/>
                    <a:p>
                      <a:r>
                        <a:rPr lang="en-US" sz="1300"/>
                        <a:t>Specific gravity</a:t>
                      </a:r>
                    </a:p>
                  </a:txBody>
                  <a:tcPr marL="74533" marR="74533" marT="37267" marB="37267"/>
                </a:tc>
                <a:tc>
                  <a:txBody>
                    <a:bodyPr/>
                    <a:lstStyle/>
                    <a:p>
                      <a:r>
                        <a:rPr lang="en-US" sz="1300"/>
                        <a:t>1.005-1.030</a:t>
                      </a:r>
                    </a:p>
                  </a:txBody>
                  <a:tcPr marL="74533" marR="74533" marT="37267" marB="37267"/>
                </a:tc>
                <a:tc>
                  <a:txBody>
                    <a:bodyPr/>
                    <a:lstStyle/>
                    <a:p>
                      <a:r>
                        <a:rPr lang="en-US" sz="1300"/>
                        <a:t>Low: </a:t>
                      </a:r>
                      <a:r>
                        <a:rPr lang="en-US" sz="1300" baseline="0"/>
                        <a:t>dilute</a:t>
                      </a:r>
                    </a:p>
                    <a:p>
                      <a:r>
                        <a:rPr lang="en-US" sz="1300" baseline="0"/>
                        <a:t>High: concentrated or hypertonic product excretion</a:t>
                      </a:r>
                      <a:endParaRPr lang="en-US" sz="1300"/>
                    </a:p>
                  </a:txBody>
                  <a:tcPr marL="74533" marR="74533" marT="37267" marB="37267"/>
                </a:tc>
                <a:extLst>
                  <a:ext uri="{0D108BD9-81ED-4DB2-BD59-A6C34878D82A}">
                    <a16:rowId xmlns:a16="http://schemas.microsoft.com/office/drawing/2014/main" val="2608537988"/>
                  </a:ext>
                </a:extLst>
              </a:tr>
              <a:tr h="508560">
                <a:tc>
                  <a:txBody>
                    <a:bodyPr/>
                    <a:lstStyle/>
                    <a:p>
                      <a:r>
                        <a:rPr lang="en-US" sz="1300"/>
                        <a:t>pH</a:t>
                      </a:r>
                    </a:p>
                  </a:txBody>
                  <a:tcPr marL="74533" marR="74533" marT="37267" marB="37267"/>
                </a:tc>
                <a:tc>
                  <a:txBody>
                    <a:bodyPr/>
                    <a:lstStyle/>
                    <a:p>
                      <a:r>
                        <a:rPr lang="en-US" sz="1300"/>
                        <a:t>5.5-6.5</a:t>
                      </a:r>
                    </a:p>
                  </a:txBody>
                  <a:tcPr marL="74533" marR="74533" marT="37267" marB="37267"/>
                </a:tc>
                <a:tc>
                  <a:txBody>
                    <a:bodyPr/>
                    <a:lstStyle/>
                    <a:p>
                      <a:r>
                        <a:rPr lang="en-US" sz="1300"/>
                        <a:t>Low: high protein diet</a:t>
                      </a:r>
                    </a:p>
                    <a:p>
                      <a:r>
                        <a:rPr lang="en-US" sz="1300"/>
                        <a:t>High: RTA 1</a:t>
                      </a:r>
                      <a:r>
                        <a:rPr lang="en-US" sz="1300" baseline="0"/>
                        <a:t>, urease-splitting organisms</a:t>
                      </a:r>
                      <a:endParaRPr lang="en-US" sz="1300"/>
                    </a:p>
                  </a:txBody>
                  <a:tcPr marL="74533" marR="74533" marT="37267" marB="37267"/>
                </a:tc>
                <a:extLst>
                  <a:ext uri="{0D108BD9-81ED-4DB2-BD59-A6C34878D82A}">
                    <a16:rowId xmlns:a16="http://schemas.microsoft.com/office/drawing/2014/main" val="1581279701"/>
                  </a:ext>
                </a:extLst>
              </a:tr>
              <a:tr h="312893">
                <a:tc>
                  <a:txBody>
                    <a:bodyPr/>
                    <a:lstStyle/>
                    <a:p>
                      <a:r>
                        <a:rPr lang="en-US" sz="1300"/>
                        <a:t>Blood</a:t>
                      </a:r>
                    </a:p>
                  </a:txBody>
                  <a:tcPr marL="74533" marR="74533" marT="37267" marB="37267"/>
                </a:tc>
                <a:tc>
                  <a:txBody>
                    <a:bodyPr/>
                    <a:lstStyle/>
                    <a:p>
                      <a:r>
                        <a:rPr lang="en-US" sz="1300"/>
                        <a:t>None</a:t>
                      </a:r>
                    </a:p>
                  </a:txBody>
                  <a:tcPr marL="74533" marR="74533" marT="37267" marB="37267"/>
                </a:tc>
                <a:tc>
                  <a:txBody>
                    <a:bodyPr/>
                    <a:lstStyle/>
                    <a:p>
                      <a:r>
                        <a:rPr lang="en-US" sz="1300"/>
                        <a:t>Glomerular disease, stones, UTI, tumor</a:t>
                      </a:r>
                    </a:p>
                  </a:txBody>
                  <a:tcPr marL="74533" marR="74533" marT="37267" marB="37267"/>
                </a:tc>
                <a:extLst>
                  <a:ext uri="{0D108BD9-81ED-4DB2-BD59-A6C34878D82A}">
                    <a16:rowId xmlns:a16="http://schemas.microsoft.com/office/drawing/2014/main" val="2965818586"/>
                  </a:ext>
                </a:extLst>
              </a:tr>
              <a:tr h="508560">
                <a:tc>
                  <a:txBody>
                    <a:bodyPr/>
                    <a:lstStyle/>
                    <a:p>
                      <a:r>
                        <a:rPr lang="en-US" sz="1300"/>
                        <a:t>Protein </a:t>
                      </a:r>
                    </a:p>
                  </a:txBody>
                  <a:tcPr marL="74533" marR="74533" marT="37267" marB="37267"/>
                </a:tc>
                <a:tc>
                  <a:txBody>
                    <a:bodyPr/>
                    <a:lstStyle/>
                    <a:p>
                      <a:r>
                        <a:rPr lang="en-US" sz="1300"/>
                        <a:t>None</a:t>
                      </a:r>
                    </a:p>
                  </a:txBody>
                  <a:tcPr marL="74533" marR="74533" marT="37267" marB="37267"/>
                </a:tc>
                <a:tc>
                  <a:txBody>
                    <a:bodyPr/>
                    <a:lstStyle/>
                    <a:p>
                      <a:r>
                        <a:rPr lang="en-US" sz="1300"/>
                        <a:t>Detects albumin only </a:t>
                      </a:r>
                    </a:p>
                    <a:p>
                      <a:r>
                        <a:rPr lang="en-US" sz="1300"/>
                        <a:t>Glomerular, tubular disorders, UTI</a:t>
                      </a:r>
                    </a:p>
                  </a:txBody>
                  <a:tcPr marL="74533" marR="74533" marT="37267" marB="37267"/>
                </a:tc>
                <a:extLst>
                  <a:ext uri="{0D108BD9-81ED-4DB2-BD59-A6C34878D82A}">
                    <a16:rowId xmlns:a16="http://schemas.microsoft.com/office/drawing/2014/main" val="1903866697"/>
                  </a:ext>
                </a:extLst>
              </a:tr>
              <a:tr h="312893">
                <a:tc>
                  <a:txBody>
                    <a:bodyPr/>
                    <a:lstStyle/>
                    <a:p>
                      <a:r>
                        <a:rPr lang="en-US" sz="1300"/>
                        <a:t>Glucose</a:t>
                      </a:r>
                    </a:p>
                  </a:txBody>
                  <a:tcPr marL="74533" marR="74533" marT="37267" marB="37267"/>
                </a:tc>
                <a:tc>
                  <a:txBody>
                    <a:bodyPr/>
                    <a:lstStyle/>
                    <a:p>
                      <a:r>
                        <a:rPr lang="en-US" sz="1300"/>
                        <a:t>None</a:t>
                      </a:r>
                    </a:p>
                  </a:txBody>
                  <a:tcPr marL="74533" marR="74533" marT="37267" marB="37267"/>
                </a:tc>
                <a:tc>
                  <a:txBody>
                    <a:bodyPr/>
                    <a:lstStyle/>
                    <a:p>
                      <a:r>
                        <a:rPr lang="en-US" sz="1300"/>
                        <a:t>DM, pregnancy, SGLT2i</a:t>
                      </a:r>
                    </a:p>
                  </a:txBody>
                  <a:tcPr marL="74533" marR="74533" marT="37267" marB="37267"/>
                </a:tc>
                <a:extLst>
                  <a:ext uri="{0D108BD9-81ED-4DB2-BD59-A6C34878D82A}">
                    <a16:rowId xmlns:a16="http://schemas.microsoft.com/office/drawing/2014/main" val="261348766"/>
                  </a:ext>
                </a:extLst>
              </a:tr>
              <a:tr h="508560">
                <a:tc>
                  <a:txBody>
                    <a:bodyPr/>
                    <a:lstStyle/>
                    <a:p>
                      <a:r>
                        <a:rPr lang="en-US" sz="1300"/>
                        <a:t>Ketones</a:t>
                      </a:r>
                    </a:p>
                  </a:txBody>
                  <a:tcPr marL="74533" marR="74533" marT="37267" marB="37267"/>
                </a:tc>
                <a:tc>
                  <a:txBody>
                    <a:bodyPr/>
                    <a:lstStyle/>
                    <a:p>
                      <a:r>
                        <a:rPr lang="en-US" sz="1300"/>
                        <a:t>None</a:t>
                      </a:r>
                    </a:p>
                  </a:txBody>
                  <a:tcPr marL="74533" marR="74533" marT="37267" marB="37267"/>
                </a:tc>
                <a:tc>
                  <a:txBody>
                    <a:bodyPr/>
                    <a:lstStyle/>
                    <a:p>
                      <a:r>
                        <a:rPr lang="en-US" sz="1300"/>
                        <a:t>DM, ketosis (starvation)</a:t>
                      </a:r>
                      <a:endParaRPr lang="en-US" sz="1300" baseline="0"/>
                    </a:p>
                    <a:p>
                      <a:r>
                        <a:rPr lang="en-US" sz="1300" baseline="0"/>
                        <a:t>Doesn’t detect acetone or beta-hydroxybutyrate</a:t>
                      </a:r>
                      <a:endParaRPr lang="en-US" sz="1300"/>
                    </a:p>
                  </a:txBody>
                  <a:tcPr marL="74533" marR="74533" marT="37267" marB="37267"/>
                </a:tc>
                <a:extLst>
                  <a:ext uri="{0D108BD9-81ED-4DB2-BD59-A6C34878D82A}">
                    <a16:rowId xmlns:a16="http://schemas.microsoft.com/office/drawing/2014/main" val="612079713"/>
                  </a:ext>
                </a:extLst>
              </a:tr>
              <a:tr h="312893">
                <a:tc>
                  <a:txBody>
                    <a:bodyPr/>
                    <a:lstStyle/>
                    <a:p>
                      <a:r>
                        <a:rPr lang="en-US" sz="1300"/>
                        <a:t>Nitrites</a:t>
                      </a:r>
                    </a:p>
                  </a:txBody>
                  <a:tcPr marL="74533" marR="74533" marT="37267" marB="37267"/>
                </a:tc>
                <a:tc>
                  <a:txBody>
                    <a:bodyPr/>
                    <a:lstStyle/>
                    <a:p>
                      <a:r>
                        <a:rPr lang="en-US" sz="1300"/>
                        <a:t>None</a:t>
                      </a:r>
                    </a:p>
                  </a:txBody>
                  <a:tcPr marL="74533" marR="74533" marT="37267" marB="37267"/>
                </a:tc>
                <a:tc>
                  <a:txBody>
                    <a:bodyPr/>
                    <a:lstStyle/>
                    <a:p>
                      <a:r>
                        <a:rPr lang="en-US" sz="1300"/>
                        <a:t>UTI</a:t>
                      </a:r>
                    </a:p>
                  </a:txBody>
                  <a:tcPr marL="74533" marR="74533" marT="37267" marB="37267"/>
                </a:tc>
                <a:extLst>
                  <a:ext uri="{0D108BD9-81ED-4DB2-BD59-A6C34878D82A}">
                    <a16:rowId xmlns:a16="http://schemas.microsoft.com/office/drawing/2014/main" val="2133856148"/>
                  </a:ext>
                </a:extLst>
              </a:tr>
              <a:tr h="508560">
                <a:tc>
                  <a:txBody>
                    <a:bodyPr/>
                    <a:lstStyle/>
                    <a:p>
                      <a:r>
                        <a:rPr lang="en-US" sz="1300"/>
                        <a:t>Leukocyte esterase</a:t>
                      </a:r>
                    </a:p>
                  </a:txBody>
                  <a:tcPr marL="74533" marR="74533" marT="37267" marB="37267"/>
                </a:tc>
                <a:tc>
                  <a:txBody>
                    <a:bodyPr/>
                    <a:lstStyle/>
                    <a:p>
                      <a:r>
                        <a:rPr lang="en-US" sz="1300"/>
                        <a:t>None</a:t>
                      </a:r>
                    </a:p>
                  </a:txBody>
                  <a:tcPr marL="74533" marR="74533" marT="37267" marB="37267"/>
                </a:tc>
                <a:tc>
                  <a:txBody>
                    <a:bodyPr/>
                    <a:lstStyle/>
                    <a:p>
                      <a:r>
                        <a:rPr lang="en-US" sz="1300" dirty="0"/>
                        <a:t>UTI, STI, inflammatory process</a:t>
                      </a:r>
                    </a:p>
                    <a:p>
                      <a:r>
                        <a:rPr lang="en-US" sz="1300" dirty="0"/>
                        <a:t>Positive if &gt; 5 leukocytes</a:t>
                      </a:r>
                      <a:r>
                        <a:rPr lang="en-US" sz="1300" baseline="0" dirty="0"/>
                        <a:t>/</a:t>
                      </a:r>
                      <a:r>
                        <a:rPr lang="en-US" sz="1300" baseline="0" dirty="0" err="1"/>
                        <a:t>hpf</a:t>
                      </a:r>
                      <a:endParaRPr lang="en-US" sz="1300" dirty="0"/>
                    </a:p>
                  </a:txBody>
                  <a:tcPr marL="74533" marR="74533" marT="37267" marB="37267"/>
                </a:tc>
                <a:extLst>
                  <a:ext uri="{0D108BD9-81ED-4DB2-BD59-A6C34878D82A}">
                    <a16:rowId xmlns:a16="http://schemas.microsoft.com/office/drawing/2014/main" val="3498128321"/>
                  </a:ext>
                </a:extLst>
              </a:tr>
            </a:tbl>
          </a:graphicData>
        </a:graphic>
      </p:graphicFrame>
    </p:spTree>
    <p:extLst>
      <p:ext uri="{BB962C8B-B14F-4D97-AF65-F5344CB8AC3E}">
        <p14:creationId xmlns:p14="http://schemas.microsoft.com/office/powerpoint/2010/main" val="201847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Urine Microscopy</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2483326"/>
              </p:ext>
            </p:extLst>
          </p:nvPr>
        </p:nvGraphicFramePr>
        <p:xfrm>
          <a:off x="320040" y="2764745"/>
          <a:ext cx="11548873" cy="3323810"/>
        </p:xfrm>
        <a:graphic>
          <a:graphicData uri="http://schemas.openxmlformats.org/drawingml/2006/table">
            <a:tbl>
              <a:tblPr firstRow="1" bandRow="1">
                <a:solidFill>
                  <a:srgbClr val="F2F2F2">
                    <a:alpha val="30196"/>
                  </a:srgbClr>
                </a:solidFill>
                <a:tableStyleId>{5C22544A-7EE6-4342-B048-85BDC9FD1C3A}</a:tableStyleId>
              </a:tblPr>
              <a:tblGrid>
                <a:gridCol w="2555040">
                  <a:extLst>
                    <a:ext uri="{9D8B030D-6E8A-4147-A177-3AD203B41FA5}">
                      <a16:colId xmlns:a16="http://schemas.microsoft.com/office/drawing/2014/main" val="2128158513"/>
                    </a:ext>
                  </a:extLst>
                </a:gridCol>
                <a:gridCol w="2231457">
                  <a:extLst>
                    <a:ext uri="{9D8B030D-6E8A-4147-A177-3AD203B41FA5}">
                      <a16:colId xmlns:a16="http://schemas.microsoft.com/office/drawing/2014/main" val="1054998901"/>
                    </a:ext>
                  </a:extLst>
                </a:gridCol>
                <a:gridCol w="6762376">
                  <a:extLst>
                    <a:ext uri="{9D8B030D-6E8A-4147-A177-3AD203B41FA5}">
                      <a16:colId xmlns:a16="http://schemas.microsoft.com/office/drawing/2014/main" val="69338050"/>
                    </a:ext>
                  </a:extLst>
                </a:gridCol>
              </a:tblGrid>
              <a:tr h="555272">
                <a:tc>
                  <a:txBody>
                    <a:bodyPr/>
                    <a:lstStyle/>
                    <a:p>
                      <a:endParaRPr lang="en-US" sz="1800" b="0" cap="none" spc="0">
                        <a:solidFill>
                          <a:schemeClr val="bg1"/>
                        </a:solidFill>
                      </a:endParaRPr>
                    </a:p>
                  </a:txBody>
                  <a:tcPr marL="152504" marR="117311" marT="117311" marB="117311"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r>
                        <a:rPr lang="en-US" sz="1800" b="0" cap="none" spc="0">
                          <a:solidFill>
                            <a:schemeClr val="bg1"/>
                          </a:solidFill>
                        </a:rPr>
                        <a:t>Reference</a:t>
                      </a:r>
                      <a:r>
                        <a:rPr lang="en-US" sz="1800" b="0" cap="none" spc="0" baseline="0">
                          <a:solidFill>
                            <a:schemeClr val="bg1"/>
                          </a:solidFill>
                        </a:rPr>
                        <a:t> Range</a:t>
                      </a:r>
                      <a:endParaRPr lang="en-US" sz="1800" b="0" cap="none" spc="0">
                        <a:solidFill>
                          <a:schemeClr val="bg1"/>
                        </a:solidFill>
                      </a:endParaRPr>
                    </a:p>
                  </a:txBody>
                  <a:tcPr marL="152504" marR="117311" marT="117311" marB="117311" anchor="ctr">
                    <a:lnL w="12700" cmpd="sng">
                      <a:noFill/>
                    </a:lnL>
                    <a:lnR w="12700" cmpd="sng">
                      <a:noFill/>
                    </a:lnR>
                    <a:lnT w="19050" cap="flat" cmpd="sng" algn="ctr">
                      <a:noFill/>
                      <a:prstDash val="solid"/>
                    </a:lnT>
                    <a:lnB w="38100" cmpd="sng">
                      <a:noFill/>
                    </a:lnB>
                    <a:solidFill>
                      <a:schemeClr val="accent1"/>
                    </a:solidFill>
                  </a:tcPr>
                </a:tc>
                <a:tc>
                  <a:txBody>
                    <a:bodyPr/>
                    <a:lstStyle/>
                    <a:p>
                      <a:r>
                        <a:rPr lang="en-US" sz="1800" b="0" cap="none" spc="0">
                          <a:solidFill>
                            <a:schemeClr val="bg1"/>
                          </a:solidFill>
                        </a:rPr>
                        <a:t>Comments</a:t>
                      </a:r>
                    </a:p>
                  </a:txBody>
                  <a:tcPr marL="152504" marR="117311" marT="117311" marB="11731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264879315"/>
                  </a:ext>
                </a:extLst>
              </a:tr>
              <a:tr h="828997">
                <a:tc>
                  <a:txBody>
                    <a:bodyPr/>
                    <a:lstStyle/>
                    <a:p>
                      <a:r>
                        <a:rPr lang="en-US" sz="1800" cap="none" spc="0">
                          <a:solidFill>
                            <a:schemeClr val="tx1"/>
                          </a:solidFill>
                        </a:rPr>
                        <a:t>Erythrocytes</a:t>
                      </a:r>
                    </a:p>
                  </a:txBody>
                  <a:tcPr marL="152504" marR="117311" marT="117311" marB="11731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n-US" sz="1800" cap="none" spc="0">
                          <a:solidFill>
                            <a:schemeClr val="tx1"/>
                          </a:solidFill>
                        </a:rPr>
                        <a:t>0-3/</a:t>
                      </a:r>
                      <a:r>
                        <a:rPr lang="en-US" sz="1800" cap="none" spc="0" err="1">
                          <a:solidFill>
                            <a:schemeClr val="tx1"/>
                          </a:solidFill>
                        </a:rPr>
                        <a:t>hpf</a:t>
                      </a:r>
                      <a:endParaRPr lang="en-US" sz="1800" cap="none" spc="0">
                        <a:solidFill>
                          <a:schemeClr val="tx1"/>
                        </a:solidFill>
                      </a:endParaRPr>
                    </a:p>
                  </a:txBody>
                  <a:tcPr marL="152504" marR="117311" marT="117311" marB="11731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n-US" sz="1800" cap="none" spc="0">
                          <a:solidFill>
                            <a:schemeClr val="tx1"/>
                          </a:solidFill>
                        </a:rPr>
                        <a:t>Need to evaluate erythrocyte</a:t>
                      </a:r>
                      <a:r>
                        <a:rPr lang="en-US" sz="1800" cap="none" spc="0" baseline="0">
                          <a:solidFill>
                            <a:schemeClr val="tx1"/>
                          </a:solidFill>
                        </a:rPr>
                        <a:t> morphology</a:t>
                      </a:r>
                    </a:p>
                    <a:p>
                      <a:endParaRPr lang="en-US" sz="1800" cap="none" spc="0" baseline="0">
                        <a:solidFill>
                          <a:schemeClr val="tx1"/>
                        </a:solidFill>
                      </a:endParaRPr>
                    </a:p>
                  </a:txBody>
                  <a:tcPr marL="152504" marR="117311" marT="117311" marB="11731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608537988"/>
                  </a:ext>
                </a:extLst>
              </a:tr>
              <a:tr h="555272">
                <a:tc>
                  <a:txBody>
                    <a:bodyPr/>
                    <a:lstStyle/>
                    <a:p>
                      <a:r>
                        <a:rPr lang="en-US" sz="1800" cap="none" spc="0">
                          <a:solidFill>
                            <a:schemeClr val="tx1"/>
                          </a:solidFill>
                        </a:rPr>
                        <a:t>Leukocytes</a:t>
                      </a:r>
                    </a:p>
                  </a:txBody>
                  <a:tcPr marL="152504" marR="117311" marT="117311" marB="11731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1800" cap="none" spc="0">
                          <a:solidFill>
                            <a:schemeClr val="tx1"/>
                          </a:solidFill>
                        </a:rPr>
                        <a:t>0-3/</a:t>
                      </a:r>
                      <a:r>
                        <a:rPr lang="en-US" sz="1800" cap="none" spc="0" err="1">
                          <a:solidFill>
                            <a:schemeClr val="tx1"/>
                          </a:solidFill>
                        </a:rPr>
                        <a:t>hpf</a:t>
                      </a:r>
                      <a:endParaRPr lang="en-US" sz="1800" cap="none" spc="0">
                        <a:solidFill>
                          <a:schemeClr val="tx1"/>
                        </a:solidFill>
                      </a:endParaRPr>
                    </a:p>
                  </a:txBody>
                  <a:tcPr marL="152504" marR="117311" marT="117311" marB="11731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endParaRPr lang="en-US" sz="1800" cap="none" spc="0">
                        <a:solidFill>
                          <a:schemeClr val="tx1"/>
                        </a:solidFill>
                      </a:endParaRPr>
                    </a:p>
                  </a:txBody>
                  <a:tcPr marL="152504" marR="117311" marT="117311" marB="11731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581279701"/>
                  </a:ext>
                </a:extLst>
              </a:tr>
              <a:tr h="828997">
                <a:tc>
                  <a:txBody>
                    <a:bodyPr/>
                    <a:lstStyle/>
                    <a:p>
                      <a:r>
                        <a:rPr lang="en-US" sz="1800" cap="none" spc="0">
                          <a:solidFill>
                            <a:schemeClr val="tx1"/>
                          </a:solidFill>
                        </a:rPr>
                        <a:t>Casts</a:t>
                      </a:r>
                    </a:p>
                  </a:txBody>
                  <a:tcPr marL="152504" marR="117311" marT="117311" marB="117311">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1800" cap="none" spc="0">
                          <a:solidFill>
                            <a:schemeClr val="tx1"/>
                          </a:solidFill>
                        </a:rPr>
                        <a:t>None or hyaline</a:t>
                      </a:r>
                    </a:p>
                  </a:txBody>
                  <a:tcPr marL="152504" marR="117311" marT="117311" marB="117311">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r>
                        <a:rPr lang="en-US" sz="1800" cap="none" spc="0">
                          <a:solidFill>
                            <a:schemeClr val="tx1"/>
                          </a:solidFill>
                        </a:rPr>
                        <a:t>Hyaline – suggest poor renal perfusion</a:t>
                      </a:r>
                    </a:p>
                    <a:p>
                      <a:r>
                        <a:rPr lang="en-US" sz="1800" cap="none" spc="0">
                          <a:solidFill>
                            <a:schemeClr val="tx1"/>
                          </a:solidFill>
                        </a:rPr>
                        <a:t>Non-hyaline casts – suggest intrinsic</a:t>
                      </a:r>
                      <a:r>
                        <a:rPr lang="en-US" sz="1800" cap="none" spc="0" baseline="0">
                          <a:solidFill>
                            <a:schemeClr val="tx1"/>
                          </a:solidFill>
                        </a:rPr>
                        <a:t> injury</a:t>
                      </a:r>
                      <a:endParaRPr lang="en-US" sz="1800" cap="none" spc="0">
                        <a:solidFill>
                          <a:schemeClr val="tx1"/>
                        </a:solidFill>
                      </a:endParaRPr>
                    </a:p>
                  </a:txBody>
                  <a:tcPr marL="152504" marR="117311" marT="117311" marB="117311">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2965818586"/>
                  </a:ext>
                </a:extLst>
              </a:tr>
              <a:tr h="555272">
                <a:tc>
                  <a:txBody>
                    <a:bodyPr/>
                    <a:lstStyle/>
                    <a:p>
                      <a:r>
                        <a:rPr lang="en-US" sz="1800" cap="none" spc="0">
                          <a:solidFill>
                            <a:schemeClr val="tx1"/>
                          </a:solidFill>
                        </a:rPr>
                        <a:t>Crystals</a:t>
                      </a:r>
                    </a:p>
                  </a:txBody>
                  <a:tcPr marL="152504" marR="117311" marT="117311" marB="11731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1800" cap="none" spc="0">
                          <a:solidFill>
                            <a:schemeClr val="tx1"/>
                          </a:solidFill>
                        </a:rPr>
                        <a:t>None</a:t>
                      </a:r>
                    </a:p>
                  </a:txBody>
                  <a:tcPr marL="152504" marR="117311" marT="117311" marB="11731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1800" cap="none" spc="0">
                          <a:solidFill>
                            <a:schemeClr val="tx1"/>
                          </a:solidFill>
                        </a:rPr>
                        <a:t>Occur when urine is supersaturated</a:t>
                      </a:r>
                      <a:r>
                        <a:rPr lang="en-US" sz="1800" cap="none" spc="0" baseline="0">
                          <a:solidFill>
                            <a:schemeClr val="tx1"/>
                          </a:solidFill>
                        </a:rPr>
                        <a:t> with a specific substance</a:t>
                      </a:r>
                      <a:endParaRPr lang="en-US" sz="1800" cap="none" spc="0">
                        <a:solidFill>
                          <a:schemeClr val="tx1"/>
                        </a:solidFill>
                      </a:endParaRPr>
                    </a:p>
                  </a:txBody>
                  <a:tcPr marL="152504" marR="117311" marT="117311" marB="11731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03866697"/>
                  </a:ext>
                </a:extLst>
              </a:tr>
            </a:tbl>
          </a:graphicData>
        </a:graphic>
      </p:graphicFrame>
    </p:spTree>
    <p:extLst>
      <p:ext uri="{BB962C8B-B14F-4D97-AF65-F5344CB8AC3E}">
        <p14:creationId xmlns:p14="http://schemas.microsoft.com/office/powerpoint/2010/main" val="389508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
  <TotalTime>5719</TotalTime>
  <Words>2519</Words>
  <Application>Microsoft Macintosh PowerPoint</Application>
  <PresentationFormat>Widescreen</PresentationFormat>
  <Paragraphs>436</Paragraphs>
  <Slides>56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Wingdings</vt:lpstr>
      <vt:lpstr>Office Theme</vt:lpstr>
      <vt:lpstr>URINALYSIS</vt:lpstr>
      <vt:lpstr>Objectives</vt:lpstr>
      <vt:lpstr>Specimen Collection</vt:lpstr>
      <vt:lpstr>Specimen Processing</vt:lpstr>
      <vt:lpstr>Macroscopic Exam </vt:lpstr>
      <vt:lpstr>Macroscopic Exam: Clarity</vt:lpstr>
      <vt:lpstr>Chemical Exam: Dipstick</vt:lpstr>
      <vt:lpstr>Components of Urine Dipstick</vt:lpstr>
      <vt:lpstr>Urine Microscopy</vt:lpstr>
      <vt:lpstr>CASE 1</vt:lpstr>
      <vt:lpstr>CASE 1</vt:lpstr>
      <vt:lpstr>PowerPoint Presentation</vt:lpstr>
      <vt:lpstr>CASE 2</vt:lpstr>
      <vt:lpstr>CASE 2</vt:lpstr>
      <vt:lpstr>Urine pH</vt:lpstr>
      <vt:lpstr>CASE 3</vt:lpstr>
      <vt:lpstr>CASE 3</vt:lpstr>
      <vt:lpstr>Ketones </vt:lpstr>
      <vt:lpstr>CASE 4</vt:lpstr>
      <vt:lpstr>CASE 4</vt:lpstr>
      <vt:lpstr>Blood </vt:lpstr>
      <vt:lpstr>Hematuria</vt:lpstr>
      <vt:lpstr>CASE 6</vt:lpstr>
      <vt:lpstr>CASE 6</vt:lpstr>
      <vt:lpstr>Evaluation of Red/Brown Urine</vt:lpstr>
      <vt:lpstr>Leukocyte Esterase and Nitrites</vt:lpstr>
      <vt:lpstr>Bilirubin</vt:lpstr>
      <vt:lpstr>Bilirubin </vt:lpstr>
      <vt:lpstr>Urobilinogen </vt:lpstr>
      <vt:lpstr>Match the scenario to the expected results</vt:lpstr>
      <vt:lpstr>Match the scenario to the expected results</vt:lpstr>
      <vt:lpstr>Match the scenario to the expected results</vt:lpstr>
      <vt:lpstr>Match the scenario to the expected results</vt:lpstr>
      <vt:lpstr>Match the scenario to the expected results</vt:lpstr>
      <vt:lpstr>Match the scenario to the expected results</vt:lpstr>
      <vt:lpstr>Urine Microscopy</vt:lpstr>
      <vt:lpstr>Erythrocytes </vt:lpstr>
      <vt:lpstr>Leukocytes </vt:lpstr>
      <vt:lpstr>Epithelial Cells </vt:lpstr>
      <vt:lpstr>Eosinophils </vt:lpstr>
      <vt:lpstr>CASE 5</vt:lpstr>
      <vt:lpstr>Casts </vt:lpstr>
      <vt:lpstr>Hyaline casts</vt:lpstr>
      <vt:lpstr>Red Blood Cell Casts</vt:lpstr>
      <vt:lpstr>Leukocyte Casts</vt:lpstr>
      <vt:lpstr>Muddy Brown Casts (pigmented/granular)</vt:lpstr>
      <vt:lpstr>Fatty Casts</vt:lpstr>
      <vt:lpstr>Crystals</vt:lpstr>
      <vt:lpstr>Calcium Oxalate Crystals</vt:lpstr>
      <vt:lpstr>Uric Acid Crystals</vt:lpstr>
      <vt:lpstr>Calcium Phosphate Crystals</vt:lpstr>
      <vt:lpstr>Calcium Phosphate Crystals-Amorphous</vt:lpstr>
      <vt:lpstr>Triple Phosphate   Magnesium ammonium phosphate </vt:lpstr>
      <vt:lpstr>Struvite</vt:lpstr>
      <vt:lpstr>The Cystine crystals</vt:lpstr>
      <vt:lpstr>Crystals Due to Drugs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URINALYSIS</dc:title>
  <dc:creator>Dr. Katherine Dahl, MD</dc:creator>
  <cp:lastModifiedBy>Ron Shinar</cp:lastModifiedBy>
  <cp:revision>105</cp:revision>
  <dcterms:created xsi:type="dcterms:W3CDTF">2017-04-25T10:34:15Z</dcterms:created>
  <dcterms:modified xsi:type="dcterms:W3CDTF">2024-10-07T20:41:37Z</dcterms:modified>
</cp:coreProperties>
</file>