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F_DE906AC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62" r:id="rId4"/>
    <p:sldMasterId id="2147483648" r:id="rId5"/>
  </p:sldMasterIdLst>
  <p:notesMasterIdLst>
    <p:notesMasterId r:id="rId69"/>
  </p:notesMasterIdLst>
  <p:sldIdLst>
    <p:sldId id="256" r:id="rId6"/>
    <p:sldId id="294" r:id="rId7"/>
    <p:sldId id="303" r:id="rId8"/>
    <p:sldId id="311" r:id="rId9"/>
    <p:sldId id="313" r:id="rId10"/>
    <p:sldId id="314" r:id="rId11"/>
    <p:sldId id="317" r:id="rId12"/>
    <p:sldId id="381" r:id="rId13"/>
    <p:sldId id="322" r:id="rId14"/>
    <p:sldId id="330" r:id="rId15"/>
    <p:sldId id="344" r:id="rId16"/>
    <p:sldId id="379" r:id="rId17"/>
    <p:sldId id="378" r:id="rId18"/>
    <p:sldId id="343" r:id="rId19"/>
    <p:sldId id="298" r:id="rId20"/>
    <p:sldId id="380" r:id="rId21"/>
    <p:sldId id="300" r:id="rId22"/>
    <p:sldId id="318" r:id="rId23"/>
    <p:sldId id="355" r:id="rId24"/>
    <p:sldId id="325" r:id="rId25"/>
    <p:sldId id="346" r:id="rId26"/>
    <p:sldId id="323" r:id="rId27"/>
    <p:sldId id="337" r:id="rId28"/>
    <p:sldId id="309" r:id="rId29"/>
    <p:sldId id="350" r:id="rId30"/>
    <p:sldId id="363" r:id="rId31"/>
    <p:sldId id="345" r:id="rId32"/>
    <p:sldId id="351" r:id="rId33"/>
    <p:sldId id="370" r:id="rId34"/>
    <p:sldId id="375" r:id="rId35"/>
    <p:sldId id="366" r:id="rId36"/>
    <p:sldId id="364" r:id="rId37"/>
    <p:sldId id="368" r:id="rId38"/>
    <p:sldId id="376" r:id="rId39"/>
    <p:sldId id="373" r:id="rId40"/>
    <p:sldId id="374" r:id="rId41"/>
    <p:sldId id="369" r:id="rId42"/>
    <p:sldId id="365" r:id="rId43"/>
    <p:sldId id="377" r:id="rId44"/>
    <p:sldId id="371" r:id="rId45"/>
    <p:sldId id="315" r:id="rId46"/>
    <p:sldId id="352" r:id="rId47"/>
    <p:sldId id="308" r:id="rId48"/>
    <p:sldId id="353" r:id="rId49"/>
    <p:sldId id="305" r:id="rId50"/>
    <p:sldId id="304" r:id="rId51"/>
    <p:sldId id="301" r:id="rId52"/>
    <p:sldId id="354" r:id="rId53"/>
    <p:sldId id="267" r:id="rId54"/>
    <p:sldId id="265" r:id="rId55"/>
    <p:sldId id="266" r:id="rId56"/>
    <p:sldId id="359" r:id="rId57"/>
    <p:sldId id="358" r:id="rId58"/>
    <p:sldId id="360" r:id="rId59"/>
    <p:sldId id="361" r:id="rId60"/>
    <p:sldId id="362" r:id="rId61"/>
    <p:sldId id="336" r:id="rId62"/>
    <p:sldId id="338" r:id="rId63"/>
    <p:sldId id="342" r:id="rId64"/>
    <p:sldId id="339" r:id="rId65"/>
    <p:sldId id="341" r:id="rId66"/>
    <p:sldId id="340" r:id="rId67"/>
    <p:sldId id="316" r:id="rId68"/>
  </p:sldIdLst>
  <p:sldSz cx="13004800" cy="97536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F5F14-2360-5D32-243C-7A14736B0057}" name="Wong, Alvin G. (he/him/his)" initials="W(" userId="S::alvin.wong2@va.gov::515cad20-a4e9-4a80-9cfb-37d29d57904c" providerId="AD"/>
  <p188:author id="{CC5C3995-FAE4-0AC9-919A-F35D7EE90BC4}" name="Carolyn Hofmeister" initials="CH" userId="c630e2919523cd4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heed, Anita Fazal" initials="RAF" lastIdx="7" clrIdx="0">
    <p:extLst>
      <p:ext uri="{19B8F6BF-5375-455C-9EA6-DF929625EA0E}">
        <p15:presenceInfo xmlns:p15="http://schemas.microsoft.com/office/powerpoint/2012/main" userId="S-1-5-21-571700209-745079391-1236795852-262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6A60D-851D-4F6B-BBAD-12E85DD9C1B1}" v="3" dt="2023-06-16T16:07:50.479"/>
    <p1510:client id="{9A0A2791-E331-4C0F-8962-8E8CCC880197}" v="145" dt="2023-06-16T16:16:33.296"/>
    <p1510:client id="{C0941A7F-85FC-4F37-928E-4F327483828D}" v="1" dt="2023-06-16T17:25:38.335"/>
    <p1510:client id="{C43B4F92-0A54-4F51-BD7B-36302B549A19}" v="31" dt="2023-06-17T03:51:28.91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a:tcStyle>
        <a:tcBdr/>
        <a:fill>
          <a:solidFill>
            <a:srgbClr val="676164">
              <a:alpha val="3600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a:tcStyle>
        <a:tcBdr/>
        <a:fill>
          <a:solidFill>
            <a:srgbClr val="94908F">
              <a:alpha val="64999"/>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a:tcStyle>
        <a:tcBdr/>
        <a:fill>
          <a:solidFill>
            <a:srgbClr val="676164">
              <a:alpha val="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6"/>
  </p:normalViewPr>
  <p:slideViewPr>
    <p:cSldViewPr snapToGrid="0">
      <p:cViewPr varScale="1">
        <p:scale>
          <a:sx n="76" d="100"/>
          <a:sy n="76" d="100"/>
        </p:scale>
        <p:origin x="1768" y="2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presProps" Target="presProps.xml"/></Relationships>
</file>

<file path=ppt/comments/modernComment_12F_DE906ACD.xml><?xml version="1.0" encoding="utf-8"?>
<p188:cmLst xmlns:a="http://schemas.openxmlformats.org/drawingml/2006/main" xmlns:r="http://schemas.openxmlformats.org/officeDocument/2006/relationships" xmlns:p188="http://schemas.microsoft.com/office/powerpoint/2018/8/main">
  <p188:cm id="{A241AE3D-2C60-403F-BF11-6E697CA7E636}" authorId="{303F5F14-2360-5D32-243C-7A14736B0057}" created="2023-03-16T22:33:52.036">
    <pc:sldMkLst xmlns:pc="http://schemas.microsoft.com/office/powerpoint/2013/main/command">
      <pc:docMk/>
      <pc:sldMk cId="3734006477" sldId="303"/>
    </pc:sldMkLst>
    <p188:replyLst>
      <p188:reply id="{E2F8EC87-2645-4BA6-9259-A38FC9673925}" authorId="{CC5C3995-FAE4-0AC9-919A-F35D7EE90BC4}" created="2024-06-18T18:09:22.273">
        <p188:txBody>
          <a:bodyPr/>
          <a:lstStyle/>
          <a:p>
            <a:r>
              <a:rPr lang="en-US"/>
              <a:t>I updated schedule. Please update with locations</a:t>
            </a:r>
          </a:p>
        </p188:txBody>
      </p188:reply>
    </p188:replyLst>
    <p188:txBody>
      <a:bodyPr/>
      <a:lstStyle/>
      <a:p>
        <a:r>
          <a:rPr lang="en-US"/>
          <a:t>Needs update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95388" y="692150"/>
            <a:ext cx="4619625" cy="3463925"/>
          </a:xfrm>
          <a:prstGeom prst="rect">
            <a:avLst/>
          </a:prstGeom>
        </p:spPr>
        <p:txBody>
          <a:bodyPr lIns="92830" tIns="46415" rIns="92830" bIns="46415"/>
          <a:lstStyle/>
          <a:p>
            <a:pPr lvl="0"/>
            <a:endParaRPr/>
          </a:p>
        </p:txBody>
      </p:sp>
      <p:sp>
        <p:nvSpPr>
          <p:cNvPr id="31" name="Shape 31"/>
          <p:cNvSpPr>
            <a:spLocks noGrp="1"/>
          </p:cNvSpPr>
          <p:nvPr>
            <p:ph type="body" sz="quarter" idx="1"/>
          </p:nvPr>
        </p:nvSpPr>
        <p:spPr>
          <a:xfrm>
            <a:off x="934720" y="4387136"/>
            <a:ext cx="5140960" cy="4156234"/>
          </a:xfrm>
          <a:prstGeom prst="rect">
            <a:avLst/>
          </a:prstGeom>
        </p:spPr>
        <p:txBody>
          <a:bodyPr lIns="92830" tIns="46415" rIns="92830" bIns="46415"/>
          <a:lstStyle/>
          <a:p>
            <a:pPr lvl="0"/>
            <a:endParaRPr/>
          </a:p>
        </p:txBody>
      </p:sp>
    </p:spTree>
    <p:extLst>
      <p:ext uri="{BB962C8B-B14F-4D97-AF65-F5344CB8AC3E}">
        <p14:creationId xmlns:p14="http://schemas.microsoft.com/office/powerpoint/2010/main" val="3895285889"/>
      </p:ext>
    </p:extLst>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821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105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844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Name as well as when and where the event occurred </a:t>
            </a:r>
          </a:p>
        </p:txBody>
      </p:sp>
      <p:sp>
        <p:nvSpPr>
          <p:cNvPr id="4" name="Slide Number Placeholder 3"/>
          <p:cNvSpPr>
            <a:spLocks noGrp="1"/>
          </p:cNvSpPr>
          <p:nvPr>
            <p:ph type="sldNum" sz="quarter" idx="5"/>
          </p:nvPr>
        </p:nvSpPr>
        <p:spPr/>
        <p:txBody>
          <a:bodyPr/>
          <a:lstStyle/>
          <a:p>
            <a:fld id="{BFA987A0-D3C6-4051-8DC3-9041EE86840D}" type="slidenum">
              <a:rPr lang="en-US"/>
              <a:t>51</a:t>
            </a:fld>
            <a:endParaRPr lang="en-US"/>
          </a:p>
        </p:txBody>
      </p:sp>
    </p:spTree>
    <p:extLst>
      <p:ext uri="{BB962C8B-B14F-4D97-AF65-F5344CB8AC3E}">
        <p14:creationId xmlns:p14="http://schemas.microsoft.com/office/powerpoint/2010/main" val="17708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Name as well as when and where the event occurred </a:t>
            </a:r>
          </a:p>
        </p:txBody>
      </p:sp>
      <p:sp>
        <p:nvSpPr>
          <p:cNvPr id="4" name="Slide Number Placeholder 3"/>
          <p:cNvSpPr>
            <a:spLocks noGrp="1"/>
          </p:cNvSpPr>
          <p:nvPr>
            <p:ph type="sldNum" sz="quarter" idx="5"/>
          </p:nvPr>
        </p:nvSpPr>
        <p:spPr/>
        <p:txBody>
          <a:bodyPr/>
          <a:lstStyle/>
          <a:p>
            <a:fld id="{BFA987A0-D3C6-4051-8DC3-9041EE86840D}" type="slidenum">
              <a:rPr lang="en-US"/>
              <a:t>52</a:t>
            </a:fld>
            <a:endParaRPr lang="en-US"/>
          </a:p>
        </p:txBody>
      </p:sp>
    </p:spTree>
    <p:extLst>
      <p:ext uri="{BB962C8B-B14F-4D97-AF65-F5344CB8AC3E}">
        <p14:creationId xmlns:p14="http://schemas.microsoft.com/office/powerpoint/2010/main" val="312016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Event description </a:t>
            </a:r>
          </a:p>
          <a:p>
            <a:r>
              <a:rPr lang="en-US">
                <a:cs typeface="Calibri"/>
              </a:rPr>
              <a:t>Event related to HER </a:t>
            </a:r>
          </a:p>
          <a:p>
            <a:r>
              <a:rPr lang="en-US">
                <a:cs typeface="Calibri"/>
              </a:rPr>
              <a:t>Classification of event (</a:t>
            </a:r>
            <a:r>
              <a:rPr lang="en-US" err="1">
                <a:cs typeface="Calibri"/>
              </a:rPr>
              <a:t>eg</a:t>
            </a:r>
            <a:r>
              <a:rPr lang="en-US">
                <a:cs typeface="Calibri"/>
              </a:rPr>
              <a:t> near miss)</a:t>
            </a:r>
          </a:p>
          <a:p>
            <a:r>
              <a:rPr lang="en-US">
                <a:cs typeface="Calibri"/>
              </a:rPr>
              <a:t>Event related to Community Care</a:t>
            </a:r>
          </a:p>
          <a:p>
            <a:r>
              <a:rPr lang="en-US">
                <a:cs typeface="Calibri"/>
              </a:rPr>
              <a:t>Was a patient involved?</a:t>
            </a:r>
          </a:p>
        </p:txBody>
      </p:sp>
      <p:sp>
        <p:nvSpPr>
          <p:cNvPr id="4" name="Slide Number Placeholder 3"/>
          <p:cNvSpPr>
            <a:spLocks noGrp="1"/>
          </p:cNvSpPr>
          <p:nvPr>
            <p:ph type="sldNum" sz="quarter" idx="5"/>
          </p:nvPr>
        </p:nvSpPr>
        <p:spPr/>
        <p:txBody>
          <a:bodyPr/>
          <a:lstStyle/>
          <a:p>
            <a:fld id="{BFA987A0-D3C6-4051-8DC3-9041EE86840D}" type="slidenum">
              <a:rPr lang="en-US"/>
              <a:t>53</a:t>
            </a:fld>
            <a:endParaRPr lang="en-US"/>
          </a:p>
        </p:txBody>
      </p:sp>
    </p:spTree>
    <p:extLst>
      <p:ext uri="{BB962C8B-B14F-4D97-AF65-F5344CB8AC3E}">
        <p14:creationId xmlns:p14="http://schemas.microsoft.com/office/powerpoint/2010/main" val="243743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Event description </a:t>
            </a:r>
          </a:p>
          <a:p>
            <a:r>
              <a:rPr lang="en-US">
                <a:cs typeface="Calibri"/>
              </a:rPr>
              <a:t>Event related to HER </a:t>
            </a:r>
          </a:p>
          <a:p>
            <a:r>
              <a:rPr lang="en-US">
                <a:cs typeface="Calibri"/>
              </a:rPr>
              <a:t>Classification of event (</a:t>
            </a:r>
            <a:r>
              <a:rPr lang="en-US" err="1">
                <a:cs typeface="Calibri"/>
              </a:rPr>
              <a:t>eg</a:t>
            </a:r>
            <a:r>
              <a:rPr lang="en-US">
                <a:cs typeface="Calibri"/>
              </a:rPr>
              <a:t> near miss)</a:t>
            </a:r>
          </a:p>
          <a:p>
            <a:r>
              <a:rPr lang="en-US">
                <a:cs typeface="Calibri"/>
              </a:rPr>
              <a:t>Event related to Community Care</a:t>
            </a:r>
          </a:p>
          <a:p>
            <a:r>
              <a:rPr lang="en-US">
                <a:cs typeface="Calibri"/>
              </a:rPr>
              <a:t>Was a patient involved?</a:t>
            </a:r>
          </a:p>
        </p:txBody>
      </p:sp>
      <p:sp>
        <p:nvSpPr>
          <p:cNvPr id="4" name="Slide Number Placeholder 3"/>
          <p:cNvSpPr>
            <a:spLocks noGrp="1"/>
          </p:cNvSpPr>
          <p:nvPr>
            <p:ph type="sldNum" sz="quarter" idx="5"/>
          </p:nvPr>
        </p:nvSpPr>
        <p:spPr/>
        <p:txBody>
          <a:bodyPr/>
          <a:lstStyle/>
          <a:p>
            <a:fld id="{BFA987A0-D3C6-4051-8DC3-9041EE86840D}" type="slidenum">
              <a:rPr lang="en-US"/>
              <a:t>55</a:t>
            </a:fld>
            <a:endParaRPr lang="en-US"/>
          </a:p>
        </p:txBody>
      </p:sp>
    </p:spTree>
    <p:extLst>
      <p:ext uri="{BB962C8B-B14F-4D97-AF65-F5344CB8AC3E}">
        <p14:creationId xmlns:p14="http://schemas.microsoft.com/office/powerpoint/2010/main" val="330809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Event description </a:t>
            </a:r>
          </a:p>
          <a:p>
            <a:r>
              <a:rPr lang="en-US">
                <a:cs typeface="Calibri"/>
              </a:rPr>
              <a:t>Event related to HER </a:t>
            </a:r>
          </a:p>
          <a:p>
            <a:r>
              <a:rPr lang="en-US">
                <a:cs typeface="Calibri"/>
              </a:rPr>
              <a:t>Classification of event (</a:t>
            </a:r>
            <a:r>
              <a:rPr lang="en-US" err="1">
                <a:cs typeface="Calibri"/>
              </a:rPr>
              <a:t>eg</a:t>
            </a:r>
            <a:r>
              <a:rPr lang="en-US">
                <a:cs typeface="Calibri"/>
              </a:rPr>
              <a:t> near miss)</a:t>
            </a:r>
          </a:p>
          <a:p>
            <a:r>
              <a:rPr lang="en-US">
                <a:cs typeface="Calibri"/>
              </a:rPr>
              <a:t>Event related to Community Care</a:t>
            </a:r>
          </a:p>
          <a:p>
            <a:r>
              <a:rPr lang="en-US">
                <a:cs typeface="Calibri"/>
              </a:rPr>
              <a:t>Was a patient involved?</a:t>
            </a:r>
          </a:p>
        </p:txBody>
      </p:sp>
      <p:sp>
        <p:nvSpPr>
          <p:cNvPr id="4" name="Slide Number Placeholder 3"/>
          <p:cNvSpPr>
            <a:spLocks noGrp="1"/>
          </p:cNvSpPr>
          <p:nvPr>
            <p:ph type="sldNum" sz="quarter" idx="5"/>
          </p:nvPr>
        </p:nvSpPr>
        <p:spPr/>
        <p:txBody>
          <a:bodyPr/>
          <a:lstStyle/>
          <a:p>
            <a:fld id="{BFA987A0-D3C6-4051-8DC3-9041EE86840D}" type="slidenum">
              <a:rPr lang="en-US"/>
              <a:t>56</a:t>
            </a:fld>
            <a:endParaRPr lang="en-US"/>
          </a:p>
        </p:txBody>
      </p:sp>
    </p:spTree>
    <p:extLst>
      <p:ext uri="{BB962C8B-B14F-4D97-AF65-F5344CB8AC3E}">
        <p14:creationId xmlns:p14="http://schemas.microsoft.com/office/powerpoint/2010/main" val="355666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5629-7E25-47F4-AC79-ADB4E65FABE1}"/>
              </a:ext>
            </a:extLst>
          </p:cNvPr>
          <p:cNvSpPr>
            <a:spLocks noGrp="1"/>
          </p:cNvSpPr>
          <p:nvPr>
            <p:ph type="ctrTitle"/>
          </p:nvPr>
        </p:nvSpPr>
        <p:spPr>
          <a:xfrm>
            <a:off x="1625600" y="1596249"/>
            <a:ext cx="9753600" cy="3395698"/>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2AFE0E19-BFAC-4251-886C-7451A7175E97}"/>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525E6701-D2CC-4DD1-8381-200A4685AAEA}"/>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solidFill>
                <a:srgbClr val="FFFFFF"/>
              </a:solidFill>
            </a:endParaRPr>
          </a:p>
        </p:txBody>
      </p:sp>
      <p:sp>
        <p:nvSpPr>
          <p:cNvPr id="5" name="Footer Placeholder 4">
            <a:extLst>
              <a:ext uri="{FF2B5EF4-FFF2-40B4-BE49-F238E27FC236}">
                <a16:creationId xmlns:a16="http://schemas.microsoft.com/office/drawing/2014/main" id="{64CB9B24-89F4-45C8-AB46-CD5D0D409E61}"/>
              </a:ext>
            </a:extLst>
          </p:cNvPr>
          <p:cNvSpPr>
            <a:spLocks noGrp="1"/>
          </p:cNvSpPr>
          <p:nvPr>
            <p:ph type="ftr" sz="quarter" idx="11"/>
          </p:nvPr>
        </p:nvSpPr>
        <p:spPr/>
        <p:txBody>
          <a:bodyPr/>
          <a:lstStyle/>
          <a:p>
            <a:endParaRPr kumimoji="0" lang="en-US">
              <a:solidFill>
                <a:srgbClr val="FFFFFF"/>
              </a:solidFill>
            </a:endParaRPr>
          </a:p>
        </p:txBody>
      </p:sp>
      <p:sp>
        <p:nvSpPr>
          <p:cNvPr id="6" name="Slide Number Placeholder 5">
            <a:extLst>
              <a:ext uri="{FF2B5EF4-FFF2-40B4-BE49-F238E27FC236}">
                <a16:creationId xmlns:a16="http://schemas.microsoft.com/office/drawing/2014/main" id="{DE76A2B3-5435-4D61-B313-42C12B87E28E}"/>
              </a:ext>
            </a:extLst>
          </p:cNvPr>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120537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532C-71CD-482F-9333-C46F8333B6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534F87-A321-4347-922A-BC1028297B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03EBF-5952-4885-B1F3-C7FF41600353}"/>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p>
        </p:txBody>
      </p:sp>
      <p:sp>
        <p:nvSpPr>
          <p:cNvPr id="5" name="Footer Placeholder 4">
            <a:extLst>
              <a:ext uri="{FF2B5EF4-FFF2-40B4-BE49-F238E27FC236}">
                <a16:creationId xmlns:a16="http://schemas.microsoft.com/office/drawing/2014/main" id="{15790A77-DC39-494C-A6DF-6F74AADEFA19}"/>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57D418CD-C378-4BF9-97F0-9A39619D3130}"/>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p>
        </p:txBody>
      </p:sp>
    </p:spTree>
    <p:extLst>
      <p:ext uri="{BB962C8B-B14F-4D97-AF65-F5344CB8AC3E}">
        <p14:creationId xmlns:p14="http://schemas.microsoft.com/office/powerpoint/2010/main" val="1803304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2EB3C1-7B33-4931-B458-D2C4DBA49A5A}"/>
              </a:ext>
            </a:extLst>
          </p:cNvPr>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42EF57-AABC-41C0-B91C-414DCA488898}"/>
              </a:ext>
            </a:extLst>
          </p:cNvPr>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9B7B2-A525-40A9-AC10-270398B8C381}"/>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p>
        </p:txBody>
      </p:sp>
      <p:sp>
        <p:nvSpPr>
          <p:cNvPr id="5" name="Footer Placeholder 4">
            <a:extLst>
              <a:ext uri="{FF2B5EF4-FFF2-40B4-BE49-F238E27FC236}">
                <a16:creationId xmlns:a16="http://schemas.microsoft.com/office/drawing/2014/main" id="{A56251EF-9F10-40BC-AB46-F1FC2C2AD63D}"/>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BD0AF710-25AF-4E80-ADF3-6A3C49E44029}"/>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solidFill>
                <a:schemeClr val="tx2"/>
              </a:solidFill>
            </a:endParaRPr>
          </a:p>
        </p:txBody>
      </p:sp>
    </p:spTree>
    <p:extLst>
      <p:ext uri="{BB962C8B-B14F-4D97-AF65-F5344CB8AC3E}">
        <p14:creationId xmlns:p14="http://schemas.microsoft.com/office/powerpoint/2010/main" val="133861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3BED-FEB4-A01D-B67C-660892D390C0}"/>
              </a:ext>
            </a:extLst>
          </p:cNvPr>
          <p:cNvSpPr>
            <a:spLocks noGrp="1"/>
          </p:cNvSpPr>
          <p:nvPr>
            <p:ph type="ctrTitle"/>
          </p:nvPr>
        </p:nvSpPr>
        <p:spPr>
          <a:xfrm>
            <a:off x="1625600" y="1596249"/>
            <a:ext cx="9753600" cy="3395698"/>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88933772-3EFF-B340-2020-E6BA3E7BEE91}"/>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E42EA29D-2B43-2BBF-50AC-0F00CA9C3EE3}"/>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5" name="Footer Placeholder 4">
            <a:extLst>
              <a:ext uri="{FF2B5EF4-FFF2-40B4-BE49-F238E27FC236}">
                <a16:creationId xmlns:a16="http://schemas.microsoft.com/office/drawing/2014/main" id="{AC7FA349-8D4E-577B-BBFC-15D0AE3D1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70FD4-56BD-FDEA-E97B-FB29C6C3A7E6}"/>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3180584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909E-3117-C91D-725D-E45F985D68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D3D03-C791-E4E0-3F96-8D2BDAC9FF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D3A72-1EB2-6CD4-2F2D-8F0E5BFE2578}"/>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5" name="Footer Placeholder 4">
            <a:extLst>
              <a:ext uri="{FF2B5EF4-FFF2-40B4-BE49-F238E27FC236}">
                <a16:creationId xmlns:a16="http://schemas.microsoft.com/office/drawing/2014/main" id="{4DF209CF-5D51-1A0A-FB8C-FF6CA9F0C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35E7A-9013-EACF-00AC-BB469FF037BB}"/>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1899544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69FA-5FC1-70B7-580E-D709BE9D54F7}"/>
              </a:ext>
            </a:extLst>
          </p:cNvPr>
          <p:cNvSpPr>
            <a:spLocks noGrp="1"/>
          </p:cNvSpPr>
          <p:nvPr>
            <p:ph type="title"/>
          </p:nvPr>
        </p:nvSpPr>
        <p:spPr>
          <a:xfrm>
            <a:off x="887307" y="2431628"/>
            <a:ext cx="11216640" cy="4057226"/>
          </a:xfrm>
        </p:spPr>
        <p:txBody>
          <a:bodyPr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05B63C36-EBA7-5F63-91BF-968B7F7DE3EA}"/>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04256A-2CDA-B718-7A3D-AD1D91765AA2}"/>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5" name="Footer Placeholder 4">
            <a:extLst>
              <a:ext uri="{FF2B5EF4-FFF2-40B4-BE49-F238E27FC236}">
                <a16:creationId xmlns:a16="http://schemas.microsoft.com/office/drawing/2014/main" id="{8228C35B-194D-9FC7-4203-C2A32C01D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E79AC-E466-7FA1-7B9E-2A9C99F55FAC}"/>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96746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FCF2-976A-479E-3303-F6845BC84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01B638-2043-5C6D-2C01-18DF3F1FD1B6}"/>
              </a:ext>
            </a:extLst>
          </p:cNvPr>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964527-557C-E6C3-4658-374A8C17BC5B}"/>
              </a:ext>
            </a:extLst>
          </p:cNvPr>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6FFBF0-1581-1B19-5835-F709F5CE6F49}"/>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6" name="Footer Placeholder 5">
            <a:extLst>
              <a:ext uri="{FF2B5EF4-FFF2-40B4-BE49-F238E27FC236}">
                <a16:creationId xmlns:a16="http://schemas.microsoft.com/office/drawing/2014/main" id="{BAEF0124-758D-DC8C-BB99-140171E59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4DFB3-46BE-B165-C077-2B76A2C26E09}"/>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3939331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7EDF-E77D-66CE-9089-D7FE15E74B13}"/>
              </a:ext>
            </a:extLst>
          </p:cNvPr>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F00357-3651-32B4-34D3-9B4EEFF509EF}"/>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5A81C656-C118-1F18-B200-B206AA0F3BE6}"/>
              </a:ext>
            </a:extLst>
          </p:cNvPr>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E78E87-AE25-CB0B-B4DA-A83E8BB08C46}"/>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FB83351D-C598-48AF-F656-3AA2FD15B226}"/>
              </a:ext>
            </a:extLst>
          </p:cNvPr>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86A5F4-B9EB-14F0-1403-311A64FA00E1}"/>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8" name="Footer Placeholder 7">
            <a:extLst>
              <a:ext uri="{FF2B5EF4-FFF2-40B4-BE49-F238E27FC236}">
                <a16:creationId xmlns:a16="http://schemas.microsoft.com/office/drawing/2014/main" id="{A30F0783-A709-D54A-82F8-91F0764C02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AEB659-6D4B-1291-3DBF-571C69256213}"/>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3784279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BA74-EDA2-41CF-48A6-0DE99FE4B8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395976-CB6A-0729-E0F7-40F3043B3085}"/>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4" name="Footer Placeholder 3">
            <a:extLst>
              <a:ext uri="{FF2B5EF4-FFF2-40B4-BE49-F238E27FC236}">
                <a16:creationId xmlns:a16="http://schemas.microsoft.com/office/drawing/2014/main" id="{4B5AA935-125E-0ED6-034C-80F041E5FE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384878-DAD7-76BA-F285-B4A80A2530CD}"/>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1665144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587699-178C-A451-BAF8-7F92A86019B6}"/>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3" name="Footer Placeholder 2">
            <a:extLst>
              <a:ext uri="{FF2B5EF4-FFF2-40B4-BE49-F238E27FC236}">
                <a16:creationId xmlns:a16="http://schemas.microsoft.com/office/drawing/2014/main" id="{5D8BC5A2-3C1C-BD02-E2A3-6D9DF0DF2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E1DA2A-5EE5-C6E6-F1F0-70C50EECD031}"/>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179738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E407-B2D5-F7E0-8486-F4D7188512C1}"/>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AF808587-B97C-FCB3-EDAD-AABBA5C88AB6}"/>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31E39-49B7-F275-377E-E53B19D27E6C}"/>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C8CFB09B-2F77-7E66-1AFD-5101B7035F9D}"/>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6" name="Footer Placeholder 5">
            <a:extLst>
              <a:ext uri="{FF2B5EF4-FFF2-40B4-BE49-F238E27FC236}">
                <a16:creationId xmlns:a16="http://schemas.microsoft.com/office/drawing/2014/main" id="{92C5280D-A3A7-3BD5-CAA6-2FB05E03F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7A117-3BDA-B5FC-0E34-719E1FDD2505}"/>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329204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E265-7F68-465F-9405-6AE715BB0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AFFE3-EF0B-47A7-83ED-39C61CEC5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4D7A5-82DE-48F3-B7A2-2131D921F5AC}"/>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p>
        </p:txBody>
      </p:sp>
      <p:sp>
        <p:nvSpPr>
          <p:cNvPr id="5" name="Footer Placeholder 4">
            <a:extLst>
              <a:ext uri="{FF2B5EF4-FFF2-40B4-BE49-F238E27FC236}">
                <a16:creationId xmlns:a16="http://schemas.microsoft.com/office/drawing/2014/main" id="{5A1FFEDB-1142-40A2-8F46-0190BE6AE091}"/>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CD4B3A08-6CF3-4527-8066-A041B0915C40}"/>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p>
        </p:txBody>
      </p:sp>
    </p:spTree>
    <p:extLst>
      <p:ext uri="{BB962C8B-B14F-4D97-AF65-F5344CB8AC3E}">
        <p14:creationId xmlns:p14="http://schemas.microsoft.com/office/powerpoint/2010/main" val="2136055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209-EFAC-8717-196F-9147DDC4F517}"/>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7218A46D-2C87-8579-9C2B-7E56EC97D147}"/>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a:extLst>
              <a:ext uri="{FF2B5EF4-FFF2-40B4-BE49-F238E27FC236}">
                <a16:creationId xmlns:a16="http://schemas.microsoft.com/office/drawing/2014/main" id="{3BFAB3A0-1E51-29E7-65BC-48CBC65FEE33}"/>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98EA46B2-5B5E-86DD-F226-F9A7A70B2E74}"/>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6" name="Footer Placeholder 5">
            <a:extLst>
              <a:ext uri="{FF2B5EF4-FFF2-40B4-BE49-F238E27FC236}">
                <a16:creationId xmlns:a16="http://schemas.microsoft.com/office/drawing/2014/main" id="{F15E0329-BAB9-3F92-6FA1-5E8279200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3EBF9-0EEE-10CB-C29C-B429F92E6061}"/>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927391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0C1B-4040-0D6D-3108-102E29F2B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82FCF2-D1CC-902D-6A42-9B78AC3701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7C33-5866-671D-2598-B70F9207D897}"/>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5" name="Footer Placeholder 4">
            <a:extLst>
              <a:ext uri="{FF2B5EF4-FFF2-40B4-BE49-F238E27FC236}">
                <a16:creationId xmlns:a16="http://schemas.microsoft.com/office/drawing/2014/main" id="{FC9CC235-7A92-F96B-44BD-0F33A687C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320A7-8CD8-B350-02E0-2B75597E6238}"/>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166347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AAD8F-D85E-A738-B6A0-33E25465A652}"/>
              </a:ext>
            </a:extLst>
          </p:cNvPr>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54B91C-2D7A-4652-71CB-FCB49F6FA1CB}"/>
              </a:ext>
            </a:extLst>
          </p:cNvPr>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81AA3-DDE0-79CF-3D4D-772D2691E829}"/>
              </a:ext>
            </a:extLst>
          </p:cNvPr>
          <p:cNvSpPr>
            <a:spLocks noGrp="1"/>
          </p:cNvSpPr>
          <p:nvPr>
            <p:ph type="dt" sz="half" idx="10"/>
          </p:nvPr>
        </p:nvSpPr>
        <p:spPr/>
        <p:txBody>
          <a:bodyPr/>
          <a:lstStyle/>
          <a:p>
            <a:fld id="{089515C3-9852-49AF-95C4-05F55A640928}" type="datetimeFigureOut">
              <a:rPr lang="en-US" smtClean="0"/>
              <a:t>6/18/24</a:t>
            </a:fld>
            <a:endParaRPr lang="en-US"/>
          </a:p>
        </p:txBody>
      </p:sp>
      <p:sp>
        <p:nvSpPr>
          <p:cNvPr id="5" name="Footer Placeholder 4">
            <a:extLst>
              <a:ext uri="{FF2B5EF4-FFF2-40B4-BE49-F238E27FC236}">
                <a16:creationId xmlns:a16="http://schemas.microsoft.com/office/drawing/2014/main" id="{F3C976C8-946E-99DB-195E-BB17F7DC1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44B59-4139-DDEE-AD09-48B634A008D9}"/>
              </a:ext>
            </a:extLst>
          </p:cNvPr>
          <p:cNvSpPr>
            <a:spLocks noGrp="1"/>
          </p:cNvSpPr>
          <p:nvPr>
            <p:ph type="sldNum" sz="quarter" idx="12"/>
          </p:nvPr>
        </p:nvSpPr>
        <p:spPr/>
        <p:txBody>
          <a:bodyPr/>
          <a:lstStyle/>
          <a:p>
            <a:fld id="{9103D3C2-7AF4-49FA-A5FC-AC102DC92209}" type="slidenum">
              <a:rPr lang="en-US" smtClean="0"/>
              <a:t>‹#›</a:t>
            </a:fld>
            <a:endParaRPr lang="en-US"/>
          </a:p>
        </p:txBody>
      </p:sp>
    </p:spTree>
    <p:extLst>
      <p:ext uri="{BB962C8B-B14F-4D97-AF65-F5344CB8AC3E}">
        <p14:creationId xmlns:p14="http://schemas.microsoft.com/office/powerpoint/2010/main" val="253934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CCB8-77AC-43C8-8D9B-FFC2FB748AB9}"/>
              </a:ext>
            </a:extLst>
          </p:cNvPr>
          <p:cNvSpPr>
            <a:spLocks noGrp="1"/>
          </p:cNvSpPr>
          <p:nvPr>
            <p:ph type="title"/>
          </p:nvPr>
        </p:nvSpPr>
        <p:spPr>
          <a:xfrm>
            <a:off x="887307" y="2431628"/>
            <a:ext cx="11216640" cy="4057226"/>
          </a:xfrm>
        </p:spPr>
        <p:txBody>
          <a:bodyPr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8B14D0DD-E238-48FA-90E8-55E8EAC8E560}"/>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FC3361-E8D9-4464-A9DD-D65A85E5D7B4}"/>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solidFill>
                <a:schemeClr val="tx2"/>
              </a:solidFill>
            </a:endParaRPr>
          </a:p>
        </p:txBody>
      </p:sp>
      <p:sp>
        <p:nvSpPr>
          <p:cNvPr id="5" name="Footer Placeholder 4">
            <a:extLst>
              <a:ext uri="{FF2B5EF4-FFF2-40B4-BE49-F238E27FC236}">
                <a16:creationId xmlns:a16="http://schemas.microsoft.com/office/drawing/2014/main" id="{765FBA42-AE5C-4D8E-8B0F-75E5B019CC00}"/>
              </a:ext>
            </a:extLst>
          </p:cNvPr>
          <p:cNvSpPr>
            <a:spLocks noGrp="1"/>
          </p:cNvSpPr>
          <p:nvPr>
            <p:ph type="ftr" sz="quarter" idx="11"/>
          </p:nvPr>
        </p:nvSpPr>
        <p:spPr/>
        <p:txBody>
          <a:bodyPr/>
          <a:lstStyle/>
          <a:p>
            <a:endParaRPr kumimoji="0" lang="en-US">
              <a:solidFill>
                <a:schemeClr val="tx2"/>
              </a:solidFill>
            </a:endParaRPr>
          </a:p>
        </p:txBody>
      </p:sp>
      <p:sp>
        <p:nvSpPr>
          <p:cNvPr id="6" name="Slide Number Placeholder 5">
            <a:extLst>
              <a:ext uri="{FF2B5EF4-FFF2-40B4-BE49-F238E27FC236}">
                <a16:creationId xmlns:a16="http://schemas.microsoft.com/office/drawing/2014/main" id="{CC24FB03-047A-4345-B383-FE08FA4B97EF}"/>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p>
        </p:txBody>
      </p:sp>
    </p:spTree>
    <p:extLst>
      <p:ext uri="{BB962C8B-B14F-4D97-AF65-F5344CB8AC3E}">
        <p14:creationId xmlns:p14="http://schemas.microsoft.com/office/powerpoint/2010/main" val="45281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A8EE-87D0-48C7-8201-8C19AD7496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997AA-10D7-4A62-AAD2-16A16EE25360}"/>
              </a:ext>
            </a:extLst>
          </p:cNvPr>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E149F-E30C-485C-BA5D-78E381F73D08}"/>
              </a:ext>
            </a:extLst>
          </p:cNvPr>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FF0C88-7EB7-47FB-8BC3-2B8A4DFE8B13}"/>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p>
        </p:txBody>
      </p:sp>
      <p:sp>
        <p:nvSpPr>
          <p:cNvPr id="6" name="Footer Placeholder 5">
            <a:extLst>
              <a:ext uri="{FF2B5EF4-FFF2-40B4-BE49-F238E27FC236}">
                <a16:creationId xmlns:a16="http://schemas.microsoft.com/office/drawing/2014/main" id="{9A249C77-6D71-4099-B2B2-D380407078D1}"/>
              </a:ext>
            </a:extLst>
          </p:cNvPr>
          <p:cNvSpPr>
            <a:spLocks noGrp="1"/>
          </p:cNvSpPr>
          <p:nvPr>
            <p:ph type="ftr" sz="quarter" idx="11"/>
          </p:nvPr>
        </p:nvSpPr>
        <p:spPr/>
        <p:txBody>
          <a:bodyPr/>
          <a:lstStyle/>
          <a:p>
            <a:endParaRPr kumimoji="0" lang="en-US"/>
          </a:p>
        </p:txBody>
      </p:sp>
      <p:sp>
        <p:nvSpPr>
          <p:cNvPr id="7" name="Slide Number Placeholder 6">
            <a:extLst>
              <a:ext uri="{FF2B5EF4-FFF2-40B4-BE49-F238E27FC236}">
                <a16:creationId xmlns:a16="http://schemas.microsoft.com/office/drawing/2014/main" id="{06FB3261-A123-4322-B28F-D4542C9B73FD}"/>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p>
        </p:txBody>
      </p:sp>
    </p:spTree>
    <p:extLst>
      <p:ext uri="{BB962C8B-B14F-4D97-AF65-F5344CB8AC3E}">
        <p14:creationId xmlns:p14="http://schemas.microsoft.com/office/powerpoint/2010/main" val="297976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7F3C-2697-4D0D-9684-14F7E4572DA6}"/>
              </a:ext>
            </a:extLst>
          </p:cNvPr>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FE0D7-3DF3-4187-8DE9-A9132E3F7614}"/>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B3DCC9E6-67B4-42AD-9205-CADE5DF8433E}"/>
              </a:ext>
            </a:extLst>
          </p:cNvPr>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29BF69-EB15-40C4-8CE8-EC08CC0E793C}"/>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F62F8EE4-C11F-4BB2-A48C-9BF9D5298F77}"/>
              </a:ext>
            </a:extLst>
          </p:cNvPr>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AD24D-D990-4D9A-A23F-580E490B50D7}"/>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p>
        </p:txBody>
      </p:sp>
      <p:sp>
        <p:nvSpPr>
          <p:cNvPr id="8" name="Footer Placeholder 7">
            <a:extLst>
              <a:ext uri="{FF2B5EF4-FFF2-40B4-BE49-F238E27FC236}">
                <a16:creationId xmlns:a16="http://schemas.microsoft.com/office/drawing/2014/main" id="{44ACA30A-8F16-488E-AAC7-6A3ACB5EAA23}"/>
              </a:ext>
            </a:extLst>
          </p:cNvPr>
          <p:cNvSpPr>
            <a:spLocks noGrp="1"/>
          </p:cNvSpPr>
          <p:nvPr>
            <p:ph type="ftr" sz="quarter" idx="11"/>
          </p:nvPr>
        </p:nvSpPr>
        <p:spPr/>
        <p:txBody>
          <a:bodyPr/>
          <a:lstStyle/>
          <a:p>
            <a:endParaRPr kumimoji="0" lang="en-US"/>
          </a:p>
        </p:txBody>
      </p:sp>
      <p:sp>
        <p:nvSpPr>
          <p:cNvPr id="9" name="Slide Number Placeholder 8">
            <a:extLst>
              <a:ext uri="{FF2B5EF4-FFF2-40B4-BE49-F238E27FC236}">
                <a16:creationId xmlns:a16="http://schemas.microsoft.com/office/drawing/2014/main" id="{81FA5DD2-81D9-4E04-A794-4E8C3582F869}"/>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p>
        </p:txBody>
      </p:sp>
    </p:spTree>
    <p:extLst>
      <p:ext uri="{BB962C8B-B14F-4D97-AF65-F5344CB8AC3E}">
        <p14:creationId xmlns:p14="http://schemas.microsoft.com/office/powerpoint/2010/main" val="374843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FE7B-9936-4A35-BBBB-9ABF01136B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A0815F-346E-4B62-9682-40DC6EAD4BC4}"/>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p>
        </p:txBody>
      </p:sp>
      <p:sp>
        <p:nvSpPr>
          <p:cNvPr id="4" name="Footer Placeholder 3">
            <a:extLst>
              <a:ext uri="{FF2B5EF4-FFF2-40B4-BE49-F238E27FC236}">
                <a16:creationId xmlns:a16="http://schemas.microsoft.com/office/drawing/2014/main" id="{F7A1E802-02A9-4148-8119-DEC730CECD28}"/>
              </a:ext>
            </a:extLst>
          </p:cNvPr>
          <p:cNvSpPr>
            <a:spLocks noGrp="1"/>
          </p:cNvSpPr>
          <p:nvPr>
            <p:ph type="ftr" sz="quarter" idx="11"/>
          </p:nvPr>
        </p:nvSpPr>
        <p:spPr/>
        <p:txBody>
          <a:bodyPr/>
          <a:lstStyle/>
          <a:p>
            <a:endParaRPr kumimoji="0" lang="en-US"/>
          </a:p>
        </p:txBody>
      </p:sp>
      <p:sp>
        <p:nvSpPr>
          <p:cNvPr id="5" name="Slide Number Placeholder 4">
            <a:extLst>
              <a:ext uri="{FF2B5EF4-FFF2-40B4-BE49-F238E27FC236}">
                <a16:creationId xmlns:a16="http://schemas.microsoft.com/office/drawing/2014/main" id="{49B26565-513F-4AA4-A58E-78D77C1469D5}"/>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p>
        </p:txBody>
      </p:sp>
    </p:spTree>
    <p:extLst>
      <p:ext uri="{BB962C8B-B14F-4D97-AF65-F5344CB8AC3E}">
        <p14:creationId xmlns:p14="http://schemas.microsoft.com/office/powerpoint/2010/main" val="200709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C9956-27F1-4EFA-99BE-77532B0531D8}"/>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solidFill>
                <a:schemeClr val="tx2"/>
              </a:solidFill>
            </a:endParaRPr>
          </a:p>
        </p:txBody>
      </p:sp>
      <p:sp>
        <p:nvSpPr>
          <p:cNvPr id="3" name="Footer Placeholder 2">
            <a:extLst>
              <a:ext uri="{FF2B5EF4-FFF2-40B4-BE49-F238E27FC236}">
                <a16:creationId xmlns:a16="http://schemas.microsoft.com/office/drawing/2014/main" id="{BCDC1E63-0F99-4B47-A18C-7042BEAE9681}"/>
              </a:ext>
            </a:extLst>
          </p:cNvPr>
          <p:cNvSpPr>
            <a:spLocks noGrp="1"/>
          </p:cNvSpPr>
          <p:nvPr>
            <p:ph type="ftr" sz="quarter" idx="11"/>
          </p:nvPr>
        </p:nvSpPr>
        <p:spPr/>
        <p:txBody>
          <a:bodyPr/>
          <a:lstStyle/>
          <a:p>
            <a:endParaRPr kumimoji="0" lang="en-US">
              <a:solidFill>
                <a:schemeClr val="tx2"/>
              </a:solidFill>
            </a:endParaRPr>
          </a:p>
        </p:txBody>
      </p:sp>
      <p:sp>
        <p:nvSpPr>
          <p:cNvPr id="4" name="Slide Number Placeholder 3">
            <a:extLst>
              <a:ext uri="{FF2B5EF4-FFF2-40B4-BE49-F238E27FC236}">
                <a16:creationId xmlns:a16="http://schemas.microsoft.com/office/drawing/2014/main" id="{75D8C7FF-13D1-4DFE-B6A7-2BD2EC7E2A24}"/>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p>
        </p:txBody>
      </p:sp>
    </p:spTree>
    <p:extLst>
      <p:ext uri="{BB962C8B-B14F-4D97-AF65-F5344CB8AC3E}">
        <p14:creationId xmlns:p14="http://schemas.microsoft.com/office/powerpoint/2010/main" val="190068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FAED-7F2C-449A-957D-132765415EEB}"/>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79E04890-B655-4907-A95B-C87E53B87258}"/>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057EE-D48C-4B69-ADFE-D3F754798648}"/>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C078D7F8-1B23-4D05-B6C2-67F98F47A058}"/>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p>
        </p:txBody>
      </p:sp>
      <p:sp>
        <p:nvSpPr>
          <p:cNvPr id="6" name="Footer Placeholder 5">
            <a:extLst>
              <a:ext uri="{FF2B5EF4-FFF2-40B4-BE49-F238E27FC236}">
                <a16:creationId xmlns:a16="http://schemas.microsoft.com/office/drawing/2014/main" id="{8C9DB817-C0E8-4247-9F01-BF530D287260}"/>
              </a:ext>
            </a:extLst>
          </p:cNvPr>
          <p:cNvSpPr>
            <a:spLocks noGrp="1"/>
          </p:cNvSpPr>
          <p:nvPr>
            <p:ph type="ftr" sz="quarter" idx="11"/>
          </p:nvPr>
        </p:nvSpPr>
        <p:spPr/>
        <p:txBody>
          <a:bodyPr/>
          <a:lstStyle/>
          <a:p>
            <a:endParaRPr kumimoji="0" lang="en-US"/>
          </a:p>
        </p:txBody>
      </p:sp>
      <p:sp>
        <p:nvSpPr>
          <p:cNvPr id="7" name="Slide Number Placeholder 6">
            <a:extLst>
              <a:ext uri="{FF2B5EF4-FFF2-40B4-BE49-F238E27FC236}">
                <a16:creationId xmlns:a16="http://schemas.microsoft.com/office/drawing/2014/main" id="{7797F32C-0C33-45FD-AEAF-9291CC876185}"/>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p>
        </p:txBody>
      </p:sp>
    </p:spTree>
    <p:extLst>
      <p:ext uri="{BB962C8B-B14F-4D97-AF65-F5344CB8AC3E}">
        <p14:creationId xmlns:p14="http://schemas.microsoft.com/office/powerpoint/2010/main" val="67923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8D51-FD32-412F-988D-2F0FDBD491B9}"/>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DB3B782C-00B4-40B4-B00E-D8A5CDB5CE3C}"/>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a:extLst>
              <a:ext uri="{FF2B5EF4-FFF2-40B4-BE49-F238E27FC236}">
                <a16:creationId xmlns:a16="http://schemas.microsoft.com/office/drawing/2014/main" id="{4848F43A-A095-48A9-8562-C8049B357038}"/>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388D5728-A57F-44D2-9357-EFC1CEBDEF80}"/>
              </a:ext>
            </a:extLst>
          </p:cNvPr>
          <p:cNvSpPr>
            <a:spLocks noGrp="1"/>
          </p:cNvSpPr>
          <p:nvPr>
            <p:ph type="dt" sz="half" idx="10"/>
          </p:nvPr>
        </p:nvSpPr>
        <p:spPr/>
        <p:txBody>
          <a:bodyPr/>
          <a:lstStyle/>
          <a:p>
            <a:pPr eaLnBrk="1" latinLnBrk="0" hangingPunct="1"/>
            <a:fld id="{F8CFA630-13BB-46C4-BD44-B2C5F9B66074}" type="datetimeFigureOut">
              <a:rPr lang="en-US" smtClean="0"/>
              <a:pPr eaLnBrk="1" latinLnBrk="0" hangingPunct="1"/>
              <a:t>6/18/24</a:t>
            </a:fld>
            <a:endParaRPr lang="en-US"/>
          </a:p>
        </p:txBody>
      </p:sp>
      <p:sp>
        <p:nvSpPr>
          <p:cNvPr id="6" name="Footer Placeholder 5">
            <a:extLst>
              <a:ext uri="{FF2B5EF4-FFF2-40B4-BE49-F238E27FC236}">
                <a16:creationId xmlns:a16="http://schemas.microsoft.com/office/drawing/2014/main" id="{DD3CDF07-1109-4932-BABB-D679C947C869}"/>
              </a:ext>
            </a:extLst>
          </p:cNvPr>
          <p:cNvSpPr>
            <a:spLocks noGrp="1"/>
          </p:cNvSpPr>
          <p:nvPr>
            <p:ph type="ftr" sz="quarter" idx="11"/>
          </p:nvPr>
        </p:nvSpPr>
        <p:spPr/>
        <p:txBody>
          <a:bodyPr/>
          <a:lstStyle/>
          <a:p>
            <a:endParaRPr kumimoji="0" lang="en-US"/>
          </a:p>
        </p:txBody>
      </p:sp>
      <p:sp>
        <p:nvSpPr>
          <p:cNvPr id="7" name="Slide Number Placeholder 6">
            <a:extLst>
              <a:ext uri="{FF2B5EF4-FFF2-40B4-BE49-F238E27FC236}">
                <a16:creationId xmlns:a16="http://schemas.microsoft.com/office/drawing/2014/main" id="{E4BFEC7A-0E37-4EBA-9261-1E9E7B03F144}"/>
              </a:ext>
            </a:extLst>
          </p:cNvPr>
          <p:cNvSpPr>
            <a:spLocks noGrp="1"/>
          </p:cNvSpPr>
          <p:nvPr>
            <p:ph type="sldNum" sz="quarter" idx="12"/>
          </p:nvPr>
        </p:nvSpPr>
        <p:spPr/>
        <p:txBody>
          <a:bodyPr/>
          <a:lstStyle/>
          <a:p>
            <a:pPr eaLnBrk="1" latinLnBrk="0" hangingPunct="1"/>
            <a:fld id="{BC5217A8-0E06-4059-AC45-433E2E67A85D}" type="slidenum">
              <a:rPr kumimoji="0" lang="en-US" smtClean="0"/>
              <a:pPr eaLnBrk="1" latinLnBrk="0" hangingPunct="1"/>
              <a:t>‹#›</a:t>
            </a:fld>
            <a:endParaRPr kumimoji="0" lang="en-US"/>
          </a:p>
        </p:txBody>
      </p:sp>
    </p:spTree>
    <p:extLst>
      <p:ext uri="{BB962C8B-B14F-4D97-AF65-F5344CB8AC3E}">
        <p14:creationId xmlns:p14="http://schemas.microsoft.com/office/powerpoint/2010/main" val="258998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DE465-54AA-448B-AB24-99966005AC1F}"/>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4610D5-FCDF-459B-BE1C-7C27E18299F0}"/>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028C1-90F8-4638-886F-8AFF8AE1EE15}"/>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eaLnBrk="1" latinLnBrk="0" hangingPunct="1"/>
            <a:fld id="{F8CFA630-13BB-46C4-BD44-B2C5F9B66074}" type="datetimeFigureOut">
              <a:rPr lang="en-US" smtClean="0"/>
              <a:pPr eaLnBrk="1" latinLnBrk="0" hangingPunct="1"/>
              <a:t>6/18/24</a:t>
            </a:fld>
            <a:endParaRPr lang="en-US" sz="1400">
              <a:solidFill>
                <a:schemeClr val="tx2"/>
              </a:solidFill>
            </a:endParaRPr>
          </a:p>
        </p:txBody>
      </p:sp>
      <p:sp>
        <p:nvSpPr>
          <p:cNvPr id="5" name="Footer Placeholder 4">
            <a:extLst>
              <a:ext uri="{FF2B5EF4-FFF2-40B4-BE49-F238E27FC236}">
                <a16:creationId xmlns:a16="http://schemas.microsoft.com/office/drawing/2014/main" id="{0105101E-50CB-46E6-99EB-7A61AF2EBEE6}"/>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algn="r" eaLnBrk="1" latinLnBrk="0" hangingPunct="1"/>
            <a:endParaRPr kumimoji="0" lang="en-US" sz="1400">
              <a:solidFill>
                <a:schemeClr val="tx2"/>
              </a:solidFill>
            </a:endParaRPr>
          </a:p>
        </p:txBody>
      </p:sp>
      <p:sp>
        <p:nvSpPr>
          <p:cNvPr id="6" name="Slide Number Placeholder 5">
            <a:extLst>
              <a:ext uri="{FF2B5EF4-FFF2-40B4-BE49-F238E27FC236}">
                <a16:creationId xmlns:a16="http://schemas.microsoft.com/office/drawing/2014/main" id="{36EC0BAA-111A-4B09-BB84-8D26EC4E8565}"/>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algn="r" eaLnBrk="1" latinLnBrk="0" hangingPunct="1"/>
            <a:fld id="{BC5217A8-0E06-4059-AC45-433E2E67A85D}" type="slidenum">
              <a:rPr kumimoji="0" lang="en-US" smtClean="0"/>
              <a:pPr algn="r" eaLnBrk="1" latinLnBrk="0" hangingPunct="1"/>
              <a:t>‹#›</a:t>
            </a:fld>
            <a:endParaRPr kumimoji="0" lang="en-US" sz="1600">
              <a:solidFill>
                <a:schemeClr val="tx2"/>
              </a:solidFill>
            </a:endParaRPr>
          </a:p>
        </p:txBody>
      </p:sp>
    </p:spTree>
    <p:extLst>
      <p:ext uri="{BB962C8B-B14F-4D97-AF65-F5344CB8AC3E}">
        <p14:creationId xmlns:p14="http://schemas.microsoft.com/office/powerpoint/2010/main" val="3342822810"/>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0A49C-811F-2DA4-35D6-75FFF96A47DF}"/>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20E981-FEF5-3B1F-96FF-7937AF3CBB1D}"/>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7B6AB-2487-EC7F-E130-5DA34DF7E42B}"/>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089515C3-9852-49AF-95C4-05F55A640928}" type="datetimeFigureOut">
              <a:rPr lang="en-US" smtClean="0"/>
              <a:t>6/18/24</a:t>
            </a:fld>
            <a:endParaRPr lang="en-US"/>
          </a:p>
        </p:txBody>
      </p:sp>
      <p:sp>
        <p:nvSpPr>
          <p:cNvPr id="5" name="Footer Placeholder 4">
            <a:extLst>
              <a:ext uri="{FF2B5EF4-FFF2-40B4-BE49-F238E27FC236}">
                <a16:creationId xmlns:a16="http://schemas.microsoft.com/office/drawing/2014/main" id="{ECE19A64-040E-09E5-9690-F952BE4C426F}"/>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04E439-CC68-D37A-1F18-37DD4FA60FC6}"/>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9103D3C2-7AF4-49FA-A5FC-AC102DC92209}" type="slidenum">
              <a:rPr lang="en-US" smtClean="0"/>
              <a:t>‹#›</a:t>
            </a:fld>
            <a:endParaRPr lang="en-US"/>
          </a:p>
        </p:txBody>
      </p:sp>
    </p:spTree>
    <p:extLst>
      <p:ext uri="{BB962C8B-B14F-4D97-AF65-F5344CB8AC3E}">
        <p14:creationId xmlns:p14="http://schemas.microsoft.com/office/powerpoint/2010/main" val="4189824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2F_DE906ACD.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jpe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jpe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jpe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hyperlink" Target="https://vaww.ramp.vansoc.va.gov/SelfService/Pages/RAUserDetails.aspx?val=UZb1bDIki3NqZqlYX7SMhA==" TargetMode="External"/><Relationship Id="rId2" Type="http://schemas.openxmlformats.org/officeDocument/2006/relationships/hyperlink" Target="https://vaww.ramp.vansoc.va.gov/pages/dashboard.aspx"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ctrTitle"/>
          </p:nvPr>
        </p:nvSpPr>
        <p:spPr>
          <a:xfrm>
            <a:off x="1461986" y="1030597"/>
            <a:ext cx="10703736" cy="3272875"/>
          </a:xfrm>
          <a:prstGeom prst="rect">
            <a:avLst/>
          </a:prstGeom>
        </p:spPr>
        <p:txBody>
          <a:bodyPr>
            <a:normAutofit/>
          </a:bodyPr>
          <a:lstStyle/>
          <a:p>
            <a:pPr>
              <a:defRPr sz="1800">
                <a:solidFill>
                  <a:srgbClr val="000000"/>
                </a:solidFill>
                <a:effectLst/>
              </a:defRPr>
            </a:pPr>
            <a:r>
              <a:rPr lang="en-US" sz="8800">
                <a:solidFill>
                  <a:srgbClr val="0070C0"/>
                </a:solidFill>
                <a:latin typeface="+mn-lt"/>
              </a:rPr>
              <a:t>Welcome to the Academic PACT!</a:t>
            </a:r>
            <a:endParaRPr sz="8800">
              <a:solidFill>
                <a:srgbClr val="0070C0"/>
              </a:solidFill>
              <a:latin typeface="+mn-lt"/>
            </a:endParaRPr>
          </a:p>
        </p:txBody>
      </p:sp>
      <p:sp>
        <p:nvSpPr>
          <p:cNvPr id="37" name="Shape 37"/>
          <p:cNvSpPr>
            <a:spLocks noGrp="1"/>
          </p:cNvSpPr>
          <p:nvPr>
            <p:ph type="subTitle" idx="1"/>
          </p:nvPr>
        </p:nvSpPr>
        <p:spPr>
          <a:xfrm>
            <a:off x="1624503" y="4723239"/>
            <a:ext cx="10207723" cy="3620661"/>
          </a:xfrm>
          <a:prstGeom prst="rect">
            <a:avLst/>
          </a:prstGeom>
        </p:spPr>
        <p:txBody>
          <a:bodyPr vert="horz" lIns="91440" tIns="45720" rIns="91440" bIns="45720" rtlCol="0" anchor="t">
            <a:normAutofit fontScale="92500" lnSpcReduction="10000"/>
          </a:bodyPr>
          <a:lstStyle/>
          <a:p>
            <a:pPr defTabSz="438150">
              <a:defRPr sz="1800">
                <a:solidFill>
                  <a:srgbClr val="000000"/>
                </a:solidFill>
                <a:effectLst/>
              </a:defRPr>
            </a:pPr>
            <a:r>
              <a:rPr lang="en-US" sz="3150"/>
              <a:t>Medical Director: </a:t>
            </a:r>
            <a:r>
              <a:rPr lang="en-US" sz="3150">
                <a:ea typeface="+mn-lt"/>
                <a:cs typeface="+mn-lt"/>
              </a:rPr>
              <a:t>Alvin Gibson Wong, MD</a:t>
            </a:r>
          </a:p>
          <a:p>
            <a:pPr defTabSz="438150">
              <a:defRPr sz="1800">
                <a:solidFill>
                  <a:srgbClr val="000000"/>
                </a:solidFill>
                <a:effectLst/>
              </a:defRPr>
            </a:pPr>
            <a:r>
              <a:rPr lang="en-US" sz="3150">
                <a:cs typeface="Calibri"/>
              </a:rPr>
              <a:t>Staff: E. Paul Cherniack, MD </a:t>
            </a:r>
          </a:p>
          <a:p>
            <a:pPr defTabSz="438150">
              <a:defRPr sz="1800">
                <a:solidFill>
                  <a:srgbClr val="000000"/>
                </a:solidFill>
                <a:effectLst/>
              </a:defRPr>
            </a:pPr>
            <a:endParaRPr lang="en-US" sz="3150">
              <a:cs typeface="Calibri"/>
            </a:endParaRPr>
          </a:p>
          <a:p>
            <a:pPr defTabSz="438150">
              <a:defRPr sz="1800">
                <a:solidFill>
                  <a:srgbClr val="000000"/>
                </a:solidFill>
                <a:effectLst/>
              </a:defRPr>
            </a:pPr>
            <a:r>
              <a:rPr lang="en-US" sz="3150">
                <a:cs typeface="Calibri"/>
              </a:rPr>
              <a:t>Chief Residents of Quality &amp; Patient Safety: </a:t>
            </a:r>
            <a:r>
              <a:rPr lang="en-US" sz="3150">
                <a:ea typeface="+mn-lt"/>
                <a:cs typeface="+mn-lt"/>
              </a:rPr>
              <a:t>Ahsan Kamal, MD</a:t>
            </a:r>
          </a:p>
          <a:p>
            <a:pPr defTabSz="438150">
              <a:defRPr sz="1800">
                <a:solidFill>
                  <a:srgbClr val="000000"/>
                </a:solidFill>
                <a:effectLst/>
              </a:defRPr>
            </a:pPr>
            <a:r>
              <a:rPr lang="en-US" sz="3150">
                <a:cs typeface="Calibri"/>
              </a:rPr>
              <a:t>PACT RN: Mary Viana, Stephanie Bowles</a:t>
            </a:r>
          </a:p>
          <a:p>
            <a:pPr defTabSz="438150">
              <a:defRPr sz="1800">
                <a:solidFill>
                  <a:srgbClr val="000000"/>
                </a:solidFill>
                <a:effectLst/>
              </a:defRPr>
            </a:pPr>
            <a:r>
              <a:rPr lang="en-US" sz="3150">
                <a:cs typeface="Calibri"/>
              </a:rPr>
              <a:t>PACT LPN: Lizzette Mills, Joshua Otis </a:t>
            </a:r>
          </a:p>
          <a:p>
            <a:pPr defTabSz="438150">
              <a:defRPr sz="1800">
                <a:solidFill>
                  <a:srgbClr val="000000"/>
                </a:solidFill>
                <a:effectLst/>
              </a:defRPr>
            </a:pPr>
            <a:r>
              <a:rPr lang="en-US" sz="3150">
                <a:cs typeface="Calibri"/>
              </a:rPr>
              <a:t>PACT MSA: Andrey Hansen</a:t>
            </a:r>
          </a:p>
        </p:txBody>
      </p:sp>
      <p:pic>
        <p:nvPicPr>
          <p:cNvPr id="4" name="Picture 3" descr="image001">
            <a:extLst>
              <a:ext uri="{FF2B5EF4-FFF2-40B4-BE49-F238E27FC236}">
                <a16:creationId xmlns:a16="http://schemas.microsoft.com/office/drawing/2014/main" id="{4DC202C8-DFC1-46B6-9CE6-60003676B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E17F163-FD91-4969-8C3C-242232AF58DE}"/>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186738-C590-4847-9263-459B515EE01F}"/>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FA5817F-378D-47C2-8D83-E5D2AEAA55A9}"/>
              </a:ext>
            </a:extLst>
          </p:cNvPr>
          <p:cNvGrpSpPr/>
          <p:nvPr/>
        </p:nvGrpSpPr>
        <p:grpSpPr>
          <a:xfrm>
            <a:off x="9994864" y="9039598"/>
            <a:ext cx="2959027" cy="545597"/>
            <a:chOff x="9106921" y="6172893"/>
            <a:chExt cx="2959027" cy="545597"/>
          </a:xfrm>
        </p:grpSpPr>
        <p:pic>
          <p:nvPicPr>
            <p:cNvPr id="8" name="Picture 8" descr="image001">
              <a:extLst>
                <a:ext uri="{FF2B5EF4-FFF2-40B4-BE49-F238E27FC236}">
                  <a16:creationId xmlns:a16="http://schemas.microsoft.com/office/drawing/2014/main" id="{198DC4B2-E159-4E81-8105-F82D765EE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9A03754-4CA9-4F96-9AC8-40F59D530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1D3A4-BA09-4799-A33D-25B35F906395}"/>
              </a:ext>
            </a:extLst>
          </p:cNvPr>
          <p:cNvSpPr txBox="1"/>
          <p:nvPr/>
        </p:nvSpPr>
        <p:spPr>
          <a:xfrm>
            <a:off x="4277247" y="597737"/>
            <a:ext cx="5482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70C0"/>
                </a:solidFill>
              </a:rPr>
              <a:t>Who's Who?</a:t>
            </a:r>
            <a:endParaRPr lang="en-US" sz="6000">
              <a:solidFill>
                <a:srgbClr val="0070C0"/>
              </a:solidFill>
              <a:cs typeface="Calibri"/>
            </a:endParaRPr>
          </a:p>
        </p:txBody>
      </p:sp>
      <p:pic>
        <p:nvPicPr>
          <p:cNvPr id="6" name="Picture 5" descr="image001">
            <a:extLst>
              <a:ext uri="{FF2B5EF4-FFF2-40B4-BE49-F238E27FC236}">
                <a16:creationId xmlns:a16="http://schemas.microsoft.com/office/drawing/2014/main" id="{FE2C44EB-CDE5-41E2-A18B-EFAF732DF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0D2C484-E008-43EC-B4A4-3C1BC7AE8336}"/>
              </a:ext>
            </a:extLst>
          </p:cNvPr>
          <p:cNvGrpSpPr/>
          <p:nvPr/>
        </p:nvGrpSpPr>
        <p:grpSpPr>
          <a:xfrm>
            <a:off x="9994864" y="9039598"/>
            <a:ext cx="2959027" cy="545597"/>
            <a:chOff x="9106921" y="6172893"/>
            <a:chExt cx="2959027" cy="545597"/>
          </a:xfrm>
        </p:grpSpPr>
        <p:pic>
          <p:nvPicPr>
            <p:cNvPr id="8" name="Picture 7" descr="image001">
              <a:extLst>
                <a:ext uri="{FF2B5EF4-FFF2-40B4-BE49-F238E27FC236}">
                  <a16:creationId xmlns:a16="http://schemas.microsoft.com/office/drawing/2014/main" id="{41C02392-4D98-4741-A03A-346010F30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A998748-0287-4AE6-BE3A-E2741D15C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2" name="Rectangle 11">
            <a:extLst>
              <a:ext uri="{FF2B5EF4-FFF2-40B4-BE49-F238E27FC236}">
                <a16:creationId xmlns:a16="http://schemas.microsoft.com/office/drawing/2014/main" id="{B2C53CFF-B12C-4A18-ACF3-E39E07E300D2}"/>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CACC88-9824-4501-9B3F-DD4A12173CB3}"/>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F2A5CB0-928B-4FAB-B253-DDEA3A9618B6}"/>
              </a:ext>
            </a:extLst>
          </p:cNvPr>
          <p:cNvSpPr txBox="1"/>
          <p:nvPr/>
        </p:nvSpPr>
        <p:spPr>
          <a:xfrm>
            <a:off x="3669774" y="2054984"/>
            <a:ext cx="82564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mn-lt"/>
                <a:cs typeface="+mn-lt"/>
              </a:rPr>
              <a:t>RN Danielle Garcia</a:t>
            </a:r>
            <a:endParaRPr lang="en-US" dirty="0"/>
          </a:p>
        </p:txBody>
      </p:sp>
      <p:sp>
        <p:nvSpPr>
          <p:cNvPr id="15" name="TextBox 1">
            <a:extLst>
              <a:ext uri="{FF2B5EF4-FFF2-40B4-BE49-F238E27FC236}">
                <a16:creationId xmlns:a16="http://schemas.microsoft.com/office/drawing/2014/main" id="{C8B94419-6338-4AFE-8A42-E6A725A6F8D7}"/>
              </a:ext>
            </a:extLst>
          </p:cNvPr>
          <p:cNvSpPr txBox="1"/>
          <p:nvPr/>
        </p:nvSpPr>
        <p:spPr>
          <a:xfrm>
            <a:off x="3570079" y="7100954"/>
            <a:ext cx="7994642"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cs typeface="Calibri"/>
              </a:rPr>
              <a:t>LPN Lizette Mills</a:t>
            </a:r>
          </a:p>
        </p:txBody>
      </p:sp>
      <p:pic>
        <p:nvPicPr>
          <p:cNvPr id="14" name="Graphic 10" descr="Camera">
            <a:extLst>
              <a:ext uri="{FF2B5EF4-FFF2-40B4-BE49-F238E27FC236}">
                <a16:creationId xmlns:a16="http://schemas.microsoft.com/office/drawing/2014/main" id="{824F5317-ECCE-4529-ACF5-7B52FAA842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1606" y="4220033"/>
            <a:ext cx="1631331" cy="1597985"/>
          </a:xfrm>
          <a:prstGeom prst="rect">
            <a:avLst/>
          </a:prstGeom>
        </p:spPr>
      </p:pic>
      <p:sp>
        <p:nvSpPr>
          <p:cNvPr id="16" name="TextBox 15">
            <a:extLst>
              <a:ext uri="{FF2B5EF4-FFF2-40B4-BE49-F238E27FC236}">
                <a16:creationId xmlns:a16="http://schemas.microsoft.com/office/drawing/2014/main" id="{29596DA8-AF31-47AC-A963-2372725C4F27}"/>
              </a:ext>
            </a:extLst>
          </p:cNvPr>
          <p:cNvSpPr txBox="1"/>
          <p:nvPr/>
        </p:nvSpPr>
        <p:spPr>
          <a:xfrm>
            <a:off x="3568174" y="4780846"/>
            <a:ext cx="82564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mn-lt"/>
                <a:cs typeface="+mn-lt"/>
              </a:rPr>
              <a:t>RN Stephanie Bowles</a:t>
            </a:r>
          </a:p>
        </p:txBody>
      </p:sp>
      <p:pic>
        <p:nvPicPr>
          <p:cNvPr id="7" name="Picture 6">
            <a:extLst>
              <a:ext uri="{FF2B5EF4-FFF2-40B4-BE49-F238E27FC236}">
                <a16:creationId xmlns:a16="http://schemas.microsoft.com/office/drawing/2014/main" id="{01CBD9F6-4247-0F9C-5654-3DCD059F4C3B}"/>
              </a:ext>
            </a:extLst>
          </p:cNvPr>
          <p:cNvPicPr>
            <a:picLocks noChangeAspect="1"/>
          </p:cNvPicPr>
          <p:nvPr/>
        </p:nvPicPr>
        <p:blipFill>
          <a:blip r:embed="rId7"/>
          <a:stretch>
            <a:fillRect/>
          </a:stretch>
        </p:blipFill>
        <p:spPr>
          <a:xfrm>
            <a:off x="1291583" y="5976761"/>
            <a:ext cx="2036268" cy="3054403"/>
          </a:xfrm>
          <a:prstGeom prst="rect">
            <a:avLst/>
          </a:prstGeom>
        </p:spPr>
      </p:pic>
      <p:pic>
        <p:nvPicPr>
          <p:cNvPr id="11" name="Picture 10" descr="A person smiling for the camera&#10;&#10;Description automatically generated with low confidence">
            <a:extLst>
              <a:ext uri="{FF2B5EF4-FFF2-40B4-BE49-F238E27FC236}">
                <a16:creationId xmlns:a16="http://schemas.microsoft.com/office/drawing/2014/main" id="{A0ED21A3-A9EE-7AD4-41EA-5FEB617A87A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620" t="14845" r="14200" b="31510"/>
          <a:stretch/>
        </p:blipFill>
        <p:spPr>
          <a:xfrm>
            <a:off x="1191662" y="1342898"/>
            <a:ext cx="2136189" cy="2667000"/>
          </a:xfrm>
          <a:prstGeom prst="rect">
            <a:avLst/>
          </a:prstGeom>
        </p:spPr>
      </p:pic>
    </p:spTree>
    <p:extLst>
      <p:ext uri="{BB962C8B-B14F-4D97-AF65-F5344CB8AC3E}">
        <p14:creationId xmlns:p14="http://schemas.microsoft.com/office/powerpoint/2010/main" val="170352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1D3A4-BA09-4799-A33D-25B35F906395}"/>
              </a:ext>
            </a:extLst>
          </p:cNvPr>
          <p:cNvSpPr txBox="1"/>
          <p:nvPr/>
        </p:nvSpPr>
        <p:spPr>
          <a:xfrm>
            <a:off x="4277247" y="597737"/>
            <a:ext cx="5482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70C0"/>
                </a:solidFill>
              </a:rPr>
              <a:t>Who's Who?</a:t>
            </a:r>
            <a:endParaRPr lang="en-US" sz="6000">
              <a:solidFill>
                <a:srgbClr val="0070C0"/>
              </a:solidFill>
              <a:cs typeface="Calibri"/>
            </a:endParaRPr>
          </a:p>
        </p:txBody>
      </p:sp>
      <p:pic>
        <p:nvPicPr>
          <p:cNvPr id="6" name="Picture 5" descr="image001">
            <a:extLst>
              <a:ext uri="{FF2B5EF4-FFF2-40B4-BE49-F238E27FC236}">
                <a16:creationId xmlns:a16="http://schemas.microsoft.com/office/drawing/2014/main" id="{FE2C44EB-CDE5-41E2-A18B-EFAF732DF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0D2C484-E008-43EC-B4A4-3C1BC7AE8336}"/>
              </a:ext>
            </a:extLst>
          </p:cNvPr>
          <p:cNvGrpSpPr/>
          <p:nvPr/>
        </p:nvGrpSpPr>
        <p:grpSpPr>
          <a:xfrm>
            <a:off x="9994864" y="9039598"/>
            <a:ext cx="2959027" cy="545597"/>
            <a:chOff x="9106921" y="6172893"/>
            <a:chExt cx="2959027" cy="545597"/>
          </a:xfrm>
        </p:grpSpPr>
        <p:pic>
          <p:nvPicPr>
            <p:cNvPr id="8" name="Picture 7" descr="image001">
              <a:extLst>
                <a:ext uri="{FF2B5EF4-FFF2-40B4-BE49-F238E27FC236}">
                  <a16:creationId xmlns:a16="http://schemas.microsoft.com/office/drawing/2014/main" id="{41C02392-4D98-4741-A03A-346010F30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A998748-0287-4AE6-BE3A-E2741D15C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2" name="Rectangle 11">
            <a:extLst>
              <a:ext uri="{FF2B5EF4-FFF2-40B4-BE49-F238E27FC236}">
                <a16:creationId xmlns:a16="http://schemas.microsoft.com/office/drawing/2014/main" id="{B2C53CFF-B12C-4A18-ACF3-E39E07E300D2}"/>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CACC88-9824-4501-9B3F-DD4A12173CB3}"/>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F2A5CB0-928B-4FAB-B253-DDEA3A9618B6}"/>
              </a:ext>
            </a:extLst>
          </p:cNvPr>
          <p:cNvSpPr txBox="1"/>
          <p:nvPr/>
        </p:nvSpPr>
        <p:spPr>
          <a:xfrm>
            <a:off x="2890205" y="8255087"/>
            <a:ext cx="82564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LPN Joshua Otis</a:t>
            </a:r>
            <a:endParaRPr lang="en-US" dirty="0"/>
          </a:p>
        </p:txBody>
      </p:sp>
      <p:pic>
        <p:nvPicPr>
          <p:cNvPr id="4" name="Picture 3" descr="A person sitting in a chair with balloons around him&#10;&#10;Description automatically generated with low confidence">
            <a:extLst>
              <a:ext uri="{FF2B5EF4-FFF2-40B4-BE49-F238E27FC236}">
                <a16:creationId xmlns:a16="http://schemas.microsoft.com/office/drawing/2014/main" id="{AA5DAD9E-78E2-CDBF-965E-288CF5BC22E1}"/>
              </a:ext>
            </a:extLst>
          </p:cNvPr>
          <p:cNvPicPr>
            <a:picLocks noChangeAspect="1"/>
          </p:cNvPicPr>
          <p:nvPr/>
        </p:nvPicPr>
        <p:blipFill rotWithShape="1">
          <a:blip r:embed="rId5">
            <a:extLst>
              <a:ext uri="{28A0092B-C50C-407E-A947-70E740481C1C}">
                <a14:useLocalDpi xmlns:a14="http://schemas.microsoft.com/office/drawing/2010/main" val="0"/>
              </a:ext>
            </a:extLst>
          </a:blip>
          <a:srcRect t="37950" b="6128"/>
          <a:stretch/>
        </p:blipFill>
        <p:spPr>
          <a:xfrm>
            <a:off x="2679700" y="1856119"/>
            <a:ext cx="8256484" cy="6156249"/>
          </a:xfrm>
          <a:prstGeom prst="rect">
            <a:avLst/>
          </a:prstGeom>
        </p:spPr>
      </p:pic>
    </p:spTree>
    <p:extLst>
      <p:ext uri="{BB962C8B-B14F-4D97-AF65-F5344CB8AC3E}">
        <p14:creationId xmlns:p14="http://schemas.microsoft.com/office/powerpoint/2010/main" val="251535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1D3A4-BA09-4799-A33D-25B35F906395}"/>
              </a:ext>
            </a:extLst>
          </p:cNvPr>
          <p:cNvSpPr txBox="1"/>
          <p:nvPr/>
        </p:nvSpPr>
        <p:spPr>
          <a:xfrm>
            <a:off x="4277247" y="597737"/>
            <a:ext cx="5482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rgbClr val="0070C0"/>
                </a:solidFill>
              </a:rPr>
              <a:t>Who's Who?</a:t>
            </a:r>
            <a:endParaRPr lang="en-US" sz="6000" dirty="0">
              <a:solidFill>
                <a:srgbClr val="0070C0"/>
              </a:solidFill>
              <a:cs typeface="Calibri"/>
            </a:endParaRPr>
          </a:p>
        </p:txBody>
      </p:sp>
      <p:pic>
        <p:nvPicPr>
          <p:cNvPr id="6" name="Picture 5" descr="image001">
            <a:extLst>
              <a:ext uri="{FF2B5EF4-FFF2-40B4-BE49-F238E27FC236}">
                <a16:creationId xmlns:a16="http://schemas.microsoft.com/office/drawing/2014/main" id="{FE2C44EB-CDE5-41E2-A18B-EFAF732DF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0D2C484-E008-43EC-B4A4-3C1BC7AE8336}"/>
              </a:ext>
            </a:extLst>
          </p:cNvPr>
          <p:cNvGrpSpPr/>
          <p:nvPr/>
        </p:nvGrpSpPr>
        <p:grpSpPr>
          <a:xfrm>
            <a:off x="9994864" y="9039598"/>
            <a:ext cx="2959027" cy="545597"/>
            <a:chOff x="9106921" y="6172893"/>
            <a:chExt cx="2959027" cy="545597"/>
          </a:xfrm>
        </p:grpSpPr>
        <p:pic>
          <p:nvPicPr>
            <p:cNvPr id="8" name="Picture 7" descr="image001">
              <a:extLst>
                <a:ext uri="{FF2B5EF4-FFF2-40B4-BE49-F238E27FC236}">
                  <a16:creationId xmlns:a16="http://schemas.microsoft.com/office/drawing/2014/main" id="{41C02392-4D98-4741-A03A-346010F30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A998748-0287-4AE6-BE3A-E2741D15C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2" name="Rectangle 11">
            <a:extLst>
              <a:ext uri="{FF2B5EF4-FFF2-40B4-BE49-F238E27FC236}">
                <a16:creationId xmlns:a16="http://schemas.microsoft.com/office/drawing/2014/main" id="{B2C53CFF-B12C-4A18-ACF3-E39E07E300D2}"/>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CACC88-9824-4501-9B3F-DD4A12173CB3}"/>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E752DA-655A-0468-5FA5-129654178351}"/>
              </a:ext>
            </a:extLst>
          </p:cNvPr>
          <p:cNvSpPr txBox="1"/>
          <p:nvPr/>
        </p:nvSpPr>
        <p:spPr>
          <a:xfrm>
            <a:off x="3544679" y="4844907"/>
            <a:ext cx="7994642"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cs typeface="Calibri"/>
              </a:rPr>
              <a:t>MSA – Audrey Hansen</a:t>
            </a:r>
          </a:p>
        </p:txBody>
      </p:sp>
      <p:pic>
        <p:nvPicPr>
          <p:cNvPr id="4" name="Graphic 10" descr="Camera">
            <a:extLst>
              <a:ext uri="{FF2B5EF4-FFF2-40B4-BE49-F238E27FC236}">
                <a16:creationId xmlns:a16="http://schemas.microsoft.com/office/drawing/2014/main" id="{72D3E7EF-3BB4-6F96-254F-18B2E79025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1170" y="4451948"/>
            <a:ext cx="1631331" cy="1597985"/>
          </a:xfrm>
          <a:prstGeom prst="rect">
            <a:avLst/>
          </a:prstGeom>
        </p:spPr>
      </p:pic>
    </p:spTree>
    <p:extLst>
      <p:ext uri="{BB962C8B-B14F-4D97-AF65-F5344CB8AC3E}">
        <p14:creationId xmlns:p14="http://schemas.microsoft.com/office/powerpoint/2010/main" val="199908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0C8D-18B7-46A4-0BA4-D34B296956F6}"/>
              </a:ext>
            </a:extLst>
          </p:cNvPr>
          <p:cNvSpPr>
            <a:spLocks noGrp="1"/>
          </p:cNvSpPr>
          <p:nvPr>
            <p:ph type="title"/>
          </p:nvPr>
        </p:nvSpPr>
        <p:spPr/>
        <p:txBody>
          <a:bodyPr>
            <a:normAutofit/>
          </a:bodyPr>
          <a:lstStyle/>
          <a:p>
            <a:pPr algn="ctr"/>
            <a:r>
              <a:rPr lang="en-US" sz="6000" dirty="0">
                <a:solidFill>
                  <a:srgbClr val="0070C0"/>
                </a:solidFill>
                <a:latin typeface="+mn-lt"/>
              </a:rPr>
              <a:t>Who’s Who?</a:t>
            </a:r>
          </a:p>
        </p:txBody>
      </p:sp>
      <p:pic>
        <p:nvPicPr>
          <p:cNvPr id="6" name="Content Placeholder 5" descr="A close-up of a person smiling&#10;&#10;Description automatically generated">
            <a:extLst>
              <a:ext uri="{FF2B5EF4-FFF2-40B4-BE49-F238E27FC236}">
                <a16:creationId xmlns:a16="http://schemas.microsoft.com/office/drawing/2014/main" id="{B5479E88-6779-9E68-95C1-DF4642F94B1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73090" y="3166533"/>
            <a:ext cx="3369021" cy="4641427"/>
          </a:xfrm>
        </p:spPr>
      </p:pic>
      <p:sp>
        <p:nvSpPr>
          <p:cNvPr id="4" name="Content Placeholder 3">
            <a:extLst>
              <a:ext uri="{FF2B5EF4-FFF2-40B4-BE49-F238E27FC236}">
                <a16:creationId xmlns:a16="http://schemas.microsoft.com/office/drawing/2014/main" id="{7D64782B-F984-925F-CFC3-905532A4BDB8}"/>
              </a:ext>
            </a:extLst>
          </p:cNvPr>
          <p:cNvSpPr>
            <a:spLocks noGrp="1"/>
          </p:cNvSpPr>
          <p:nvPr>
            <p:ph sz="half" idx="2"/>
          </p:nvPr>
        </p:nvSpPr>
        <p:spPr>
          <a:xfrm>
            <a:off x="6502400" y="3166533"/>
            <a:ext cx="5608320" cy="4641427"/>
          </a:xfrm>
        </p:spPr>
        <p:txBody>
          <a:bodyPr>
            <a:normAutofit lnSpcReduction="10000"/>
          </a:bodyPr>
          <a:lstStyle/>
          <a:p>
            <a:r>
              <a:rPr lang="en-US"/>
              <a:t>Dr. Celyna Koopmann – PACT/WH Clinical Pharmacist </a:t>
            </a:r>
          </a:p>
          <a:p>
            <a:r>
              <a:rPr lang="en-US"/>
              <a:t>Conditions pharmacy manages: </a:t>
            </a:r>
          </a:p>
          <a:p>
            <a:pPr lvl="1"/>
            <a:r>
              <a:rPr lang="en-US"/>
              <a:t>DM, HTN, HLD, smoking cessation, weight loss medications, COPD, gout, hypothyroid, women’s health (pregnancy, contraception, etc.)</a:t>
            </a:r>
          </a:p>
          <a:p>
            <a:r>
              <a:rPr lang="en-US"/>
              <a:t>How to alert pharmacy to follow up with a patient: </a:t>
            </a:r>
          </a:p>
          <a:p>
            <a:pPr lvl="1"/>
            <a:r>
              <a:rPr lang="en-US"/>
              <a:t>Add as additional signer to CPRS note</a:t>
            </a:r>
          </a:p>
          <a:p>
            <a:pPr lvl="1"/>
            <a:r>
              <a:rPr lang="en-US"/>
              <a:t>Teams message </a:t>
            </a:r>
          </a:p>
          <a:p>
            <a:pPr marL="487695" lvl="1" indent="0">
              <a:buNone/>
            </a:pPr>
            <a:endParaRPr lang="en-US"/>
          </a:p>
        </p:txBody>
      </p:sp>
      <p:pic>
        <p:nvPicPr>
          <p:cNvPr id="3" name="Picture 2" descr="image001">
            <a:extLst>
              <a:ext uri="{FF2B5EF4-FFF2-40B4-BE49-F238E27FC236}">
                <a16:creationId xmlns:a16="http://schemas.microsoft.com/office/drawing/2014/main" id="{1C58D367-32FE-B7B6-D8B4-B3461B419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18741603-0967-5403-435B-24989500B43F}"/>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84709322-1774-27CF-813F-AA5CAFE552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A442224-A478-7A13-AA5E-C567455E09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9" name="Rectangle 8">
            <a:extLst>
              <a:ext uri="{FF2B5EF4-FFF2-40B4-BE49-F238E27FC236}">
                <a16:creationId xmlns:a16="http://schemas.microsoft.com/office/drawing/2014/main" id="{2CADA095-D809-45C0-E92B-C26BF156A744}"/>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B3001A-E812-0284-EACC-9A7444480C17}"/>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0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E61BB1-83C6-45D2-8B70-3092A472EE44}"/>
              </a:ext>
            </a:extLst>
          </p:cNvPr>
          <p:cNvSpPr txBox="1"/>
          <p:nvPr/>
        </p:nvSpPr>
        <p:spPr>
          <a:xfrm>
            <a:off x="546570" y="1800501"/>
            <a:ext cx="90501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cs typeface="Calibri"/>
            </a:endParaRPr>
          </a:p>
        </p:txBody>
      </p:sp>
      <p:sp>
        <p:nvSpPr>
          <p:cNvPr id="5" name="TextBox 4">
            <a:extLst>
              <a:ext uri="{FF2B5EF4-FFF2-40B4-BE49-F238E27FC236}">
                <a16:creationId xmlns:a16="http://schemas.microsoft.com/office/drawing/2014/main" id="{07627F9F-8DE5-4BB5-96F3-71ABE85DE481}"/>
              </a:ext>
            </a:extLst>
          </p:cNvPr>
          <p:cNvSpPr txBox="1"/>
          <p:nvPr/>
        </p:nvSpPr>
        <p:spPr>
          <a:xfrm>
            <a:off x="437447" y="1749832"/>
            <a:ext cx="12217525"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mn-lt"/>
                <a:cs typeface="+mn-lt"/>
              </a:rPr>
              <a:t>APACT Social Worker: Dwayne de la Pena </a:t>
            </a:r>
            <a:endParaRPr lang="en-US" dirty="0"/>
          </a:p>
          <a:p>
            <a:endParaRPr lang="en-US" sz="3600" dirty="0">
              <a:ea typeface="+mn-lt"/>
              <a:cs typeface="+mn-lt"/>
            </a:endParaRPr>
          </a:p>
          <a:p>
            <a:r>
              <a:rPr lang="en-US" sz="2800" dirty="0">
                <a:ea typeface="+mn-lt"/>
                <a:cs typeface="+mn-lt"/>
              </a:rPr>
              <a:t>What is a Social Worker? What do they do?</a:t>
            </a:r>
            <a:endParaRPr lang="en-US" sz="2800" dirty="0">
              <a:cs typeface="Calibri"/>
            </a:endParaRPr>
          </a:p>
          <a:p>
            <a:pPr marL="457200" indent="-457200">
              <a:buFont typeface="Arial"/>
              <a:buChar char="•"/>
            </a:pPr>
            <a:r>
              <a:rPr lang="en-US" sz="2800" dirty="0">
                <a:ea typeface="+mn-lt"/>
                <a:cs typeface="+mn-lt"/>
              </a:rPr>
              <a:t>Resource broker- i.e., housing, placement, financial, community/VA benefits or services, legal, end-of-life planning including Goals of Care discussions, creation of Advance Directives/Living Wills </a:t>
            </a:r>
            <a:endParaRPr lang="en-US" sz="2800" dirty="0">
              <a:cs typeface="Calibri"/>
            </a:endParaRPr>
          </a:p>
          <a:p>
            <a:pPr marL="457200" indent="-457200">
              <a:buFont typeface="Arial"/>
              <a:buChar char="•"/>
            </a:pPr>
            <a:r>
              <a:rPr lang="en-US" sz="2800" dirty="0">
                <a:ea typeface="+mn-lt"/>
                <a:cs typeface="+mn-lt"/>
              </a:rPr>
              <a:t>How to contact:  Microsoft Teams!</a:t>
            </a:r>
          </a:p>
          <a:p>
            <a:pPr marL="457200" indent="-457200">
              <a:buFont typeface="Arial"/>
              <a:buChar char="•"/>
            </a:pPr>
            <a:r>
              <a:rPr lang="en-US" sz="2800" dirty="0">
                <a:ea typeface="+mn-lt"/>
                <a:cs typeface="+mn-lt"/>
              </a:rPr>
              <a:t>If social work services are desired, please alert via CPRS (addendum to your note specifically detailing what is being asked of SW is helpful). </a:t>
            </a:r>
          </a:p>
          <a:p>
            <a:pPr marL="457200" indent="-457200">
              <a:buFont typeface="Arial"/>
              <a:buChar char="•"/>
            </a:pPr>
            <a:r>
              <a:rPr lang="en-US" sz="2800" dirty="0">
                <a:ea typeface="+mn-lt"/>
                <a:cs typeface="+mn-lt"/>
              </a:rPr>
              <a:t>Consults for social work can be placed but I do prefer just a regular alert/cosign. </a:t>
            </a:r>
            <a:endParaRPr lang="en-US" sz="2800" dirty="0">
              <a:cs typeface="Calibri"/>
            </a:endParaRPr>
          </a:p>
          <a:p>
            <a:pPr marL="457200" indent="-457200">
              <a:buFont typeface="Arial"/>
              <a:buChar char="•"/>
            </a:pPr>
            <a:r>
              <a:rPr lang="en-US" sz="2800" b="1" i="1" dirty="0">
                <a:ea typeface="+mn-lt"/>
                <a:cs typeface="+mn-lt"/>
              </a:rPr>
              <a:t>Do:  </a:t>
            </a:r>
            <a:r>
              <a:rPr lang="en-US" sz="2800" dirty="0">
                <a:ea typeface="+mn-lt"/>
                <a:cs typeface="+mn-lt"/>
              </a:rPr>
              <a:t>Feel free to teams SW with questions or to staff a Veteran. SW is always happy to answer questions for providers. We are a team. </a:t>
            </a:r>
            <a:endParaRPr lang="en-US" sz="2800" dirty="0">
              <a:cs typeface="Calibri"/>
            </a:endParaRPr>
          </a:p>
          <a:p>
            <a:pPr marL="457200" indent="-457200">
              <a:buFont typeface="Arial"/>
              <a:buChar char="•"/>
            </a:pPr>
            <a:r>
              <a:rPr lang="en-US" sz="2800" b="1" i="1" dirty="0">
                <a:ea typeface="+mn-lt"/>
                <a:cs typeface="+mn-lt"/>
              </a:rPr>
              <a:t>Don’t:</a:t>
            </a:r>
            <a:r>
              <a:rPr lang="en-US" sz="2800" dirty="0">
                <a:ea typeface="+mn-lt"/>
                <a:cs typeface="+mn-lt"/>
              </a:rPr>
              <a:t> Make promises to Veterans that “social worker can help this.”  A more appropriate thing to say might be “Can I place a referral to our social worker, who may have some resources to assist you?” </a:t>
            </a:r>
          </a:p>
        </p:txBody>
      </p:sp>
      <p:pic>
        <p:nvPicPr>
          <p:cNvPr id="6" name="Picture 5" descr="image001">
            <a:extLst>
              <a:ext uri="{FF2B5EF4-FFF2-40B4-BE49-F238E27FC236}">
                <a16:creationId xmlns:a16="http://schemas.microsoft.com/office/drawing/2014/main" id="{DF3B912B-A267-4B0E-9435-7B8BA6955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AFB304E8-B2CD-4E66-ACD9-62FAF627FD50}"/>
              </a:ext>
            </a:extLst>
          </p:cNvPr>
          <p:cNvGrpSpPr/>
          <p:nvPr/>
        </p:nvGrpSpPr>
        <p:grpSpPr>
          <a:xfrm>
            <a:off x="9994864" y="9039598"/>
            <a:ext cx="2959027" cy="545597"/>
            <a:chOff x="9106921" y="6172893"/>
            <a:chExt cx="2959027" cy="545597"/>
          </a:xfrm>
        </p:grpSpPr>
        <p:pic>
          <p:nvPicPr>
            <p:cNvPr id="10" name="Picture 9" descr="image001">
              <a:extLst>
                <a:ext uri="{FF2B5EF4-FFF2-40B4-BE49-F238E27FC236}">
                  <a16:creationId xmlns:a16="http://schemas.microsoft.com/office/drawing/2014/main" id="{EDAAAB3D-3ECF-45C8-AE5F-E8B3711AC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F9D331B-AB3F-4685-88EC-9CAC20BDD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4" name="Rectangle 13">
            <a:extLst>
              <a:ext uri="{FF2B5EF4-FFF2-40B4-BE49-F238E27FC236}">
                <a16:creationId xmlns:a16="http://schemas.microsoft.com/office/drawing/2014/main" id="{FF89209F-72D3-48EC-BCD9-7D06A5D397D3}"/>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D120FC-6EE3-4DC2-B247-DE59CEA00386}"/>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E648C9C-2C21-4FDB-B526-6CC47CA5F56A}"/>
              </a:ext>
            </a:extLst>
          </p:cNvPr>
          <p:cNvSpPr txBox="1"/>
          <p:nvPr/>
        </p:nvSpPr>
        <p:spPr>
          <a:xfrm>
            <a:off x="3411107" y="481141"/>
            <a:ext cx="5482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70C0"/>
                </a:solidFill>
              </a:rPr>
              <a:t>Who's Who?</a:t>
            </a:r>
            <a:endParaRPr lang="en-US" sz="6000">
              <a:solidFill>
                <a:srgbClr val="0070C0"/>
              </a:solidFill>
              <a:cs typeface="Calibri"/>
            </a:endParaRPr>
          </a:p>
        </p:txBody>
      </p:sp>
    </p:spTree>
    <p:extLst>
      <p:ext uri="{BB962C8B-B14F-4D97-AF65-F5344CB8AC3E}">
        <p14:creationId xmlns:p14="http://schemas.microsoft.com/office/powerpoint/2010/main" val="244940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88703EA-5552-4583-B98C-4C9C1B0645DB}"/>
              </a:ext>
            </a:extLst>
          </p:cNvPr>
          <p:cNvGraphicFramePr>
            <a:graphicFrameLocks noGrp="1"/>
          </p:cNvGraphicFramePr>
          <p:nvPr>
            <p:extLst>
              <p:ext uri="{D42A27DB-BD31-4B8C-83A1-F6EECF244321}">
                <p14:modId xmlns:p14="http://schemas.microsoft.com/office/powerpoint/2010/main" val="798752811"/>
              </p:ext>
            </p:extLst>
          </p:nvPr>
        </p:nvGraphicFramePr>
        <p:xfrm>
          <a:off x="549432" y="310744"/>
          <a:ext cx="11905936" cy="9132112"/>
        </p:xfrm>
        <a:graphic>
          <a:graphicData uri="http://schemas.openxmlformats.org/drawingml/2006/table">
            <a:tbl>
              <a:tblPr firstRow="1" firstCol="1" bandRow="1">
                <a:tableStyleId>{5940675A-B579-460E-94D1-54222C63F5DA}</a:tableStyleId>
              </a:tblPr>
              <a:tblGrid>
                <a:gridCol w="4748476">
                  <a:extLst>
                    <a:ext uri="{9D8B030D-6E8A-4147-A177-3AD203B41FA5}">
                      <a16:colId xmlns:a16="http://schemas.microsoft.com/office/drawing/2014/main" val="914884654"/>
                    </a:ext>
                  </a:extLst>
                </a:gridCol>
                <a:gridCol w="4306141">
                  <a:extLst>
                    <a:ext uri="{9D8B030D-6E8A-4147-A177-3AD203B41FA5}">
                      <a16:colId xmlns:a16="http://schemas.microsoft.com/office/drawing/2014/main" val="4018996275"/>
                    </a:ext>
                  </a:extLst>
                </a:gridCol>
                <a:gridCol w="2851319">
                  <a:extLst>
                    <a:ext uri="{9D8B030D-6E8A-4147-A177-3AD203B41FA5}">
                      <a16:colId xmlns:a16="http://schemas.microsoft.com/office/drawing/2014/main" val="110990928"/>
                    </a:ext>
                  </a:extLst>
                </a:gridCol>
              </a:tblGrid>
              <a:tr h="355602">
                <a:tc>
                  <a:txBody>
                    <a:bodyPr/>
                    <a:lstStyle/>
                    <a:p>
                      <a:pPr marL="0" marR="0" algn="ctr">
                        <a:lnSpc>
                          <a:spcPct val="107000"/>
                        </a:lnSpc>
                        <a:spcBef>
                          <a:spcPts val="0"/>
                        </a:spcBef>
                        <a:spcAft>
                          <a:spcPts val="0"/>
                        </a:spcAft>
                      </a:pPr>
                      <a:r>
                        <a:rPr lang="en-US" sz="2400" b="1" dirty="0">
                          <a:effectLst/>
                          <a:highlight>
                            <a:srgbClr val="FFFF00"/>
                          </a:highlight>
                        </a:rPr>
                        <a:t>A Track</a:t>
                      </a:r>
                      <a:endParaRPr lang="en-US"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highlight>
                            <a:srgbClr val="FFFF00"/>
                          </a:highlight>
                        </a:rPr>
                        <a:t>B Track</a:t>
                      </a:r>
                      <a:endParaRPr lang="en-US"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highlight>
                            <a:srgbClr val="FFFF00"/>
                          </a:highlight>
                        </a:rPr>
                        <a:t>VA Clinic Day</a:t>
                      </a:r>
                      <a:endParaRPr lang="en-US"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6466901"/>
                  </a:ext>
                </a:extLst>
              </a:tr>
              <a:tr h="654893">
                <a:tc>
                  <a:txBody>
                    <a:bodyPr/>
                    <a:lstStyle/>
                    <a:p>
                      <a:pPr marL="0" marR="0" algn="l">
                        <a:lnSpc>
                          <a:spcPct val="107000"/>
                        </a:lnSpc>
                        <a:spcBef>
                          <a:spcPts val="0"/>
                        </a:spcBef>
                        <a:spcAft>
                          <a:spcPts val="0"/>
                        </a:spcAft>
                      </a:pPr>
                      <a:r>
                        <a:rPr lang="en-US" sz="2400" b="1" dirty="0">
                          <a:effectLst/>
                        </a:rPr>
                        <a:t>MA1 – Dr. Matthew McClintock</a:t>
                      </a:r>
                    </a:p>
                  </a:txBody>
                  <a:tcPr marL="68580" marR="68580" marT="0" marB="0" anchor="b"/>
                </a:tc>
                <a:tc>
                  <a:txBody>
                    <a:bodyPr/>
                    <a:lstStyle/>
                    <a:p>
                      <a:pPr marL="0" marR="0" algn="l">
                        <a:lnSpc>
                          <a:spcPct val="107000"/>
                        </a:lnSpc>
                        <a:spcBef>
                          <a:spcPts val="0"/>
                        </a:spcBef>
                        <a:spcAft>
                          <a:spcPts val="0"/>
                        </a:spcAft>
                      </a:pPr>
                      <a:r>
                        <a:rPr lang="en-US" sz="2400" b="1" dirty="0">
                          <a:effectLst/>
                        </a:rPr>
                        <a:t>MB1 – Dr. Anurag Borah</a:t>
                      </a:r>
                    </a:p>
                  </a:txBody>
                  <a:tcPr marL="68580" marR="68580" marT="0" marB="0" anchor="b"/>
                </a:tc>
                <a:tc rowSpan="4">
                  <a:txBody>
                    <a:bodyPr/>
                    <a:lstStyle/>
                    <a:p>
                      <a:pPr marL="0" marR="0" algn="ctr">
                        <a:lnSpc>
                          <a:spcPct val="107000"/>
                        </a:lnSpc>
                        <a:spcBef>
                          <a:spcPts val="0"/>
                        </a:spcBef>
                        <a:spcAft>
                          <a:spcPts val="0"/>
                        </a:spcAft>
                      </a:pPr>
                      <a:endParaRPr lang="en-US" sz="2400" b="1">
                        <a:effectLst/>
                      </a:endParaRPr>
                    </a:p>
                    <a:p>
                      <a:pPr marL="0" marR="0" lvl="0" algn="ctr">
                        <a:lnSpc>
                          <a:spcPct val="107000"/>
                        </a:lnSpc>
                        <a:spcBef>
                          <a:spcPts val="0"/>
                        </a:spcBef>
                        <a:spcAft>
                          <a:spcPts val="0"/>
                        </a:spcAft>
                        <a:buNone/>
                      </a:pPr>
                      <a:endParaRPr lang="en-US" sz="2400" b="1">
                        <a:effectLst/>
                      </a:endParaRPr>
                    </a:p>
                    <a:p>
                      <a:pPr marL="0" marR="0" lvl="0" algn="ctr">
                        <a:lnSpc>
                          <a:spcPct val="107000"/>
                        </a:lnSpc>
                        <a:spcBef>
                          <a:spcPts val="0"/>
                        </a:spcBef>
                        <a:spcAft>
                          <a:spcPts val="0"/>
                        </a:spcAft>
                        <a:buNone/>
                      </a:pPr>
                      <a:r>
                        <a:rPr lang="en-US" sz="2400" b="1">
                          <a:effectLst/>
                        </a:rPr>
                        <a:t>Mondays all day </a:t>
                      </a:r>
                    </a:p>
                    <a:p>
                      <a:pPr marL="0" marR="0" lvl="0" algn="ctr">
                        <a:lnSpc>
                          <a:spcPct val="107000"/>
                        </a:lnSpc>
                        <a:spcBef>
                          <a:spcPts val="0"/>
                        </a:spcBef>
                        <a:spcAft>
                          <a:spcPts val="0"/>
                        </a:spcAft>
                        <a:buNone/>
                      </a:pPr>
                      <a:endParaRPr lang="en-US" sz="2400" b="1">
                        <a:effectLst/>
                        <a:latin typeface="Calibri"/>
                        <a:ea typeface="Calibri" panose="020F0502020204030204" pitchFamily="34" charset="0"/>
                        <a:cs typeface="Times New Roman"/>
                      </a:endParaRPr>
                    </a:p>
                    <a:p>
                      <a:pPr marL="0" marR="0" lvl="0" algn="ctr">
                        <a:lnSpc>
                          <a:spcPct val="107000"/>
                        </a:lnSpc>
                        <a:spcBef>
                          <a:spcPts val="0"/>
                        </a:spcBef>
                        <a:spcAft>
                          <a:spcPts val="0"/>
                        </a:spcAft>
                        <a:buNone/>
                      </a:pPr>
                      <a:endParaRPr lang="en-US" sz="2400" b="1">
                        <a:effectLst/>
                        <a:latin typeface="Calibri"/>
                        <a:ea typeface="Calibri" panose="020F0502020204030204" pitchFamily="34" charset="0"/>
                        <a:cs typeface="Times New Roman"/>
                      </a:endParaRPr>
                    </a:p>
                    <a:p>
                      <a:pPr marL="0" marR="0" lvl="0" algn="ctr">
                        <a:lnSpc>
                          <a:spcPct val="107000"/>
                        </a:lnSpc>
                        <a:spcBef>
                          <a:spcPts val="0"/>
                        </a:spcBef>
                        <a:spcAft>
                          <a:spcPts val="0"/>
                        </a:spcAft>
                        <a:buNone/>
                      </a:pPr>
                      <a:endParaRPr lang="en-US" sz="2400" b="1">
                        <a:effectLst/>
                        <a:latin typeface="Calibri"/>
                        <a:ea typeface="Calibri" panose="020F0502020204030204" pitchFamily="34" charset="0"/>
                        <a:cs typeface="Times New Roman"/>
                      </a:endParaRPr>
                    </a:p>
                  </a:txBody>
                  <a:tcPr marL="68580" marR="68580" marT="0" marB="0" anchor="ctr"/>
                </a:tc>
                <a:extLst>
                  <a:ext uri="{0D108BD9-81ED-4DB2-BD59-A6C34878D82A}">
                    <a16:rowId xmlns:a16="http://schemas.microsoft.com/office/drawing/2014/main" val="1677103716"/>
                  </a:ext>
                </a:extLst>
              </a:tr>
              <a:tr h="654893">
                <a:tc>
                  <a:txBody>
                    <a:bodyPr/>
                    <a:lstStyle/>
                    <a:p>
                      <a:pPr marL="0" marR="0" algn="l">
                        <a:lnSpc>
                          <a:spcPct val="107000"/>
                        </a:lnSpc>
                        <a:spcBef>
                          <a:spcPts val="0"/>
                        </a:spcBef>
                        <a:spcAft>
                          <a:spcPts val="0"/>
                        </a:spcAft>
                      </a:pPr>
                      <a:r>
                        <a:rPr lang="en-US" sz="2400" b="1" i="0" u="none" strike="noStrike" noProof="0" dirty="0">
                          <a:effectLst/>
                          <a:latin typeface="Calibri"/>
                        </a:rPr>
                        <a:t>MA11 – Dr. Austin Huang</a:t>
                      </a:r>
                    </a:p>
                  </a:txBody>
                  <a:tcPr marL="68580" marR="68580" marT="0" marB="0" anchor="b"/>
                </a:tc>
                <a:tc>
                  <a:txBody>
                    <a:bodyPr/>
                    <a:lstStyle/>
                    <a:p>
                      <a:pPr marL="0" marR="0" algn="l">
                        <a:lnSpc>
                          <a:spcPct val="107000"/>
                        </a:lnSpc>
                        <a:spcBef>
                          <a:spcPts val="0"/>
                        </a:spcBef>
                        <a:spcAft>
                          <a:spcPts val="0"/>
                        </a:spcAft>
                      </a:pPr>
                      <a:r>
                        <a:rPr lang="en-US" sz="2400" b="1" i="0" u="none" strike="noStrike" noProof="0" dirty="0">
                          <a:effectLst/>
                          <a:latin typeface="Calibri"/>
                        </a:rPr>
                        <a:t>MB11 – Dr. Jay Wegman</a:t>
                      </a:r>
                    </a:p>
                  </a:txBody>
                  <a:tcPr marL="68580" marR="68580" marT="0" marB="0" anchor="b"/>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2642170"/>
                  </a:ext>
                </a:extLst>
              </a:tr>
              <a:tr h="687637">
                <a:tc>
                  <a:txBody>
                    <a:bodyPr/>
                    <a:lstStyle/>
                    <a:p>
                      <a:pPr marL="0" marR="0" algn="l">
                        <a:lnSpc>
                          <a:spcPct val="107000"/>
                        </a:lnSpc>
                        <a:spcBef>
                          <a:spcPts val="0"/>
                        </a:spcBef>
                        <a:spcAft>
                          <a:spcPts val="0"/>
                        </a:spcAft>
                      </a:pPr>
                      <a:r>
                        <a:rPr lang="en-US" sz="2400" b="1" dirty="0">
                          <a:effectLst/>
                        </a:rPr>
                        <a:t>MA22 – </a:t>
                      </a:r>
                      <a:r>
                        <a:rPr lang="en-US" sz="2000" b="1" i="0" u="none" strike="noStrike" noProof="0" dirty="0">
                          <a:effectLst/>
                          <a:latin typeface="+mn-lt"/>
                        </a:rPr>
                        <a:t>Dr. Stephanie (Nguyen) Pham</a:t>
                      </a:r>
                      <a:endParaRPr lang="en-US" sz="2400" b="1" i="0" u="none" strike="noStrike" noProof="0" dirty="0">
                        <a:effectLst/>
                        <a:latin typeface="Calibri"/>
                      </a:endParaRPr>
                    </a:p>
                  </a:txBody>
                  <a:tcPr marL="68580" marR="68580" marT="0" marB="0" anchor="b"/>
                </a:tc>
                <a:tc>
                  <a:txBody>
                    <a:bodyPr/>
                    <a:lstStyle/>
                    <a:p>
                      <a:pPr marL="0" marR="0" algn="l">
                        <a:lnSpc>
                          <a:spcPct val="107000"/>
                        </a:lnSpc>
                        <a:spcBef>
                          <a:spcPts val="0"/>
                        </a:spcBef>
                        <a:spcAft>
                          <a:spcPts val="0"/>
                        </a:spcAft>
                      </a:pPr>
                      <a:r>
                        <a:rPr lang="en-US" sz="2400" b="1" dirty="0">
                          <a:effectLst/>
                        </a:rPr>
                        <a:t>MB22 – </a:t>
                      </a:r>
                      <a:r>
                        <a:rPr lang="en-US" sz="2400" b="1" i="0" u="none" strike="noStrike" noProof="0" dirty="0">
                          <a:effectLst/>
                          <a:latin typeface="+mn-lt"/>
                        </a:rPr>
                        <a:t>Dr. Elizabeth Cogdell</a:t>
                      </a:r>
                      <a:endParaRPr lang="en-US" sz="2400" b="1" i="0" u="none" strike="noStrike" noProof="0" dirty="0">
                        <a:effectLst/>
                        <a:latin typeface="Calibri"/>
                      </a:endParaRPr>
                    </a:p>
                  </a:txBody>
                  <a:tcPr marL="68580" marR="68580" marT="0" marB="0" anchor="b"/>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45647111"/>
                  </a:ext>
                </a:extLst>
              </a:tr>
              <a:tr h="687637">
                <a:tc>
                  <a:txBody>
                    <a:bodyPr/>
                    <a:lstStyle/>
                    <a:p>
                      <a:pPr marL="0" marR="0" algn="l">
                        <a:lnSpc>
                          <a:spcPct val="107000"/>
                        </a:lnSpc>
                        <a:spcBef>
                          <a:spcPts val="0"/>
                        </a:spcBef>
                        <a:spcAft>
                          <a:spcPts val="0"/>
                        </a:spcAft>
                      </a:pPr>
                      <a:r>
                        <a:rPr lang="en-US" sz="2400" b="1" dirty="0">
                          <a:effectLst/>
                        </a:rPr>
                        <a:t>MA3 – Dr. Daniel Windschill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2400" b="1" dirty="0">
                          <a:effectLst/>
                        </a:rPr>
                        <a:t>MB3 – Dr. Ahsan Ahmad</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pPr marL="0" marR="0" algn="ctr">
                        <a:lnSpc>
                          <a:spcPct val="107000"/>
                        </a:lnSpc>
                        <a:spcBef>
                          <a:spcPts val="0"/>
                        </a:spcBef>
                        <a:spcAft>
                          <a:spcPts val="0"/>
                        </a:spcAft>
                      </a:pP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1666584"/>
                  </a:ext>
                </a:extLst>
              </a:tr>
              <a:tr h="670173">
                <a:tc>
                  <a:txBody>
                    <a:bodyPr/>
                    <a:lstStyle/>
                    <a:p>
                      <a:pPr marL="0" marR="0" algn="l">
                        <a:lnSpc>
                          <a:spcPct val="107000"/>
                        </a:lnSpc>
                        <a:spcBef>
                          <a:spcPts val="0"/>
                        </a:spcBef>
                        <a:spcAft>
                          <a:spcPts val="0"/>
                        </a:spcAft>
                      </a:pPr>
                      <a:r>
                        <a:rPr lang="en-US" sz="2400" b="1" dirty="0">
                          <a:effectLst/>
                        </a:rPr>
                        <a:t>WA1 – Dr. Austin Nickell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2400" b="1" dirty="0">
                          <a:effectLst/>
                        </a:rPr>
                        <a:t>WB1 – Dr. </a:t>
                      </a:r>
                      <a:r>
                        <a:rPr lang="en-US" sz="2400" b="1" dirty="0" err="1">
                          <a:effectLst/>
                        </a:rPr>
                        <a:t>Diwanshu</a:t>
                      </a:r>
                      <a:r>
                        <a:rPr lang="en-US" sz="2400" b="1" dirty="0">
                          <a:effectLst/>
                        </a:rPr>
                        <a:t> Soni</a:t>
                      </a:r>
                    </a:p>
                  </a:txBody>
                  <a:tcPr marL="68580" marR="68580" marT="0" marB="0" anchor="b"/>
                </a:tc>
                <a:tc rowSpan="4">
                  <a:txBody>
                    <a:bodyPr/>
                    <a:lstStyle/>
                    <a:p>
                      <a:pPr marL="0" marR="0" algn="ctr">
                        <a:lnSpc>
                          <a:spcPct val="107000"/>
                        </a:lnSpc>
                        <a:spcBef>
                          <a:spcPts val="0"/>
                        </a:spcBef>
                        <a:spcAft>
                          <a:spcPts val="0"/>
                        </a:spcAft>
                      </a:pPr>
                      <a:r>
                        <a:rPr lang="en-US" sz="2400" b="1">
                          <a:effectLst/>
                        </a:rPr>
                        <a:t>Wednesdays all day</a:t>
                      </a:r>
                    </a:p>
                    <a:p>
                      <a:pPr marL="0" marR="0" algn="ctr">
                        <a:lnSpc>
                          <a:spcPct val="107000"/>
                        </a:lnSpc>
                        <a:spcBef>
                          <a:spcPts val="0"/>
                        </a:spcBef>
                        <a:spcAft>
                          <a:spcPts val="0"/>
                        </a:spcAft>
                      </a:pP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8042036"/>
                  </a:ext>
                </a:extLst>
              </a:tr>
              <a:tr h="654893">
                <a:tc>
                  <a:txBody>
                    <a:bodyPr/>
                    <a:lstStyle/>
                    <a:p>
                      <a:pPr marL="0" marR="0" algn="l">
                        <a:lnSpc>
                          <a:spcPct val="107000"/>
                        </a:lnSpc>
                        <a:spcBef>
                          <a:spcPts val="0"/>
                        </a:spcBef>
                        <a:spcAft>
                          <a:spcPts val="0"/>
                        </a:spcAft>
                      </a:pPr>
                      <a:r>
                        <a:rPr lang="en-US" sz="2400" b="1" i="0" u="none" strike="noStrike" noProof="0" dirty="0">
                          <a:effectLst/>
                          <a:latin typeface="Calibri"/>
                        </a:rPr>
                        <a:t>WA2 – </a:t>
                      </a:r>
                      <a:r>
                        <a:rPr lang="en-US" sz="2400" b="1" dirty="0">
                          <a:effectLst/>
                        </a:rPr>
                        <a:t>Dr. Majd Aboona</a:t>
                      </a:r>
                      <a:endParaRPr lang="en-US" sz="2400" b="1" i="0" u="none" strike="noStrike" noProof="0" dirty="0">
                        <a:effectLst/>
                        <a:latin typeface="Calibri"/>
                      </a:endParaRPr>
                    </a:p>
                  </a:txBody>
                  <a:tcPr marL="68580" marR="68580" marT="0" marB="0" anchor="b"/>
                </a:tc>
                <a:tc>
                  <a:txBody>
                    <a:bodyPr/>
                    <a:lstStyle/>
                    <a:p>
                      <a:pPr marL="0" marR="0" algn="l">
                        <a:lnSpc>
                          <a:spcPct val="107000"/>
                        </a:lnSpc>
                        <a:spcBef>
                          <a:spcPts val="0"/>
                        </a:spcBef>
                        <a:spcAft>
                          <a:spcPts val="0"/>
                        </a:spcAft>
                      </a:pPr>
                      <a:r>
                        <a:rPr lang="en-US" sz="2400" b="1" i="0" u="none" strike="noStrike" noProof="0" dirty="0">
                          <a:effectLst/>
                          <a:latin typeface="Calibri"/>
                        </a:rPr>
                        <a:t>WB2 – </a:t>
                      </a:r>
                      <a:r>
                        <a:rPr lang="en-US" sz="2400" b="1" dirty="0">
                          <a:effectLst/>
                        </a:rPr>
                        <a:t>Dr. Giovanni Sassano</a:t>
                      </a:r>
                      <a:endParaRPr lang="en-US" sz="2400" b="1" i="0" u="none" strike="noStrike" noProof="0" dirty="0">
                        <a:effectLst/>
                        <a:latin typeface="Calibri"/>
                      </a:endParaRPr>
                    </a:p>
                  </a:txBody>
                  <a:tcPr marL="68580" marR="68580" marT="0" marB="0" anchor="b"/>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1419666"/>
                  </a:ext>
                </a:extLst>
              </a:tr>
              <a:tr h="687637">
                <a:tc>
                  <a:txBody>
                    <a:bodyPr/>
                    <a:lstStyle/>
                    <a:p>
                      <a:pPr marL="0" marR="0" algn="l">
                        <a:lnSpc>
                          <a:spcPct val="107000"/>
                        </a:lnSpc>
                        <a:spcBef>
                          <a:spcPts val="0"/>
                        </a:spcBef>
                        <a:spcAft>
                          <a:spcPts val="0"/>
                        </a:spcAft>
                      </a:pPr>
                      <a:r>
                        <a:rPr lang="en-US" sz="2400" b="1" dirty="0">
                          <a:effectLst/>
                        </a:rPr>
                        <a:t>WA22 –</a:t>
                      </a:r>
                      <a:r>
                        <a:rPr lang="en-US" sz="2400" b="1" i="0" u="none" strike="noStrike" noProof="0" dirty="0">
                          <a:effectLst/>
                          <a:latin typeface="+mn-lt"/>
                        </a:rPr>
                        <a:t>Dr. Hayley Specht</a:t>
                      </a:r>
                      <a:r>
                        <a:rPr lang="en-US" sz="2400" b="1" dirty="0">
                          <a:effectLst/>
                        </a:rPr>
                        <a:t> </a:t>
                      </a:r>
                      <a:endParaRPr lang="en-US" sz="2400" b="1" i="0" u="none" strike="noStrike" noProof="0" dirty="0">
                        <a:effectLst/>
                        <a:latin typeface="Calibri"/>
                      </a:endParaRPr>
                    </a:p>
                  </a:txBody>
                  <a:tcPr marL="68580" marR="68580" marT="0" marB="0" anchor="b"/>
                </a:tc>
                <a:tc>
                  <a:txBody>
                    <a:bodyPr/>
                    <a:lstStyle/>
                    <a:p>
                      <a:pPr marL="0" marR="0" algn="l">
                        <a:lnSpc>
                          <a:spcPct val="107000"/>
                        </a:lnSpc>
                        <a:spcBef>
                          <a:spcPts val="0"/>
                        </a:spcBef>
                        <a:spcAft>
                          <a:spcPts val="0"/>
                        </a:spcAft>
                      </a:pPr>
                      <a:r>
                        <a:rPr lang="en-US" sz="2400" b="1" dirty="0">
                          <a:effectLst/>
                        </a:rPr>
                        <a:t>WB22 – </a:t>
                      </a:r>
                      <a:r>
                        <a:rPr lang="en-US" sz="2400" b="1" i="0" u="none" strike="noStrike" noProof="0" dirty="0">
                          <a:effectLst/>
                          <a:latin typeface="+mn-lt"/>
                        </a:rPr>
                        <a:t>Dr. Katherine Hersom</a:t>
                      </a:r>
                      <a:endParaRPr lang="en-US" sz="2400" b="1" i="0" u="none" strike="noStrike" noProof="0" dirty="0">
                        <a:effectLst/>
                        <a:latin typeface="Calibri"/>
                      </a:endParaRPr>
                    </a:p>
                  </a:txBody>
                  <a:tcPr marL="68580" marR="68580" marT="0" marB="0" anchor="b"/>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67894212"/>
                  </a:ext>
                </a:extLst>
              </a:tr>
              <a:tr h="687637">
                <a:tc>
                  <a:txBody>
                    <a:bodyPr/>
                    <a:lstStyle/>
                    <a:p>
                      <a:pPr marL="0" marR="0" algn="l">
                        <a:lnSpc>
                          <a:spcPct val="107000"/>
                        </a:lnSpc>
                        <a:spcBef>
                          <a:spcPts val="0"/>
                        </a:spcBef>
                        <a:spcAft>
                          <a:spcPts val="0"/>
                        </a:spcAft>
                      </a:pPr>
                      <a:r>
                        <a:rPr lang="en-US" sz="2400" b="1" dirty="0">
                          <a:effectLst/>
                        </a:rPr>
                        <a:t>WA3 – Dr. Jasmine Gill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2400" b="1" dirty="0">
                          <a:effectLst/>
                        </a:rPr>
                        <a:t>WB3 – Dr. Victoria Ramirez</a:t>
                      </a:r>
                      <a:endParaRPr lang="en-US" sz="2400" b="0" i="0" u="none" strike="noStrike" noProof="0" dirty="0">
                        <a:effectLst/>
                        <a:latin typeface="Calibri"/>
                      </a:endParaRPr>
                    </a:p>
                  </a:txBody>
                  <a:tcPr marL="68580" marR="68580" marT="0" marB="0" anchor="b"/>
                </a:tc>
                <a:tc vMerge="1">
                  <a:txBody>
                    <a:bodyPr/>
                    <a:lstStyle/>
                    <a:p>
                      <a:pPr marL="0" marR="0" algn="ctr">
                        <a:lnSpc>
                          <a:spcPct val="107000"/>
                        </a:lnSpc>
                        <a:spcBef>
                          <a:spcPts val="0"/>
                        </a:spcBef>
                        <a:spcAft>
                          <a:spcPts val="0"/>
                        </a:spcAft>
                      </a:pP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83578928"/>
                  </a:ext>
                </a:extLst>
              </a:tr>
              <a:tr h="654893">
                <a:tc>
                  <a:txBody>
                    <a:bodyPr/>
                    <a:lstStyle/>
                    <a:p>
                      <a:pPr marL="0" marR="0" algn="l">
                        <a:lnSpc>
                          <a:spcPct val="107000"/>
                        </a:lnSpc>
                        <a:spcBef>
                          <a:spcPts val="0"/>
                        </a:spcBef>
                        <a:spcAft>
                          <a:spcPts val="0"/>
                        </a:spcAft>
                      </a:pPr>
                      <a:r>
                        <a:rPr lang="en-US" sz="2400" b="1" dirty="0">
                          <a:effectLst/>
                        </a:rPr>
                        <a:t>RA1 – Dr. Irina </a:t>
                      </a:r>
                      <a:r>
                        <a:rPr lang="en-US" sz="2400" b="1" dirty="0" err="1">
                          <a:effectLst/>
                        </a:rPr>
                        <a:t>Adao</a:t>
                      </a:r>
                      <a:endParaRPr lang="en-US" sz="2400" b="1" dirty="0">
                        <a:effectLst/>
                      </a:endParaRPr>
                    </a:p>
                  </a:txBody>
                  <a:tcPr marL="68580" marR="68580" marT="0" marB="0" anchor="b"/>
                </a:tc>
                <a:tc>
                  <a:txBody>
                    <a:bodyPr/>
                    <a:lstStyle/>
                    <a:p>
                      <a:pPr marL="0" marR="0" algn="l">
                        <a:lnSpc>
                          <a:spcPct val="107000"/>
                        </a:lnSpc>
                        <a:spcBef>
                          <a:spcPts val="0"/>
                        </a:spcBef>
                        <a:spcAft>
                          <a:spcPts val="0"/>
                        </a:spcAft>
                      </a:pPr>
                      <a:r>
                        <a:rPr lang="en-US" sz="2400" b="1" dirty="0">
                          <a:effectLst/>
                        </a:rPr>
                        <a:t>RB1 – Dr. Courtney </a:t>
                      </a:r>
                      <a:r>
                        <a:rPr lang="en-US" sz="2400" b="1" dirty="0" err="1">
                          <a:effectLst/>
                        </a:rPr>
                        <a:t>Civelli</a:t>
                      </a:r>
                      <a:r>
                        <a:rPr lang="en-US" sz="2400" b="1" dirty="0">
                          <a:effectLst/>
                        </a:rPr>
                        <a:t> </a:t>
                      </a:r>
                    </a:p>
                  </a:txBody>
                  <a:tcPr marL="68580" marR="68580" marT="0" marB="0" anchor="b"/>
                </a:tc>
                <a:tc rowSpan="3">
                  <a:txBody>
                    <a:bodyPr/>
                    <a:lstStyle/>
                    <a:p>
                      <a:pPr marL="0" marR="0" algn="ctr">
                        <a:lnSpc>
                          <a:spcPct val="107000"/>
                        </a:lnSpc>
                        <a:spcBef>
                          <a:spcPts val="0"/>
                        </a:spcBef>
                        <a:spcAft>
                          <a:spcPts val="0"/>
                        </a:spcAft>
                      </a:pPr>
                      <a:r>
                        <a:rPr lang="en-US" sz="2400" b="1" dirty="0">
                          <a:effectLst/>
                        </a:rPr>
                        <a:t>Thursdays all day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68679077"/>
                  </a:ext>
                </a:extLst>
              </a:tr>
              <a:tr h="654893">
                <a:tc>
                  <a:txBody>
                    <a:bodyPr/>
                    <a:lstStyle/>
                    <a:p>
                      <a:pPr marL="0" marR="0" algn="l">
                        <a:lnSpc>
                          <a:spcPct val="107000"/>
                        </a:lnSpc>
                        <a:spcBef>
                          <a:spcPts val="0"/>
                        </a:spcBef>
                        <a:spcAft>
                          <a:spcPts val="0"/>
                        </a:spcAft>
                      </a:pPr>
                      <a:r>
                        <a:rPr lang="en-US" sz="2400" b="1" dirty="0">
                          <a:effectLst/>
                        </a:rPr>
                        <a:t>RA2 – </a:t>
                      </a:r>
                      <a:r>
                        <a:rPr lang="en-US" sz="2400" b="1" i="0" u="none" strike="noStrike" noProof="0" dirty="0">
                          <a:effectLst/>
                          <a:latin typeface="+mn-lt"/>
                        </a:rPr>
                        <a:t>Dr. Nicole Boardman</a:t>
                      </a:r>
                      <a:endParaRPr lang="en-US" sz="2400" b="1" i="0" u="none" strike="noStrike" noProof="0" dirty="0">
                        <a:effectLst/>
                      </a:endParaRPr>
                    </a:p>
                  </a:txBody>
                  <a:tcPr marL="68580" marR="68580" marT="0" marB="0" anchor="b"/>
                </a:tc>
                <a:tc>
                  <a:txBody>
                    <a:bodyPr/>
                    <a:lstStyle/>
                    <a:p>
                      <a:pPr marL="0" marR="0" algn="l">
                        <a:lnSpc>
                          <a:spcPct val="107000"/>
                        </a:lnSpc>
                        <a:spcBef>
                          <a:spcPts val="0"/>
                        </a:spcBef>
                        <a:spcAft>
                          <a:spcPts val="0"/>
                        </a:spcAft>
                      </a:pPr>
                      <a:r>
                        <a:rPr lang="en-US" sz="2400" b="1" dirty="0">
                          <a:effectLst/>
                        </a:rPr>
                        <a:t>RB2 – </a:t>
                      </a:r>
                      <a:r>
                        <a:rPr lang="en-US" sz="2400" b="1" i="0" u="none" strike="noStrike" noProof="0" dirty="0">
                          <a:effectLst/>
                          <a:latin typeface="+mn-lt"/>
                        </a:rPr>
                        <a:t>Dr. Allen Yu</a:t>
                      </a:r>
                      <a:endParaRPr lang="en-US" sz="2400" b="1" i="0" u="none" strike="noStrike" noProof="0" dirty="0">
                        <a:effectLst/>
                        <a:latin typeface="Calibri"/>
                      </a:endParaRPr>
                    </a:p>
                  </a:txBody>
                  <a:tcPr marL="68580" marR="68580" marT="0" marB="0" anchor="b"/>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67766585"/>
                  </a:ext>
                </a:extLst>
              </a:tr>
              <a:tr h="687637">
                <a:tc>
                  <a:txBody>
                    <a:bodyPr/>
                    <a:lstStyle/>
                    <a:p>
                      <a:pPr marL="0" marR="0" algn="l">
                        <a:lnSpc>
                          <a:spcPct val="107000"/>
                        </a:lnSpc>
                        <a:spcBef>
                          <a:spcPts val="0"/>
                        </a:spcBef>
                        <a:spcAft>
                          <a:spcPts val="0"/>
                        </a:spcAft>
                      </a:pPr>
                      <a:r>
                        <a:rPr lang="en-US" sz="2400" b="1" dirty="0">
                          <a:effectLst/>
                        </a:rPr>
                        <a:t>RA3 – Dr</a:t>
                      </a:r>
                      <a:r>
                        <a:rPr lang="en-US" sz="2400" b="1" i="0" u="none" strike="noStrike" noProof="0" dirty="0">
                          <a:effectLst/>
                          <a:latin typeface="+mn-lt"/>
                        </a:rPr>
                        <a:t>. Aaron Flegenheimer</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2400" b="1" dirty="0">
                          <a:effectLst/>
                        </a:rPr>
                        <a:t>RB3 – Dr. </a:t>
                      </a:r>
                      <a:r>
                        <a:rPr lang="en-US" sz="2400" b="1" i="0" u="none" strike="noStrike" noProof="0" dirty="0">
                          <a:effectLst/>
                          <a:latin typeface="+mn-lt"/>
                        </a:rPr>
                        <a:t>Ralph Mendez</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3173894"/>
                  </a:ext>
                </a:extLst>
              </a:tr>
              <a:tr h="68763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FA1 – Dr. Meagan Hanson</a:t>
                      </a:r>
                    </a:p>
                  </a:txBody>
                  <a:tcPr marL="68580" marR="68580" marT="0" marB="0" anchor="b"/>
                </a:tc>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FB1 – Dr. Mark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Betonio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2">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Fridays all day</a:t>
                      </a:r>
                    </a:p>
                    <a:p>
                      <a:pPr marL="0" marR="0" algn="ctr">
                        <a:lnSpc>
                          <a:spcPct val="107000"/>
                        </a:lnSpc>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19763616"/>
                  </a:ext>
                </a:extLst>
              </a:tr>
              <a:tr h="68763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FA2 – Dr. </a:t>
                      </a:r>
                      <a:r>
                        <a:rPr lang="en-US" sz="2400" b="1" dirty="0">
                          <a:effectLst/>
                        </a:rPr>
                        <a:t>Leith Ghani</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FB2 – </a:t>
                      </a:r>
                      <a:r>
                        <a:rPr lang="en-US" sz="2400" b="1" dirty="0">
                          <a:effectLst/>
                        </a:rPr>
                        <a:t>Dr. Alec </a:t>
                      </a:r>
                      <a:r>
                        <a:rPr lang="en-US" sz="2400" b="1" dirty="0" err="1">
                          <a:effectLst/>
                        </a:rPr>
                        <a:t>Barlett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pPr marL="0" marR="0" algn="ctr">
                        <a:lnSpc>
                          <a:spcPct val="107000"/>
                        </a:lnSpc>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05291200"/>
                  </a:ext>
                </a:extLst>
              </a:tr>
            </a:tbl>
          </a:graphicData>
        </a:graphic>
      </p:graphicFrame>
      <p:sp>
        <p:nvSpPr>
          <p:cNvPr id="11" name="Rectangle 10">
            <a:extLst>
              <a:ext uri="{FF2B5EF4-FFF2-40B4-BE49-F238E27FC236}">
                <a16:creationId xmlns:a16="http://schemas.microsoft.com/office/drawing/2014/main" id="{94ABCA77-DE5E-41D7-8E2B-A6C3C01B7497}"/>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3EC536-8BF7-4DFC-B41E-7117B6BE3C85}"/>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719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88703EA-5552-4583-B98C-4C9C1B0645DB}"/>
              </a:ext>
            </a:extLst>
          </p:cNvPr>
          <p:cNvGraphicFramePr>
            <a:graphicFrameLocks noGrp="1"/>
          </p:cNvGraphicFramePr>
          <p:nvPr>
            <p:extLst>
              <p:ext uri="{D42A27DB-BD31-4B8C-83A1-F6EECF244321}">
                <p14:modId xmlns:p14="http://schemas.microsoft.com/office/powerpoint/2010/main" val="848337174"/>
              </p:ext>
            </p:extLst>
          </p:nvPr>
        </p:nvGraphicFramePr>
        <p:xfrm>
          <a:off x="549432" y="310744"/>
          <a:ext cx="11905936" cy="9132112"/>
        </p:xfrm>
        <a:graphic>
          <a:graphicData uri="http://schemas.openxmlformats.org/drawingml/2006/table">
            <a:tbl>
              <a:tblPr firstRow="1" firstCol="1" bandRow="1">
                <a:tableStyleId>{5940675A-B579-460E-94D1-54222C63F5DA}</a:tableStyleId>
              </a:tblPr>
              <a:tblGrid>
                <a:gridCol w="4748476">
                  <a:extLst>
                    <a:ext uri="{9D8B030D-6E8A-4147-A177-3AD203B41FA5}">
                      <a16:colId xmlns:a16="http://schemas.microsoft.com/office/drawing/2014/main" val="914884654"/>
                    </a:ext>
                  </a:extLst>
                </a:gridCol>
                <a:gridCol w="4306141">
                  <a:extLst>
                    <a:ext uri="{9D8B030D-6E8A-4147-A177-3AD203B41FA5}">
                      <a16:colId xmlns:a16="http://schemas.microsoft.com/office/drawing/2014/main" val="4018996275"/>
                    </a:ext>
                  </a:extLst>
                </a:gridCol>
                <a:gridCol w="2851319">
                  <a:extLst>
                    <a:ext uri="{9D8B030D-6E8A-4147-A177-3AD203B41FA5}">
                      <a16:colId xmlns:a16="http://schemas.microsoft.com/office/drawing/2014/main" val="110990928"/>
                    </a:ext>
                  </a:extLst>
                </a:gridCol>
              </a:tblGrid>
              <a:tr h="355602">
                <a:tc>
                  <a:txBody>
                    <a:bodyPr/>
                    <a:lstStyle/>
                    <a:p>
                      <a:pPr marL="0" marR="0" algn="ctr">
                        <a:lnSpc>
                          <a:spcPct val="107000"/>
                        </a:lnSpc>
                        <a:spcBef>
                          <a:spcPts val="0"/>
                        </a:spcBef>
                        <a:spcAft>
                          <a:spcPts val="0"/>
                        </a:spcAft>
                      </a:pPr>
                      <a:r>
                        <a:rPr lang="en-US" sz="2400" b="1" dirty="0">
                          <a:effectLst/>
                          <a:highlight>
                            <a:srgbClr val="FFFF00"/>
                          </a:highlight>
                        </a:rPr>
                        <a:t>A Track</a:t>
                      </a:r>
                      <a:endParaRPr lang="en-US"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highlight>
                            <a:srgbClr val="FFFF00"/>
                          </a:highlight>
                        </a:rPr>
                        <a:t>B Track</a:t>
                      </a:r>
                      <a:endParaRPr lang="en-US"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endParaRPr lang="en-US"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6466901"/>
                  </a:ext>
                </a:extLst>
              </a:tr>
              <a:tr h="654893">
                <a:tc>
                  <a:txBody>
                    <a:bodyPr/>
                    <a:lstStyle/>
                    <a:p>
                      <a:pPr marL="0" marR="0" algn="l">
                        <a:lnSpc>
                          <a:spcPct val="107000"/>
                        </a:lnSpc>
                        <a:spcBef>
                          <a:spcPts val="0"/>
                        </a:spcBef>
                        <a:spcAft>
                          <a:spcPts val="0"/>
                        </a:spcAft>
                      </a:pPr>
                      <a:r>
                        <a:rPr lang="en-US" sz="2400" b="1" dirty="0">
                          <a:solidFill>
                            <a:srgbClr val="0070C0"/>
                          </a:solidFill>
                          <a:effectLst/>
                        </a:rPr>
                        <a:t>MA1 – Dr. Matthew McClintock</a:t>
                      </a:r>
                    </a:p>
                  </a:txBody>
                  <a:tcPr marL="68580" marR="68580" marT="0" marB="0" anchor="b"/>
                </a:tc>
                <a:tc>
                  <a:txBody>
                    <a:bodyPr/>
                    <a:lstStyle/>
                    <a:p>
                      <a:pPr marL="0" marR="0" algn="l">
                        <a:lnSpc>
                          <a:spcPct val="107000"/>
                        </a:lnSpc>
                        <a:spcBef>
                          <a:spcPts val="0"/>
                        </a:spcBef>
                        <a:spcAft>
                          <a:spcPts val="0"/>
                        </a:spcAft>
                      </a:pPr>
                      <a:r>
                        <a:rPr lang="en-US" sz="2400" b="1" dirty="0">
                          <a:solidFill>
                            <a:srgbClr val="0070C0"/>
                          </a:solidFill>
                          <a:effectLst/>
                        </a:rPr>
                        <a:t>MB1 – Dr. Anurag Borah</a:t>
                      </a:r>
                    </a:p>
                  </a:txBody>
                  <a:tcPr marL="68580" marR="68580" marT="0" marB="0" anchor="b"/>
                </a:tc>
                <a:tc rowSpan="4">
                  <a:txBody>
                    <a:bodyPr/>
                    <a:lstStyle/>
                    <a:p>
                      <a:pPr marL="0" marR="0" algn="ctr">
                        <a:lnSpc>
                          <a:spcPct val="107000"/>
                        </a:lnSpc>
                        <a:spcBef>
                          <a:spcPts val="0"/>
                        </a:spcBef>
                        <a:spcAft>
                          <a:spcPts val="0"/>
                        </a:spcAft>
                      </a:pPr>
                      <a:endParaRPr lang="en-US" sz="2400" b="1" dirty="0">
                        <a:effectLst/>
                      </a:endParaRPr>
                    </a:p>
                    <a:p>
                      <a:pPr marL="0" marR="0" lvl="0" algn="ctr">
                        <a:lnSpc>
                          <a:spcPct val="107000"/>
                        </a:lnSpc>
                        <a:spcBef>
                          <a:spcPts val="0"/>
                        </a:spcBef>
                        <a:spcAft>
                          <a:spcPts val="0"/>
                        </a:spcAft>
                        <a:buNone/>
                      </a:pPr>
                      <a:endParaRPr lang="en-US" sz="2400" b="1" dirty="0">
                        <a:effectLst/>
                      </a:endParaRPr>
                    </a:p>
                    <a:p>
                      <a:pPr marL="0" marR="0" lvl="0" algn="ctr">
                        <a:lnSpc>
                          <a:spcPct val="107000"/>
                        </a:lnSpc>
                        <a:spcBef>
                          <a:spcPts val="0"/>
                        </a:spcBef>
                        <a:spcAft>
                          <a:spcPts val="0"/>
                        </a:spcAft>
                        <a:buNone/>
                      </a:pPr>
                      <a:r>
                        <a:rPr lang="en-US" sz="2400" b="1" dirty="0">
                          <a:effectLst/>
                        </a:rPr>
                        <a:t>Dr Patel (Team 1)</a:t>
                      </a:r>
                    </a:p>
                    <a:p>
                      <a:pPr marL="0" marR="0" lvl="0" algn="ctr">
                        <a:lnSpc>
                          <a:spcPct val="107000"/>
                        </a:lnSpc>
                        <a:spcBef>
                          <a:spcPts val="0"/>
                        </a:spcBef>
                        <a:spcAft>
                          <a:spcPts val="0"/>
                        </a:spcAft>
                        <a:buNone/>
                      </a:pPr>
                      <a:endParaRPr lang="en-US" sz="2400" b="1" dirty="0">
                        <a:effectLst/>
                        <a:latin typeface="+mn-lt"/>
                        <a:ea typeface="Calibri" panose="020F0502020204030204" pitchFamily="34" charset="0"/>
                        <a:cs typeface="Times New Roman"/>
                      </a:endParaRPr>
                    </a:p>
                    <a:p>
                      <a:pPr marL="0" marR="0" lvl="0" algn="ctr">
                        <a:lnSpc>
                          <a:spcPct val="107000"/>
                        </a:lnSpc>
                        <a:spcBef>
                          <a:spcPts val="0"/>
                        </a:spcBef>
                        <a:spcAft>
                          <a:spcPts val="0"/>
                        </a:spcAft>
                        <a:buNone/>
                      </a:pPr>
                      <a:endParaRPr lang="en-US" sz="2400" b="1" dirty="0">
                        <a:effectLst/>
                        <a:latin typeface="Calibri"/>
                        <a:ea typeface="Calibri" panose="020F0502020204030204" pitchFamily="34" charset="0"/>
                        <a:cs typeface="Times New Roman"/>
                      </a:endParaRPr>
                    </a:p>
                    <a:p>
                      <a:pPr marL="0" marR="0" lvl="0" algn="ctr">
                        <a:lnSpc>
                          <a:spcPct val="107000"/>
                        </a:lnSpc>
                        <a:spcBef>
                          <a:spcPts val="0"/>
                        </a:spcBef>
                        <a:spcAft>
                          <a:spcPts val="0"/>
                        </a:spcAft>
                        <a:buNone/>
                      </a:pPr>
                      <a:endParaRPr lang="en-US" sz="2400" b="1" dirty="0">
                        <a:effectLst/>
                        <a:latin typeface="Calibri"/>
                        <a:ea typeface="Calibri" panose="020F0502020204030204" pitchFamily="34" charset="0"/>
                        <a:cs typeface="Times New Roman"/>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1677103716"/>
                  </a:ext>
                </a:extLst>
              </a:tr>
              <a:tr h="654893">
                <a:tc>
                  <a:txBody>
                    <a:bodyPr/>
                    <a:lstStyle/>
                    <a:p>
                      <a:pPr marL="0" marR="0" algn="l">
                        <a:lnSpc>
                          <a:spcPct val="107000"/>
                        </a:lnSpc>
                        <a:spcBef>
                          <a:spcPts val="0"/>
                        </a:spcBef>
                        <a:spcAft>
                          <a:spcPts val="0"/>
                        </a:spcAft>
                      </a:pPr>
                      <a:r>
                        <a:rPr lang="en-US" sz="2400" b="1" i="0" u="none" strike="noStrike" noProof="0" dirty="0">
                          <a:solidFill>
                            <a:srgbClr val="0070C0"/>
                          </a:solidFill>
                          <a:effectLst/>
                          <a:latin typeface="Calibri"/>
                        </a:rPr>
                        <a:t>MA11 – Dr. Austin Huang*</a:t>
                      </a:r>
                    </a:p>
                  </a:txBody>
                  <a:tcPr marL="68580" marR="68580" marT="0" marB="0" anchor="b">
                    <a:solidFill>
                      <a:srgbClr val="FFFF00"/>
                    </a:solidFill>
                  </a:tcPr>
                </a:tc>
                <a:tc>
                  <a:txBody>
                    <a:bodyPr/>
                    <a:lstStyle/>
                    <a:p>
                      <a:pPr marL="0" marR="0" algn="l">
                        <a:lnSpc>
                          <a:spcPct val="107000"/>
                        </a:lnSpc>
                        <a:spcBef>
                          <a:spcPts val="0"/>
                        </a:spcBef>
                        <a:spcAft>
                          <a:spcPts val="0"/>
                        </a:spcAft>
                      </a:pPr>
                      <a:r>
                        <a:rPr lang="en-US" sz="2400" b="1" i="0" u="none" strike="noStrike" noProof="0" dirty="0">
                          <a:solidFill>
                            <a:srgbClr val="0070C0"/>
                          </a:solidFill>
                          <a:effectLst/>
                          <a:latin typeface="Calibri"/>
                        </a:rPr>
                        <a:t>MB11 – Dr. Jay Wegman*</a:t>
                      </a:r>
                    </a:p>
                  </a:txBody>
                  <a:tcPr marL="68580" marR="68580" marT="0" marB="0" anchor="b">
                    <a:solidFill>
                      <a:srgbClr val="FFFF00"/>
                    </a:solidFill>
                  </a:tcPr>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2642170"/>
                  </a:ext>
                </a:extLst>
              </a:tr>
              <a:tr h="687637">
                <a:tc>
                  <a:txBody>
                    <a:bodyPr/>
                    <a:lstStyle/>
                    <a:p>
                      <a:pPr marL="0" marR="0" algn="l">
                        <a:lnSpc>
                          <a:spcPct val="107000"/>
                        </a:lnSpc>
                        <a:spcBef>
                          <a:spcPts val="0"/>
                        </a:spcBef>
                        <a:spcAft>
                          <a:spcPts val="0"/>
                        </a:spcAft>
                      </a:pPr>
                      <a:r>
                        <a:rPr lang="en-US" sz="2400" b="1" dirty="0">
                          <a:solidFill>
                            <a:srgbClr val="0070C0"/>
                          </a:solidFill>
                          <a:effectLst/>
                        </a:rPr>
                        <a:t>MA22 – </a:t>
                      </a:r>
                      <a:r>
                        <a:rPr lang="en-US" sz="2000" b="1" i="0" u="none" strike="noStrike" noProof="0" dirty="0">
                          <a:solidFill>
                            <a:srgbClr val="0070C0"/>
                          </a:solidFill>
                          <a:effectLst/>
                          <a:latin typeface="+mn-lt"/>
                        </a:rPr>
                        <a:t>Dr. Stephanie (Nguyen) Pham</a:t>
                      </a:r>
                      <a:endParaRPr lang="en-US" sz="2400" b="1" i="0" u="none" strike="noStrike" noProof="0" dirty="0">
                        <a:solidFill>
                          <a:srgbClr val="0070C0"/>
                        </a:solidFill>
                        <a:effectLst/>
                        <a:latin typeface="Calibri"/>
                      </a:endParaRPr>
                    </a:p>
                  </a:txBody>
                  <a:tcPr marL="68580" marR="68580" marT="0" marB="0" anchor="b"/>
                </a:tc>
                <a:tc>
                  <a:txBody>
                    <a:bodyPr/>
                    <a:lstStyle/>
                    <a:p>
                      <a:pPr marL="0" marR="0" algn="l">
                        <a:lnSpc>
                          <a:spcPct val="107000"/>
                        </a:lnSpc>
                        <a:spcBef>
                          <a:spcPts val="0"/>
                        </a:spcBef>
                        <a:spcAft>
                          <a:spcPts val="0"/>
                        </a:spcAft>
                      </a:pPr>
                      <a:r>
                        <a:rPr lang="en-US" sz="2400" b="1" dirty="0">
                          <a:solidFill>
                            <a:srgbClr val="0070C0"/>
                          </a:solidFill>
                          <a:effectLst/>
                        </a:rPr>
                        <a:t>MB22 – </a:t>
                      </a:r>
                      <a:r>
                        <a:rPr lang="en-US" sz="2400" b="1" i="0" u="none" strike="noStrike" noProof="0" dirty="0">
                          <a:solidFill>
                            <a:srgbClr val="0070C0"/>
                          </a:solidFill>
                          <a:effectLst/>
                          <a:latin typeface="+mn-lt"/>
                        </a:rPr>
                        <a:t>Dr. Elizabeth Cogdell</a:t>
                      </a:r>
                      <a:endParaRPr lang="en-US" sz="2400" b="1" i="0" u="none" strike="noStrike" noProof="0" dirty="0">
                        <a:solidFill>
                          <a:srgbClr val="0070C0"/>
                        </a:solidFill>
                        <a:effectLst/>
                        <a:latin typeface="Calibri"/>
                      </a:endParaRPr>
                    </a:p>
                  </a:txBody>
                  <a:tcPr marL="68580" marR="68580" marT="0" marB="0" anchor="b"/>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45647111"/>
                  </a:ext>
                </a:extLst>
              </a:tr>
              <a:tr h="687637">
                <a:tc>
                  <a:txBody>
                    <a:bodyPr/>
                    <a:lstStyle/>
                    <a:p>
                      <a:pPr marL="0" marR="0" algn="l">
                        <a:lnSpc>
                          <a:spcPct val="107000"/>
                        </a:lnSpc>
                        <a:spcBef>
                          <a:spcPts val="0"/>
                        </a:spcBef>
                        <a:spcAft>
                          <a:spcPts val="0"/>
                        </a:spcAft>
                      </a:pPr>
                      <a:r>
                        <a:rPr lang="en-US" sz="2400" b="1" dirty="0">
                          <a:solidFill>
                            <a:srgbClr val="0070C0"/>
                          </a:solidFill>
                          <a:effectLst/>
                        </a:rPr>
                        <a:t>MA3 – Dr. Daniel Windschill</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2400" b="1" dirty="0">
                          <a:solidFill>
                            <a:srgbClr val="0070C0"/>
                          </a:solidFill>
                          <a:effectLst/>
                        </a:rPr>
                        <a:t>MB3 – Dr. Ahsan Ahmad</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pPr marL="0" marR="0" algn="ctr">
                        <a:lnSpc>
                          <a:spcPct val="107000"/>
                        </a:lnSpc>
                        <a:spcBef>
                          <a:spcPts val="0"/>
                        </a:spcBef>
                        <a:spcAft>
                          <a:spcPts val="0"/>
                        </a:spcAft>
                      </a:pP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1666584"/>
                  </a:ext>
                </a:extLst>
              </a:tr>
              <a:tr h="670173">
                <a:tc>
                  <a:txBody>
                    <a:bodyPr/>
                    <a:lstStyle/>
                    <a:p>
                      <a:pPr marL="0" marR="0" algn="l">
                        <a:lnSpc>
                          <a:spcPct val="107000"/>
                        </a:lnSpc>
                        <a:spcBef>
                          <a:spcPts val="0"/>
                        </a:spcBef>
                        <a:spcAft>
                          <a:spcPts val="0"/>
                        </a:spcAft>
                      </a:pPr>
                      <a:r>
                        <a:rPr lang="en-US" sz="2400" b="1" dirty="0">
                          <a:solidFill>
                            <a:srgbClr val="0070C0"/>
                          </a:solidFill>
                          <a:effectLst/>
                        </a:rPr>
                        <a:t>WA1 – Dr. Austin Nickell</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2400" b="1" dirty="0">
                          <a:solidFill>
                            <a:srgbClr val="0070C0"/>
                          </a:solidFill>
                          <a:effectLst/>
                        </a:rPr>
                        <a:t>WB1 – Dr. </a:t>
                      </a:r>
                      <a:r>
                        <a:rPr lang="en-US" sz="2400" b="1" dirty="0" err="1">
                          <a:solidFill>
                            <a:srgbClr val="0070C0"/>
                          </a:solidFill>
                          <a:effectLst/>
                        </a:rPr>
                        <a:t>Diwanshu</a:t>
                      </a:r>
                      <a:r>
                        <a:rPr lang="en-US" sz="2400" b="1" dirty="0">
                          <a:solidFill>
                            <a:srgbClr val="0070C0"/>
                          </a:solidFill>
                          <a:effectLst/>
                        </a:rPr>
                        <a:t> Soni</a:t>
                      </a:r>
                    </a:p>
                  </a:txBody>
                  <a:tcPr marL="68580" marR="68580" marT="0" marB="0" anchor="b"/>
                </a:tc>
                <a:tc rowSpan="4">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Dr. Cherniack (Team 2)</a:t>
                      </a:r>
                    </a:p>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8042036"/>
                  </a:ext>
                </a:extLst>
              </a:tr>
              <a:tr h="654893">
                <a:tc>
                  <a:txBody>
                    <a:bodyPr/>
                    <a:lstStyle/>
                    <a:p>
                      <a:pPr marL="0" marR="0" algn="l">
                        <a:lnSpc>
                          <a:spcPct val="107000"/>
                        </a:lnSpc>
                        <a:spcBef>
                          <a:spcPts val="0"/>
                        </a:spcBef>
                        <a:spcAft>
                          <a:spcPts val="0"/>
                        </a:spcAft>
                      </a:pPr>
                      <a:r>
                        <a:rPr lang="en-US" sz="2400" b="1" i="0" u="none" strike="noStrike" noProof="0" dirty="0">
                          <a:solidFill>
                            <a:srgbClr val="0070C0"/>
                          </a:solidFill>
                          <a:effectLst/>
                          <a:latin typeface="Calibri"/>
                        </a:rPr>
                        <a:t>WA2 – </a:t>
                      </a:r>
                      <a:r>
                        <a:rPr lang="en-US" sz="2400" b="1" dirty="0">
                          <a:solidFill>
                            <a:srgbClr val="0070C0"/>
                          </a:solidFill>
                          <a:effectLst/>
                        </a:rPr>
                        <a:t>Dr. Majd Aboona</a:t>
                      </a:r>
                      <a:endParaRPr lang="en-US" sz="2400" b="1" i="0" u="none" strike="noStrike" noProof="0" dirty="0">
                        <a:solidFill>
                          <a:srgbClr val="0070C0"/>
                        </a:solidFill>
                        <a:effectLst/>
                        <a:latin typeface="Calibri"/>
                      </a:endParaRPr>
                    </a:p>
                  </a:txBody>
                  <a:tcPr marL="68580" marR="68580" marT="0" marB="0" anchor="b">
                    <a:solidFill>
                      <a:srgbClr val="FFFF00"/>
                    </a:solidFill>
                  </a:tcPr>
                </a:tc>
                <a:tc>
                  <a:txBody>
                    <a:bodyPr/>
                    <a:lstStyle/>
                    <a:p>
                      <a:pPr marL="0" marR="0" algn="l">
                        <a:lnSpc>
                          <a:spcPct val="107000"/>
                        </a:lnSpc>
                        <a:spcBef>
                          <a:spcPts val="0"/>
                        </a:spcBef>
                        <a:spcAft>
                          <a:spcPts val="0"/>
                        </a:spcAft>
                      </a:pPr>
                      <a:r>
                        <a:rPr lang="en-US" sz="2400" b="1" i="0" u="none" strike="noStrike" noProof="0" dirty="0">
                          <a:solidFill>
                            <a:srgbClr val="0070C0"/>
                          </a:solidFill>
                          <a:effectLst/>
                          <a:latin typeface="Calibri"/>
                        </a:rPr>
                        <a:t>WB2 – </a:t>
                      </a:r>
                      <a:r>
                        <a:rPr lang="en-US" sz="2400" b="1" dirty="0">
                          <a:solidFill>
                            <a:srgbClr val="0070C0"/>
                          </a:solidFill>
                          <a:effectLst/>
                        </a:rPr>
                        <a:t>Dr. Giovanni Sassano</a:t>
                      </a:r>
                      <a:endParaRPr lang="en-US" sz="2400" b="1" i="0" u="none" strike="noStrike" noProof="0" dirty="0">
                        <a:solidFill>
                          <a:srgbClr val="0070C0"/>
                        </a:solidFill>
                        <a:effectLst/>
                        <a:latin typeface="Calibri"/>
                      </a:endParaRPr>
                    </a:p>
                  </a:txBody>
                  <a:tcPr marL="68580" marR="68580" marT="0" marB="0" anchor="b">
                    <a:solidFill>
                      <a:srgbClr val="FFFF00"/>
                    </a:solidFill>
                  </a:tcPr>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1419666"/>
                  </a:ext>
                </a:extLst>
              </a:tr>
              <a:tr h="687637">
                <a:tc>
                  <a:txBody>
                    <a:bodyPr/>
                    <a:lstStyle/>
                    <a:p>
                      <a:pPr marL="0" marR="0" algn="l">
                        <a:lnSpc>
                          <a:spcPct val="107000"/>
                        </a:lnSpc>
                        <a:spcBef>
                          <a:spcPts val="0"/>
                        </a:spcBef>
                        <a:spcAft>
                          <a:spcPts val="0"/>
                        </a:spcAft>
                      </a:pPr>
                      <a:r>
                        <a:rPr lang="en-US" sz="2400" b="1" dirty="0">
                          <a:solidFill>
                            <a:srgbClr val="0070C0"/>
                          </a:solidFill>
                          <a:effectLst/>
                        </a:rPr>
                        <a:t>WA22 – </a:t>
                      </a:r>
                      <a:r>
                        <a:rPr lang="en-US" sz="2400" b="1" i="0" u="none" strike="noStrike" noProof="0" dirty="0">
                          <a:solidFill>
                            <a:srgbClr val="0070C0"/>
                          </a:solidFill>
                          <a:effectLst/>
                          <a:latin typeface="+mn-lt"/>
                        </a:rPr>
                        <a:t>Dr. Hayley Specht</a:t>
                      </a:r>
                      <a:r>
                        <a:rPr lang="en-US" sz="2400" b="1" dirty="0">
                          <a:solidFill>
                            <a:srgbClr val="0070C0"/>
                          </a:solidFill>
                          <a:effectLst/>
                        </a:rPr>
                        <a:t> </a:t>
                      </a:r>
                      <a:endParaRPr lang="en-US" sz="2400" b="1" i="0" u="none" strike="noStrike" noProof="0" dirty="0">
                        <a:solidFill>
                          <a:srgbClr val="0070C0"/>
                        </a:solidFill>
                        <a:effectLst/>
                        <a:latin typeface="Calibri"/>
                      </a:endParaRPr>
                    </a:p>
                  </a:txBody>
                  <a:tcPr marL="68580" marR="68580" marT="0" marB="0" anchor="b">
                    <a:solidFill>
                      <a:srgbClr val="FFFF00"/>
                    </a:solidFill>
                  </a:tcPr>
                </a:tc>
                <a:tc>
                  <a:txBody>
                    <a:bodyPr/>
                    <a:lstStyle/>
                    <a:p>
                      <a:pPr marL="0" marR="0" algn="l">
                        <a:lnSpc>
                          <a:spcPct val="107000"/>
                        </a:lnSpc>
                        <a:spcBef>
                          <a:spcPts val="0"/>
                        </a:spcBef>
                        <a:spcAft>
                          <a:spcPts val="0"/>
                        </a:spcAft>
                      </a:pPr>
                      <a:r>
                        <a:rPr lang="en-US" sz="2400" b="1" dirty="0">
                          <a:solidFill>
                            <a:srgbClr val="0070C0"/>
                          </a:solidFill>
                          <a:effectLst/>
                        </a:rPr>
                        <a:t>WB22 – </a:t>
                      </a:r>
                      <a:r>
                        <a:rPr lang="en-US" sz="2400" b="1" i="0" u="none" strike="noStrike" noProof="0" dirty="0">
                          <a:solidFill>
                            <a:srgbClr val="0070C0"/>
                          </a:solidFill>
                          <a:effectLst/>
                          <a:latin typeface="+mn-lt"/>
                        </a:rPr>
                        <a:t>Dr. Katherine Hersom</a:t>
                      </a:r>
                      <a:endParaRPr lang="en-US" sz="2400" b="1" i="0" u="none" strike="noStrike" noProof="0" dirty="0">
                        <a:solidFill>
                          <a:srgbClr val="0070C0"/>
                        </a:solidFill>
                        <a:effectLst/>
                        <a:latin typeface="Calibri"/>
                      </a:endParaRPr>
                    </a:p>
                  </a:txBody>
                  <a:tcPr marL="68580" marR="68580" marT="0" marB="0" anchor="b">
                    <a:solidFill>
                      <a:srgbClr val="FFFF00"/>
                    </a:solidFill>
                  </a:tcPr>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67894212"/>
                  </a:ext>
                </a:extLst>
              </a:tr>
              <a:tr h="687637">
                <a:tc>
                  <a:txBody>
                    <a:bodyPr/>
                    <a:lstStyle/>
                    <a:p>
                      <a:pPr marL="0" marR="0" algn="l">
                        <a:lnSpc>
                          <a:spcPct val="107000"/>
                        </a:lnSpc>
                        <a:spcBef>
                          <a:spcPts val="0"/>
                        </a:spcBef>
                        <a:spcAft>
                          <a:spcPts val="0"/>
                        </a:spcAft>
                      </a:pPr>
                      <a:r>
                        <a:rPr lang="en-US" sz="2400" b="1" dirty="0">
                          <a:effectLst/>
                        </a:rPr>
                        <a:t>WA3 – Dr. Jasmine Gill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l">
                        <a:lnSpc>
                          <a:spcPct val="107000"/>
                        </a:lnSpc>
                        <a:spcBef>
                          <a:spcPts val="0"/>
                        </a:spcBef>
                        <a:spcAft>
                          <a:spcPts val="0"/>
                        </a:spcAft>
                      </a:pPr>
                      <a:r>
                        <a:rPr lang="en-US" sz="2400" b="1" dirty="0">
                          <a:effectLst/>
                        </a:rPr>
                        <a:t>WB3 – Dr. Victoria Ramirez</a:t>
                      </a:r>
                      <a:endParaRPr lang="en-US" sz="2400" b="0" i="0" u="none" strike="noStrike" noProof="0" dirty="0">
                        <a:effectLst/>
                        <a:latin typeface="Calibri"/>
                      </a:endParaRPr>
                    </a:p>
                  </a:txBody>
                  <a:tcPr marL="68580" marR="68580" marT="0" marB="0" anchor="b">
                    <a:solidFill>
                      <a:srgbClr val="FFFF00"/>
                    </a:solidFill>
                  </a:tcPr>
                </a:tc>
                <a:tc vMerge="1">
                  <a:txBody>
                    <a:bodyPr/>
                    <a:lstStyle/>
                    <a:p>
                      <a:pPr marL="0" marR="0" algn="ctr">
                        <a:lnSpc>
                          <a:spcPct val="107000"/>
                        </a:lnSpc>
                        <a:spcBef>
                          <a:spcPts val="0"/>
                        </a:spcBef>
                        <a:spcAft>
                          <a:spcPts val="0"/>
                        </a:spcAft>
                      </a:pP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83578928"/>
                  </a:ext>
                </a:extLst>
              </a:tr>
              <a:tr h="654893">
                <a:tc>
                  <a:txBody>
                    <a:bodyPr/>
                    <a:lstStyle/>
                    <a:p>
                      <a:pPr marL="0" marR="0" algn="l">
                        <a:lnSpc>
                          <a:spcPct val="107000"/>
                        </a:lnSpc>
                        <a:spcBef>
                          <a:spcPts val="0"/>
                        </a:spcBef>
                        <a:spcAft>
                          <a:spcPts val="0"/>
                        </a:spcAft>
                      </a:pPr>
                      <a:r>
                        <a:rPr lang="en-US" sz="2400" b="1" dirty="0">
                          <a:effectLst/>
                        </a:rPr>
                        <a:t>RA1 – Dr. Irina </a:t>
                      </a:r>
                      <a:r>
                        <a:rPr lang="en-US" sz="2400" b="1" dirty="0" err="1">
                          <a:effectLst/>
                        </a:rPr>
                        <a:t>Adao</a:t>
                      </a:r>
                      <a:endParaRPr lang="en-US" sz="2400" b="1" dirty="0">
                        <a:effectLst/>
                      </a:endParaRPr>
                    </a:p>
                  </a:txBody>
                  <a:tcPr marL="68580" marR="68580" marT="0" marB="0" anchor="b">
                    <a:solidFill>
                      <a:schemeClr val="accent6">
                        <a:lumMod val="40000"/>
                        <a:lumOff val="60000"/>
                      </a:schemeClr>
                    </a:solidFill>
                  </a:tcPr>
                </a:tc>
                <a:tc>
                  <a:txBody>
                    <a:bodyPr/>
                    <a:lstStyle/>
                    <a:p>
                      <a:pPr marL="0" marR="0" algn="l">
                        <a:lnSpc>
                          <a:spcPct val="107000"/>
                        </a:lnSpc>
                        <a:spcBef>
                          <a:spcPts val="0"/>
                        </a:spcBef>
                        <a:spcAft>
                          <a:spcPts val="0"/>
                        </a:spcAft>
                      </a:pPr>
                      <a:r>
                        <a:rPr lang="en-US" sz="2400" b="1" dirty="0">
                          <a:effectLst/>
                        </a:rPr>
                        <a:t>RB1 – Dr. Courtney </a:t>
                      </a:r>
                      <a:r>
                        <a:rPr lang="en-US" sz="2400" b="1" dirty="0" err="1">
                          <a:effectLst/>
                        </a:rPr>
                        <a:t>Civelli</a:t>
                      </a:r>
                      <a:r>
                        <a:rPr lang="en-US" sz="2400" b="1" dirty="0">
                          <a:effectLst/>
                        </a:rPr>
                        <a:t> </a:t>
                      </a:r>
                    </a:p>
                  </a:txBody>
                  <a:tcPr marL="68580" marR="68580" marT="0" marB="0" anchor="b">
                    <a:solidFill>
                      <a:schemeClr val="accent6">
                        <a:lumMod val="40000"/>
                        <a:lumOff val="60000"/>
                      </a:schemeClr>
                    </a:solidFill>
                  </a:tcPr>
                </a:tc>
                <a:tc rowSpan="3">
                  <a:txBody>
                    <a:bodyPr/>
                    <a:lstStyle/>
                    <a:p>
                      <a:pPr marL="0" marR="0" algn="ctr">
                        <a:lnSpc>
                          <a:spcPct val="107000"/>
                        </a:lnSpc>
                        <a:spcBef>
                          <a:spcPts val="0"/>
                        </a:spcBef>
                        <a:spcAft>
                          <a:spcPts val="0"/>
                        </a:spcAft>
                      </a:pPr>
                      <a:r>
                        <a:rPr lang="en-US" sz="2400" b="1" dirty="0">
                          <a:effectLst/>
                        </a:rPr>
                        <a:t>Dr. Wong (Team 3)</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 work under Dr Cherniack]</a:t>
                      </a:r>
                    </a:p>
                    <a:p>
                      <a:pPr marL="0" marR="0" algn="ctr">
                        <a:lnSpc>
                          <a:spcPct val="107000"/>
                        </a:lnSpc>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extLst>
                  <a:ext uri="{0D108BD9-81ED-4DB2-BD59-A6C34878D82A}">
                    <a16:rowId xmlns:a16="http://schemas.microsoft.com/office/drawing/2014/main" val="3368679077"/>
                  </a:ext>
                </a:extLst>
              </a:tr>
              <a:tr h="654893">
                <a:tc>
                  <a:txBody>
                    <a:bodyPr/>
                    <a:lstStyle/>
                    <a:p>
                      <a:pPr marL="0" marR="0" algn="l">
                        <a:lnSpc>
                          <a:spcPct val="107000"/>
                        </a:lnSpc>
                        <a:spcBef>
                          <a:spcPts val="0"/>
                        </a:spcBef>
                        <a:spcAft>
                          <a:spcPts val="0"/>
                        </a:spcAft>
                      </a:pPr>
                      <a:r>
                        <a:rPr lang="en-US" sz="2400" b="1" dirty="0">
                          <a:effectLst/>
                        </a:rPr>
                        <a:t>RA2 – </a:t>
                      </a:r>
                      <a:r>
                        <a:rPr lang="en-US" sz="2400" b="1" i="0" u="none" strike="noStrike" noProof="0" dirty="0">
                          <a:effectLst/>
                          <a:latin typeface="+mn-lt"/>
                        </a:rPr>
                        <a:t>Dr. Nicole Boardman</a:t>
                      </a:r>
                      <a:endParaRPr lang="en-US" sz="2400" b="1" i="0" u="none" strike="noStrike" noProof="0" dirty="0">
                        <a:effectLst/>
                      </a:endParaRPr>
                    </a:p>
                  </a:txBody>
                  <a:tcPr marL="68580" marR="68580" marT="0" marB="0" anchor="b">
                    <a:solidFill>
                      <a:schemeClr val="accent6">
                        <a:lumMod val="40000"/>
                        <a:lumOff val="60000"/>
                      </a:schemeClr>
                    </a:solidFill>
                  </a:tcPr>
                </a:tc>
                <a:tc>
                  <a:txBody>
                    <a:bodyPr/>
                    <a:lstStyle/>
                    <a:p>
                      <a:pPr marL="0" marR="0" algn="l">
                        <a:lnSpc>
                          <a:spcPct val="107000"/>
                        </a:lnSpc>
                        <a:spcBef>
                          <a:spcPts val="0"/>
                        </a:spcBef>
                        <a:spcAft>
                          <a:spcPts val="0"/>
                        </a:spcAft>
                      </a:pPr>
                      <a:r>
                        <a:rPr lang="en-US" sz="2400" b="1" dirty="0">
                          <a:effectLst/>
                        </a:rPr>
                        <a:t>RB2 – </a:t>
                      </a:r>
                      <a:r>
                        <a:rPr lang="en-US" sz="2400" b="1" i="0" u="none" strike="noStrike" noProof="0" dirty="0">
                          <a:effectLst/>
                          <a:latin typeface="+mn-lt"/>
                        </a:rPr>
                        <a:t>Dr. Allen Yu</a:t>
                      </a:r>
                      <a:endParaRPr lang="en-US" sz="2400" b="1" i="0" u="none" strike="noStrike" noProof="0" dirty="0">
                        <a:effectLst/>
                        <a:latin typeface="Calibri"/>
                      </a:endParaRPr>
                    </a:p>
                  </a:txBody>
                  <a:tcPr marL="68580" marR="68580" marT="0" marB="0" anchor="b">
                    <a:solidFill>
                      <a:schemeClr val="accent6">
                        <a:lumMod val="40000"/>
                        <a:lumOff val="60000"/>
                      </a:schemeClr>
                    </a:solidFill>
                  </a:tcPr>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67766585"/>
                  </a:ext>
                </a:extLst>
              </a:tr>
              <a:tr h="687637">
                <a:tc>
                  <a:txBody>
                    <a:bodyPr/>
                    <a:lstStyle/>
                    <a:p>
                      <a:pPr marL="0" marR="0" algn="l">
                        <a:lnSpc>
                          <a:spcPct val="107000"/>
                        </a:lnSpc>
                        <a:spcBef>
                          <a:spcPts val="0"/>
                        </a:spcBef>
                        <a:spcAft>
                          <a:spcPts val="0"/>
                        </a:spcAft>
                      </a:pPr>
                      <a:r>
                        <a:rPr lang="en-US" sz="2400" b="1" dirty="0">
                          <a:effectLst/>
                        </a:rPr>
                        <a:t>RA3 – Dr</a:t>
                      </a:r>
                      <a:r>
                        <a:rPr lang="en-US" sz="2400" b="1" i="0" u="none" strike="noStrike" noProof="0" dirty="0">
                          <a:effectLst/>
                          <a:latin typeface="+mn-lt"/>
                        </a:rPr>
                        <a:t>. Aaron Flegenheimer</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marL="0" marR="0" algn="l">
                        <a:lnSpc>
                          <a:spcPct val="107000"/>
                        </a:lnSpc>
                        <a:spcBef>
                          <a:spcPts val="0"/>
                        </a:spcBef>
                        <a:spcAft>
                          <a:spcPts val="0"/>
                        </a:spcAft>
                      </a:pPr>
                      <a:r>
                        <a:rPr lang="en-US" sz="2400" b="1" dirty="0">
                          <a:effectLst/>
                        </a:rPr>
                        <a:t>RB3 – Dr. </a:t>
                      </a:r>
                      <a:r>
                        <a:rPr lang="en-US" sz="2400" b="1" i="0" u="none" strike="noStrike" noProof="0" dirty="0">
                          <a:effectLst/>
                          <a:latin typeface="+mn-lt"/>
                        </a:rPr>
                        <a:t>Ralph Mendez</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3173894"/>
                  </a:ext>
                </a:extLst>
              </a:tr>
              <a:tr h="68763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FA1 – Dr. Meagan Hanson</a:t>
                      </a:r>
                    </a:p>
                  </a:txBody>
                  <a:tcPr marL="68580" marR="68580" marT="0" marB="0" anchor="b"/>
                </a:tc>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FB1 – Dr. Mark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Betonio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2">
                  <a:txBody>
                    <a:bodyPr/>
                    <a:lstStyle/>
                    <a:p>
                      <a:pPr marL="0" marR="0" algn="ctr">
                        <a:lnSpc>
                          <a:spcPct val="107000"/>
                        </a:lnSpc>
                        <a:spcBef>
                          <a:spcPts val="0"/>
                        </a:spcBef>
                        <a:spcAft>
                          <a:spcPts val="0"/>
                        </a:spcAf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May staff with Chief Residents</a:t>
                      </a:r>
                    </a:p>
                    <a:p>
                      <a:pPr marL="0" marR="0" algn="ctr">
                        <a:lnSpc>
                          <a:spcPct val="107000"/>
                        </a:lnSpc>
                        <a:spcBef>
                          <a:spcPts val="0"/>
                        </a:spcBef>
                        <a:spcAft>
                          <a:spcPts val="0"/>
                        </a:spcAft>
                      </a:pP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19763616"/>
                  </a:ext>
                </a:extLst>
              </a:tr>
              <a:tr h="687637">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FA2 – Dr. </a:t>
                      </a:r>
                      <a:r>
                        <a:rPr lang="en-US" sz="2400" b="1" dirty="0">
                          <a:effectLst/>
                        </a:rPr>
                        <a:t>Leith Ghani</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marL="0" marR="0" algn="l">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FB2 – </a:t>
                      </a:r>
                      <a:r>
                        <a:rPr lang="en-US" sz="2400" b="1" dirty="0">
                          <a:effectLst/>
                        </a:rPr>
                        <a:t>Dr. Alec </a:t>
                      </a:r>
                      <a:r>
                        <a:rPr lang="en-US" sz="2400" b="1" dirty="0" err="1">
                          <a:effectLst/>
                        </a:rPr>
                        <a:t>Barlett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40000"/>
                        <a:lumOff val="60000"/>
                      </a:schemeClr>
                    </a:solidFill>
                  </a:tcPr>
                </a:tc>
                <a:tc vMerge="1">
                  <a:txBody>
                    <a:bodyPr/>
                    <a:lstStyle/>
                    <a:p>
                      <a:pPr marL="0" marR="0" algn="ctr">
                        <a:lnSpc>
                          <a:spcPct val="107000"/>
                        </a:lnSpc>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05291200"/>
                  </a:ext>
                </a:extLst>
              </a:tr>
            </a:tbl>
          </a:graphicData>
        </a:graphic>
      </p:graphicFrame>
      <p:sp>
        <p:nvSpPr>
          <p:cNvPr id="11" name="Rectangle 10">
            <a:extLst>
              <a:ext uri="{FF2B5EF4-FFF2-40B4-BE49-F238E27FC236}">
                <a16:creationId xmlns:a16="http://schemas.microsoft.com/office/drawing/2014/main" id="{94ABCA77-DE5E-41D7-8E2B-A6C3C01B7497}"/>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3EC536-8BF7-4DFC-B41E-7117B6BE3C85}"/>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8535E-95C1-7E18-3E0F-0772A2670EC6}"/>
              </a:ext>
            </a:extLst>
          </p:cNvPr>
          <p:cNvSpPr>
            <a:spLocks noGrp="1"/>
          </p:cNvSpPr>
          <p:nvPr>
            <p:ph type="title"/>
          </p:nvPr>
        </p:nvSpPr>
        <p:spPr>
          <a:xfrm>
            <a:off x="9426102" y="634813"/>
            <a:ext cx="3299298" cy="1024230"/>
          </a:xfrm>
        </p:spPr>
        <p:txBody>
          <a:bodyPr vert="horz" lIns="91440" tIns="45720" rIns="91440" bIns="45720" rtlCol="0" anchor="ctr">
            <a:noAutofit/>
          </a:bodyPr>
          <a:lstStyle/>
          <a:p>
            <a:pPr algn="ctr"/>
            <a:r>
              <a:rPr lang="en-US" sz="4800" dirty="0">
                <a:solidFill>
                  <a:srgbClr val="0070C0"/>
                </a:solidFill>
                <a:latin typeface="Calibri"/>
                <a:cs typeface="Calibri"/>
              </a:rPr>
              <a:t>Attendings</a:t>
            </a:r>
            <a:endParaRPr lang="en-US" sz="4800" dirty="0">
              <a:solidFill>
                <a:srgbClr val="0070C0"/>
              </a:solidFill>
              <a:latin typeface="Calibri"/>
              <a:cs typeface="Calibri Light" panose="020F0302020204030204"/>
            </a:endParaRPr>
          </a:p>
        </p:txBody>
      </p:sp>
    </p:spTree>
    <p:extLst>
      <p:ext uri="{BB962C8B-B14F-4D97-AF65-F5344CB8AC3E}">
        <p14:creationId xmlns:p14="http://schemas.microsoft.com/office/powerpoint/2010/main" val="306769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9954-8DBA-4F2D-8ACA-EB8B70652AB6}"/>
              </a:ext>
            </a:extLst>
          </p:cNvPr>
          <p:cNvSpPr>
            <a:spLocks noGrp="1"/>
          </p:cNvSpPr>
          <p:nvPr>
            <p:ph type="title"/>
          </p:nvPr>
        </p:nvSpPr>
        <p:spPr>
          <a:xfrm>
            <a:off x="810228" y="60147"/>
            <a:ext cx="11054080" cy="2071135"/>
          </a:xfrm>
        </p:spPr>
        <p:txBody>
          <a:bodyPr>
            <a:normAutofit/>
          </a:bodyPr>
          <a:lstStyle/>
          <a:p>
            <a:pPr algn="ctr"/>
            <a:r>
              <a:rPr lang="en-US" sz="6000">
                <a:solidFill>
                  <a:srgbClr val="0070C0"/>
                </a:solidFill>
                <a:latin typeface="Calibri"/>
                <a:cs typeface="Calibri"/>
              </a:rPr>
              <a:t>Typical Clinic Day</a:t>
            </a:r>
          </a:p>
        </p:txBody>
      </p:sp>
      <p:sp>
        <p:nvSpPr>
          <p:cNvPr id="4" name="TextBox 3">
            <a:extLst>
              <a:ext uri="{FF2B5EF4-FFF2-40B4-BE49-F238E27FC236}">
                <a16:creationId xmlns:a16="http://schemas.microsoft.com/office/drawing/2014/main" id="{7E53E7D4-DB0E-40E5-A490-250358ECCAF6}"/>
              </a:ext>
            </a:extLst>
          </p:cNvPr>
          <p:cNvSpPr txBox="1"/>
          <p:nvPr/>
        </p:nvSpPr>
        <p:spPr>
          <a:xfrm>
            <a:off x="698500" y="1846099"/>
            <a:ext cx="1175731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800">
              <a:cs typeface="Calibri" panose="020F0502020204030204"/>
            </a:endParaRPr>
          </a:p>
          <a:p>
            <a:pPr marL="285750" indent="-285750">
              <a:buFont typeface="Arial"/>
              <a:buChar char="•"/>
            </a:pPr>
            <a:r>
              <a:rPr lang="en-US" sz="2800">
                <a:ea typeface="+mn-lt"/>
                <a:cs typeface="+mn-lt"/>
              </a:rPr>
              <a:t>Expectation is that you are at your desk and logged in </a:t>
            </a:r>
            <a:r>
              <a:rPr lang="en-US" sz="2800" b="1">
                <a:ea typeface="+mn-lt"/>
                <a:cs typeface="+mn-lt"/>
              </a:rPr>
              <a:t>before</a:t>
            </a:r>
            <a:r>
              <a:rPr lang="en-US" sz="2800">
                <a:ea typeface="+mn-lt"/>
                <a:cs typeface="+mn-lt"/>
              </a:rPr>
              <a:t> 8am to review that day's patients - looking at the charts the night before also helps!  Find a workspace in the team area, connect your VA-issued laptop to the hub, and </a:t>
            </a:r>
            <a:r>
              <a:rPr lang="en-US" sz="2800" u="sng">
                <a:ea typeface="+mn-lt"/>
                <a:cs typeface="+mn-lt"/>
              </a:rPr>
              <a:t>please sign into Microsoft Teams! </a:t>
            </a:r>
            <a:endParaRPr lang="en-US" sz="2800" u="sng">
              <a:cs typeface="Calibri" panose="020F0502020204030204"/>
            </a:endParaRPr>
          </a:p>
          <a:p>
            <a:pPr marL="285750" indent="-285750">
              <a:buFont typeface="Arial"/>
              <a:buChar char="•"/>
            </a:pPr>
            <a:endParaRPr lang="en-US" sz="2800">
              <a:ea typeface="+mn-lt"/>
              <a:cs typeface="+mn-lt"/>
            </a:endParaRPr>
          </a:p>
          <a:p>
            <a:pPr marL="285750" indent="-285750">
              <a:buFont typeface="Arial"/>
              <a:buChar char="•"/>
            </a:pPr>
            <a:r>
              <a:rPr lang="en-US" sz="2800" b="1">
                <a:ea typeface="+mn-lt"/>
                <a:cs typeface="+mn-lt"/>
              </a:rPr>
              <a:t>0800-0845:</a:t>
            </a:r>
            <a:r>
              <a:rPr lang="en-US" sz="2800">
                <a:ea typeface="+mn-lt"/>
                <a:cs typeface="+mn-lt"/>
              </a:rPr>
              <a:t> Review your schedule, patients' charts &amp; prep your notes (if not already done); process view alerts (if you are logging in 3x/week this shouldn't be too many day of); clear mailbox</a:t>
            </a:r>
            <a:endParaRPr lang="en-US" sz="2800">
              <a:cs typeface="Calibri" panose="020F0502020204030204"/>
            </a:endParaRPr>
          </a:p>
          <a:p>
            <a:pPr marL="285750" lvl="1" indent="-285750">
              <a:buFont typeface="Arial"/>
              <a:buChar char="•"/>
            </a:pPr>
            <a:endParaRPr lang="en-US" sz="2800">
              <a:cs typeface="Calibri" panose="020F0502020204030204"/>
            </a:endParaRPr>
          </a:p>
        </p:txBody>
      </p:sp>
      <p:pic>
        <p:nvPicPr>
          <p:cNvPr id="3" name="Picture 2" descr="image001">
            <a:extLst>
              <a:ext uri="{FF2B5EF4-FFF2-40B4-BE49-F238E27FC236}">
                <a16:creationId xmlns:a16="http://schemas.microsoft.com/office/drawing/2014/main" id="{E6CAD657-FA8C-4B14-95E8-030DA2961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B5598BEA-1098-4DA0-9FF2-FE43F5F45FC3}"/>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3253A979-FC37-43CE-9027-F963CDC16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4E4A58D-CC14-4D44-AD1F-C2CC5B84B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5A9C4ADA-28D3-4C93-982F-0224129B6B8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F2E1CD-A7F6-4D05-A3F7-B86BFA2FEA1E}"/>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89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9954-8DBA-4F2D-8ACA-EB8B70652AB6}"/>
              </a:ext>
            </a:extLst>
          </p:cNvPr>
          <p:cNvSpPr>
            <a:spLocks noGrp="1"/>
          </p:cNvSpPr>
          <p:nvPr>
            <p:ph type="title"/>
          </p:nvPr>
        </p:nvSpPr>
        <p:spPr>
          <a:xfrm>
            <a:off x="810228" y="60147"/>
            <a:ext cx="11054080" cy="2071135"/>
          </a:xfrm>
        </p:spPr>
        <p:txBody>
          <a:bodyPr>
            <a:normAutofit/>
          </a:bodyPr>
          <a:lstStyle/>
          <a:p>
            <a:pPr algn="ctr"/>
            <a:r>
              <a:rPr lang="en-US" sz="6000">
                <a:solidFill>
                  <a:srgbClr val="0070C0"/>
                </a:solidFill>
                <a:latin typeface="Calibri"/>
                <a:cs typeface="Calibri"/>
              </a:rPr>
              <a:t>Typical Clinic Day</a:t>
            </a:r>
          </a:p>
        </p:txBody>
      </p:sp>
      <p:sp>
        <p:nvSpPr>
          <p:cNvPr id="4" name="TextBox 3">
            <a:extLst>
              <a:ext uri="{FF2B5EF4-FFF2-40B4-BE49-F238E27FC236}">
                <a16:creationId xmlns:a16="http://schemas.microsoft.com/office/drawing/2014/main" id="{7E53E7D4-DB0E-40E5-A490-250358ECCAF6}"/>
              </a:ext>
            </a:extLst>
          </p:cNvPr>
          <p:cNvSpPr txBox="1"/>
          <p:nvPr/>
        </p:nvSpPr>
        <p:spPr>
          <a:xfrm>
            <a:off x="672137" y="1464191"/>
            <a:ext cx="11757311"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buFont typeface="Arial,Sans-Serif"/>
              <a:buChar char="•"/>
            </a:pPr>
            <a:r>
              <a:rPr lang="en-US" sz="2800" b="1" dirty="0">
                <a:ea typeface="+mn-lt"/>
                <a:cs typeface="+mn-lt"/>
              </a:rPr>
              <a:t>0845:</a:t>
            </a:r>
            <a:r>
              <a:rPr lang="en-US" sz="2800" dirty="0">
                <a:ea typeface="+mn-lt"/>
                <a:cs typeface="+mn-lt"/>
              </a:rPr>
              <a:t> Clinic Huddle (in person)</a:t>
            </a:r>
            <a:endParaRPr lang="en-US" dirty="0">
              <a:ea typeface="+mn-lt"/>
              <a:cs typeface="+mn-lt"/>
            </a:endParaRPr>
          </a:p>
          <a:p>
            <a:pPr marL="742950" lvl="2" indent="-285750">
              <a:buFont typeface="Arial,Sans-Serif"/>
              <a:buChar char="•"/>
            </a:pPr>
            <a:r>
              <a:rPr lang="en-US" sz="2800" dirty="0">
                <a:ea typeface="+mn-lt"/>
                <a:cs typeface="+mn-lt"/>
              </a:rPr>
              <a:t>VA/Residency updates, review your patients and ask your attending any questions with about the day</a:t>
            </a:r>
            <a:endParaRPr lang="en-US" dirty="0">
              <a:cs typeface="Calibri"/>
            </a:endParaRPr>
          </a:p>
          <a:p>
            <a:pPr marL="742950" lvl="2" indent="-285750">
              <a:buFont typeface="Arial,Sans-Serif"/>
              <a:buChar char="•"/>
            </a:pPr>
            <a:r>
              <a:rPr lang="en-US" sz="2800" dirty="0">
                <a:ea typeface="+mn-lt"/>
                <a:cs typeface="+mn-lt"/>
              </a:rPr>
              <a:t>1-2 MKSAP Questions</a:t>
            </a:r>
          </a:p>
          <a:p>
            <a:pPr marL="285750" lvl="1" indent="-285750">
              <a:buFont typeface="Arial,Sans-Serif"/>
              <a:buChar char="•"/>
            </a:pPr>
            <a:endParaRPr lang="en-US" sz="2800" dirty="0">
              <a:ea typeface="+mn-lt"/>
              <a:cs typeface="+mn-lt"/>
            </a:endParaRPr>
          </a:p>
          <a:p>
            <a:pPr marL="285750" lvl="1" indent="-285750">
              <a:buFont typeface="Arial,Sans-Serif"/>
              <a:buChar char="•"/>
            </a:pPr>
            <a:r>
              <a:rPr lang="en-US" sz="2800" b="1" dirty="0">
                <a:ea typeface="+mn-lt"/>
                <a:cs typeface="+mn-lt"/>
              </a:rPr>
              <a:t>0900-1200:</a:t>
            </a:r>
            <a:r>
              <a:rPr lang="en-US" sz="2800" dirty="0">
                <a:ea typeface="+mn-lt"/>
                <a:cs typeface="+mn-lt"/>
              </a:rPr>
              <a:t> Seeing patients</a:t>
            </a:r>
          </a:p>
          <a:p>
            <a:pPr marL="742950" lvl="2" indent="-285750">
              <a:buFont typeface="Arial,Sans-Serif"/>
              <a:buChar char="•"/>
            </a:pPr>
            <a:r>
              <a:rPr lang="en-US" sz="2800" dirty="0">
                <a:ea typeface="+mn-lt"/>
                <a:cs typeface="+mn-lt"/>
              </a:rPr>
              <a:t>You will have a mix of F2F and virtual appointments</a:t>
            </a:r>
            <a:endParaRPr lang="en-US" dirty="0">
              <a:cs typeface="Calibri" panose="020F0502020204030204"/>
            </a:endParaRPr>
          </a:p>
          <a:p>
            <a:pPr marL="285750" lvl="1" indent="-285750">
              <a:buFont typeface="Arial,Sans-Serif"/>
              <a:buChar char="•"/>
            </a:pPr>
            <a:endParaRPr lang="en-US" sz="2800" dirty="0">
              <a:cs typeface="Calibri" panose="020F0502020204030204"/>
            </a:endParaRPr>
          </a:p>
          <a:p>
            <a:pPr marL="285750" lvl="1" indent="-285750">
              <a:buFont typeface="Arial"/>
              <a:buChar char="•"/>
            </a:pPr>
            <a:r>
              <a:rPr lang="en-US" sz="2800" b="1" dirty="0">
                <a:cs typeface="Calibri" panose="020F0502020204030204"/>
              </a:rPr>
              <a:t>1200-1300:</a:t>
            </a:r>
            <a:r>
              <a:rPr lang="en-US" sz="2800" dirty="0">
                <a:cs typeface="Calibri" panose="020F0502020204030204"/>
              </a:rPr>
              <a:t> Lunch, alerts, notes, didactics</a:t>
            </a:r>
          </a:p>
          <a:p>
            <a:pPr marL="285750" lvl="1" indent="-285750">
              <a:buFont typeface="Arial"/>
              <a:buChar char="•"/>
            </a:pPr>
            <a:endParaRPr lang="en-US" sz="2800" dirty="0">
              <a:cs typeface="Calibri" panose="020F0502020204030204"/>
            </a:endParaRPr>
          </a:p>
          <a:p>
            <a:pPr marL="285750" lvl="1" indent="-285750">
              <a:buFont typeface="Arial"/>
              <a:buChar char="•"/>
            </a:pPr>
            <a:r>
              <a:rPr lang="en-US" sz="2800" b="1" dirty="0">
                <a:cs typeface="Calibri" panose="020F0502020204030204"/>
              </a:rPr>
              <a:t>1300-1600:</a:t>
            </a:r>
            <a:r>
              <a:rPr lang="en-US" sz="2800" dirty="0">
                <a:cs typeface="Calibri" panose="020F0502020204030204"/>
              </a:rPr>
              <a:t> Seeing patients</a:t>
            </a:r>
          </a:p>
          <a:p>
            <a:pPr marL="285750" lvl="1" indent="-285750">
              <a:buFont typeface="Arial"/>
              <a:buChar char="•"/>
            </a:pPr>
            <a:endParaRPr lang="en-US" sz="2800" dirty="0">
              <a:cs typeface="Calibri" panose="020F0502020204030204"/>
            </a:endParaRPr>
          </a:p>
          <a:p>
            <a:pPr marL="285750" lvl="1" indent="-285750">
              <a:buFont typeface="Arial"/>
              <a:buChar char="•"/>
            </a:pPr>
            <a:r>
              <a:rPr lang="en-US" sz="2800" b="1" dirty="0">
                <a:cs typeface="Calibri" panose="020F0502020204030204"/>
              </a:rPr>
              <a:t>1630:</a:t>
            </a:r>
            <a:r>
              <a:rPr lang="en-US" sz="2800" dirty="0">
                <a:cs typeface="Calibri" panose="020F0502020204030204"/>
              </a:rPr>
              <a:t> Wrapping up </a:t>
            </a:r>
          </a:p>
          <a:p>
            <a:pPr marL="742950" lvl="2" indent="-285750">
              <a:buFont typeface="Arial"/>
              <a:buChar char="•"/>
            </a:pPr>
            <a:r>
              <a:rPr lang="en-US" sz="2800" dirty="0">
                <a:cs typeface="Calibri" panose="020F0502020204030204"/>
              </a:rPr>
              <a:t>notes, staffing </a:t>
            </a:r>
            <a:r>
              <a:rPr lang="en-US" sz="2800" dirty="0" err="1">
                <a:cs typeface="Calibri" panose="020F0502020204030204"/>
              </a:rPr>
              <a:t>etc</a:t>
            </a:r>
            <a:r>
              <a:rPr lang="en-US" sz="2800" dirty="0">
                <a:cs typeface="Calibri" panose="020F0502020204030204"/>
              </a:rPr>
              <a:t>, be sure to place your completed paperwork in the fax or scan folder, check out with your attending to communicate and ensure all work done for the day!</a:t>
            </a:r>
          </a:p>
          <a:p>
            <a:pPr marL="742950" lvl="2" indent="-285750">
              <a:buFont typeface="Arial"/>
              <a:buChar char="•"/>
            </a:pPr>
            <a:r>
              <a:rPr lang="en-US" sz="2800" dirty="0">
                <a:cs typeface="Calibri" panose="020F0502020204030204"/>
              </a:rPr>
              <a:t>Please make sure that you leave the clinic by 18:30 (or the gate will be locked!)</a:t>
            </a:r>
          </a:p>
          <a:p>
            <a:pPr marL="285750" lvl="1" indent="-285750">
              <a:buFont typeface="Arial"/>
              <a:buChar char="•"/>
            </a:pPr>
            <a:endParaRPr lang="en-US" sz="2800" dirty="0">
              <a:cs typeface="Calibri" panose="020F0502020204030204"/>
            </a:endParaRPr>
          </a:p>
          <a:p>
            <a:pPr marL="285750" lvl="1" indent="-285750">
              <a:buFont typeface="Arial"/>
              <a:buChar char="•"/>
            </a:pPr>
            <a:endParaRPr lang="en-US" sz="2800" dirty="0">
              <a:cs typeface="Calibri" panose="020F0502020204030204"/>
            </a:endParaRPr>
          </a:p>
        </p:txBody>
      </p:sp>
      <p:pic>
        <p:nvPicPr>
          <p:cNvPr id="3" name="Picture 2" descr="image001">
            <a:extLst>
              <a:ext uri="{FF2B5EF4-FFF2-40B4-BE49-F238E27FC236}">
                <a16:creationId xmlns:a16="http://schemas.microsoft.com/office/drawing/2014/main" id="{E6CAD657-FA8C-4B14-95E8-030DA2961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B5598BEA-1098-4DA0-9FF2-FE43F5F45FC3}"/>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3253A979-FC37-43CE-9027-F963CDC16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4E4A58D-CC14-4D44-AD1F-C2CC5B84B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5A9C4ADA-28D3-4C93-982F-0224129B6B8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F2E1CD-A7F6-4D05-A3F7-B86BFA2FEA1E}"/>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54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 descr="Timeline&#10;&#10;Description automatically generated with low confidence">
            <a:extLst>
              <a:ext uri="{FF2B5EF4-FFF2-40B4-BE49-F238E27FC236}">
                <a16:creationId xmlns:a16="http://schemas.microsoft.com/office/drawing/2014/main" id="{EA0606FD-DE54-4F25-BA36-6349157A70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69777" y="1050829"/>
            <a:ext cx="8035023" cy="76734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9342" y="442949"/>
            <a:ext cx="4621128" cy="878869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0DD6E-0AEB-48D3-9F7B-636483369D9D}"/>
              </a:ext>
            </a:extLst>
          </p:cNvPr>
          <p:cNvSpPr>
            <a:spLocks noGrp="1"/>
          </p:cNvSpPr>
          <p:nvPr>
            <p:ph type="title"/>
          </p:nvPr>
        </p:nvSpPr>
        <p:spPr>
          <a:xfrm>
            <a:off x="792480" y="1056641"/>
            <a:ext cx="3708400" cy="7057812"/>
          </a:xfrm>
        </p:spPr>
        <p:txBody>
          <a:bodyPr vert="horz" lIns="91440" tIns="45720" rIns="91440" bIns="45720" rtlCol="0" anchor="ctr">
            <a:normAutofit/>
          </a:bodyPr>
          <a:lstStyle/>
          <a:p>
            <a:pPr algn="ctr" defTabSz="914400"/>
            <a:r>
              <a:rPr lang="en-US" sz="6000" kern="1200">
                <a:solidFill>
                  <a:srgbClr val="FFFFFF"/>
                </a:solidFill>
                <a:latin typeface="+mj-lt"/>
                <a:ea typeface="+mj-ea"/>
                <a:cs typeface="+mj-cs"/>
              </a:rPr>
              <a:t>P32VAC</a:t>
            </a:r>
            <a:br>
              <a:rPr lang="en-US" sz="6000" kern="1200">
                <a:solidFill>
                  <a:srgbClr val="FFFFFF"/>
                </a:solidFill>
                <a:latin typeface="+mj-lt"/>
                <a:ea typeface="+mj-ea"/>
                <a:cs typeface="+mj-cs"/>
              </a:rPr>
            </a:br>
            <a:r>
              <a:rPr lang="en-US" sz="6000" kern="1200">
                <a:solidFill>
                  <a:srgbClr val="FFFFFF"/>
                </a:solidFill>
                <a:latin typeface="+mj-lt"/>
                <a:ea typeface="+mj-ea"/>
                <a:cs typeface="+mj-cs"/>
              </a:rPr>
              <a:t>Onsite</a:t>
            </a:r>
            <a:br>
              <a:rPr lang="en-US" sz="6000" kern="1200">
                <a:solidFill>
                  <a:srgbClr val="FFFFFF"/>
                </a:solidFill>
                <a:latin typeface="+mj-lt"/>
                <a:ea typeface="+mj-ea"/>
                <a:cs typeface="+mj-cs"/>
              </a:rPr>
            </a:br>
            <a:r>
              <a:rPr lang="en-US" sz="6000" kern="1200">
                <a:solidFill>
                  <a:srgbClr val="FFFFFF"/>
                </a:solidFill>
                <a:latin typeface="+mj-lt"/>
                <a:ea typeface="+mj-ea"/>
                <a:cs typeface="+mj-cs"/>
              </a:rPr>
              <a:t>Parking</a:t>
            </a:r>
          </a:p>
        </p:txBody>
      </p:sp>
    </p:spTree>
    <p:extLst>
      <p:ext uri="{BB962C8B-B14F-4D97-AF65-F5344CB8AC3E}">
        <p14:creationId xmlns:p14="http://schemas.microsoft.com/office/powerpoint/2010/main" val="164379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a:solidFill>
                  <a:srgbClr val="0070C0"/>
                </a:solidFill>
                <a:latin typeface="Calibri"/>
                <a:cs typeface="Calibri"/>
              </a:rPr>
              <a:t>Orientation Objectives</a:t>
            </a:r>
          </a:p>
        </p:txBody>
      </p:sp>
      <p:sp>
        <p:nvSpPr>
          <p:cNvPr id="3" name="Content Placeholder 2"/>
          <p:cNvSpPr>
            <a:spLocks noGrp="1"/>
          </p:cNvSpPr>
          <p:nvPr>
            <p:ph idx="1"/>
          </p:nvPr>
        </p:nvSpPr>
        <p:spPr>
          <a:xfrm>
            <a:off x="343590" y="2397038"/>
            <a:ext cx="12225101" cy="6132657"/>
          </a:xfrm>
        </p:spPr>
        <p:txBody>
          <a:bodyPr vert="horz" lIns="91440" tIns="45720" rIns="91440" bIns="45720" rtlCol="0" anchor="t">
            <a:normAutofit/>
          </a:bodyPr>
          <a:lstStyle/>
          <a:p>
            <a:pPr marL="731520" lvl="1" indent="-243840"/>
            <a:r>
              <a:rPr lang="en-US" sz="4000">
                <a:ea typeface="+mn-lt"/>
                <a:cs typeface="+mn-lt"/>
              </a:rPr>
              <a:t>Pick up a VA-issued laptop (if not done already)</a:t>
            </a:r>
          </a:p>
          <a:p>
            <a:pPr marL="731520" lvl="1" indent="-243840"/>
            <a:r>
              <a:rPr lang="en-US" sz="4000">
                <a:ea typeface="+mn-lt"/>
                <a:cs typeface="+mn-lt"/>
              </a:rPr>
              <a:t>Meet you PACT Team</a:t>
            </a:r>
            <a:endParaRPr lang="en-US" sz="2550">
              <a:cs typeface="Calibri"/>
            </a:endParaRPr>
          </a:p>
          <a:p>
            <a:pPr marL="731520" lvl="1" indent="-243840"/>
            <a:r>
              <a:rPr lang="en-US" sz="4000">
                <a:ea typeface="+mn-lt"/>
                <a:cs typeface="+mn-lt"/>
              </a:rPr>
              <a:t>Describe the general clinic flow and best practice</a:t>
            </a:r>
            <a:endParaRPr lang="en-US">
              <a:cs typeface="Calibri" panose="020F0502020204030204"/>
            </a:endParaRPr>
          </a:p>
          <a:p>
            <a:pPr marL="731520" lvl="1" indent="-243840"/>
            <a:r>
              <a:rPr lang="en-US" sz="4000">
                <a:cs typeface="Calibri"/>
              </a:rPr>
              <a:t>Describe a typical clinic day</a:t>
            </a:r>
          </a:p>
          <a:p>
            <a:pPr marL="731520" lvl="1" indent="-243840"/>
            <a:r>
              <a:rPr lang="en-US" sz="4000">
                <a:cs typeface="Calibri"/>
              </a:rPr>
              <a:t>Describe who to notify if you are late or calling out</a:t>
            </a:r>
          </a:p>
          <a:p>
            <a:pPr marL="731520" lvl="1" indent="-243840"/>
            <a:r>
              <a:rPr lang="en-US" sz="4000">
                <a:cs typeface="Calibri"/>
              </a:rPr>
              <a:t>Use CPRS for a regular clinic visit</a:t>
            </a:r>
          </a:p>
          <a:p>
            <a:pPr marL="731520" lvl="1" indent="-243840"/>
            <a:r>
              <a:rPr lang="en-US" sz="4000">
                <a:ea typeface="+mn-lt"/>
                <a:cs typeface="+mn-lt"/>
              </a:rPr>
              <a:t>Use GUI to check schedules</a:t>
            </a:r>
          </a:p>
          <a:p>
            <a:pPr marL="731520" lvl="1" indent="-243840"/>
            <a:r>
              <a:rPr lang="en-US" sz="4000">
                <a:ea typeface="+mn-lt"/>
                <a:cs typeface="+mn-lt"/>
              </a:rPr>
              <a:t>Explain the concept of Secure messaging and how to respond</a:t>
            </a:r>
            <a:endParaRPr lang="en-US" sz="4000">
              <a:cs typeface="Calibri" panose="020F0502020204030204"/>
            </a:endParaRPr>
          </a:p>
          <a:p>
            <a:pPr marL="731520" lvl="1" indent="-243840"/>
            <a:r>
              <a:rPr lang="en-US" sz="4000">
                <a:cs typeface="Calibri" panose="020F0502020204030204"/>
              </a:rPr>
              <a:t>Start a Phone and a Video Clinic Visit</a:t>
            </a:r>
          </a:p>
          <a:p>
            <a:pPr marL="731520" lvl="1" indent="-243840"/>
            <a:endParaRPr lang="en-US" sz="3700">
              <a:cs typeface="Calibri" panose="020F0502020204030204"/>
            </a:endParaRPr>
          </a:p>
          <a:p>
            <a:pPr marL="731520" lvl="1" indent="-243840"/>
            <a:endParaRPr lang="en-US" sz="3700">
              <a:cs typeface="Calibri" panose="020F0502020204030204"/>
            </a:endParaRPr>
          </a:p>
        </p:txBody>
      </p:sp>
      <p:pic>
        <p:nvPicPr>
          <p:cNvPr id="5" name="Picture 4" descr="image001">
            <a:extLst>
              <a:ext uri="{FF2B5EF4-FFF2-40B4-BE49-F238E27FC236}">
                <a16:creationId xmlns:a16="http://schemas.microsoft.com/office/drawing/2014/main" id="{BD5BB598-C7B1-4063-AC16-06104D54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7F82F419-33F9-40E4-8DFB-606D070501ED}"/>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25CFB618-4B8E-412E-B7DF-C68A8366E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62CA0E1-BDFA-4399-89D7-29D242E807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E91D19CC-754B-4214-B262-95980AA29325}"/>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4654A5-9DC8-4620-B9FB-0FC6A63BCC3D}"/>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923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9342" y="442949"/>
            <a:ext cx="4621128" cy="878869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AEBB3-E4AC-4CCC-AC3E-4CCF7BEF0657}"/>
              </a:ext>
            </a:extLst>
          </p:cNvPr>
          <p:cNvSpPr>
            <a:spLocks noGrp="1"/>
          </p:cNvSpPr>
          <p:nvPr>
            <p:ph type="title"/>
          </p:nvPr>
        </p:nvSpPr>
        <p:spPr>
          <a:xfrm>
            <a:off x="792480" y="1056641"/>
            <a:ext cx="3708400" cy="7057812"/>
          </a:xfrm>
        </p:spPr>
        <p:txBody>
          <a:bodyPr vert="horz" lIns="91440" tIns="45720" rIns="91440" bIns="45720" rtlCol="0" anchor="ctr">
            <a:normAutofit/>
          </a:bodyPr>
          <a:lstStyle/>
          <a:p>
            <a:pPr algn="ctr" defTabSz="914400"/>
            <a:r>
              <a:rPr lang="en-US" sz="6000">
                <a:solidFill>
                  <a:srgbClr val="FFFFFF"/>
                </a:solidFill>
              </a:rPr>
              <a:t>P32VAC</a:t>
            </a:r>
            <a:br>
              <a:rPr lang="en-US" sz="6000">
                <a:solidFill>
                  <a:srgbClr val="FFFFFF"/>
                </a:solidFill>
              </a:rPr>
            </a:br>
            <a:r>
              <a:rPr lang="en-US" sz="6000">
                <a:solidFill>
                  <a:srgbClr val="FFFFFF"/>
                </a:solidFill>
              </a:rPr>
              <a:t>Onsite</a:t>
            </a:r>
            <a:br>
              <a:rPr lang="en-US" sz="6000" kern="1200"/>
            </a:br>
            <a:r>
              <a:rPr lang="en-US" sz="6000" kern="1200">
                <a:solidFill>
                  <a:srgbClr val="FFFFFF"/>
                </a:solidFill>
                <a:latin typeface="+mj-lt"/>
                <a:ea typeface="+mj-ea"/>
                <a:cs typeface="+mj-cs"/>
              </a:rPr>
              <a:t>Parking</a:t>
            </a:r>
          </a:p>
        </p:txBody>
      </p:sp>
      <p:pic>
        <p:nvPicPr>
          <p:cNvPr id="4" name="Picture 4">
            <a:extLst>
              <a:ext uri="{FF2B5EF4-FFF2-40B4-BE49-F238E27FC236}">
                <a16:creationId xmlns:a16="http://schemas.microsoft.com/office/drawing/2014/main" id="{87F3348E-96BE-3728-0299-D7FE8933B30C}"/>
              </a:ext>
            </a:extLst>
          </p:cNvPr>
          <p:cNvPicPr>
            <a:picLocks noChangeAspect="1"/>
          </p:cNvPicPr>
          <p:nvPr/>
        </p:nvPicPr>
        <p:blipFill>
          <a:blip r:embed="rId2"/>
          <a:stretch>
            <a:fillRect/>
          </a:stretch>
        </p:blipFill>
        <p:spPr>
          <a:xfrm>
            <a:off x="5116458" y="1204882"/>
            <a:ext cx="7671200" cy="7338522"/>
          </a:xfrm>
          <a:prstGeom prst="rect">
            <a:avLst/>
          </a:prstGeom>
        </p:spPr>
      </p:pic>
    </p:spTree>
    <p:extLst>
      <p:ext uri="{BB962C8B-B14F-4D97-AF65-F5344CB8AC3E}">
        <p14:creationId xmlns:p14="http://schemas.microsoft.com/office/powerpoint/2010/main" val="82705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icture containing sky, outdoor, city&#10;&#10;Description automatically generated">
            <a:extLst>
              <a:ext uri="{FF2B5EF4-FFF2-40B4-BE49-F238E27FC236}">
                <a16:creationId xmlns:a16="http://schemas.microsoft.com/office/drawing/2014/main" id="{DF32AE5F-53D7-4161-AFA2-8AD66E252F3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0" y="10"/>
            <a:ext cx="13004780" cy="97535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922"/>
            <a:ext cx="13004800" cy="104754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0DD6E-0AEB-48D3-9F7B-636483369D9D}"/>
              </a:ext>
            </a:extLst>
          </p:cNvPr>
          <p:cNvSpPr>
            <a:spLocks noGrp="1"/>
          </p:cNvSpPr>
          <p:nvPr>
            <p:ph type="title"/>
          </p:nvPr>
        </p:nvSpPr>
        <p:spPr>
          <a:xfrm>
            <a:off x="558800" y="605795"/>
            <a:ext cx="11958320" cy="1059322"/>
          </a:xfrm>
        </p:spPr>
        <p:txBody>
          <a:bodyPr vert="horz" lIns="91440" tIns="45720" rIns="91440" bIns="45720" rtlCol="0" anchor="ctr">
            <a:normAutofit/>
          </a:bodyPr>
          <a:lstStyle/>
          <a:p>
            <a:pPr algn="ctr" defTabSz="914400"/>
            <a:r>
              <a:rPr lang="en-US" sz="4500">
                <a:solidFill>
                  <a:schemeClr val="tx1">
                    <a:lumMod val="85000"/>
                    <a:lumOff val="15000"/>
                  </a:schemeClr>
                </a:solidFill>
              </a:rPr>
              <a:t>View from 30</a:t>
            </a:r>
            <a:r>
              <a:rPr lang="en-US" sz="4500" baseline="30000">
                <a:solidFill>
                  <a:schemeClr val="tx1">
                    <a:lumMod val="85000"/>
                    <a:lumOff val="15000"/>
                  </a:schemeClr>
                </a:solidFill>
              </a:rPr>
              <a:t>th</a:t>
            </a:r>
            <a:r>
              <a:rPr lang="en-US" sz="4500">
                <a:solidFill>
                  <a:schemeClr val="tx1">
                    <a:lumMod val="85000"/>
                    <a:lumOff val="15000"/>
                  </a:schemeClr>
                </a:solidFill>
              </a:rPr>
              <a:t> Place</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98763"/>
            <a:ext cx="130048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768621"/>
            <a:ext cx="130048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197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6936"/>
            <a:ext cx="13004800" cy="1047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AEBB3-E4AC-4CCC-AC3E-4CCF7BEF0657}"/>
              </a:ext>
            </a:extLst>
          </p:cNvPr>
          <p:cNvSpPr>
            <a:spLocks noGrp="1"/>
          </p:cNvSpPr>
          <p:nvPr>
            <p:ph type="title"/>
          </p:nvPr>
        </p:nvSpPr>
        <p:spPr>
          <a:xfrm>
            <a:off x="593634" y="915153"/>
            <a:ext cx="11958320" cy="1059322"/>
          </a:xfrm>
        </p:spPr>
        <p:txBody>
          <a:bodyPr vert="horz" lIns="91440" tIns="45720" rIns="91440" bIns="45720" rtlCol="0" anchor="ctr">
            <a:normAutofit/>
          </a:bodyPr>
          <a:lstStyle/>
          <a:p>
            <a:pPr algn="ctr" defTabSz="914400"/>
            <a:r>
              <a:rPr lang="en-US" sz="3400">
                <a:solidFill>
                  <a:schemeClr val="bg1"/>
                </a:solidFill>
                <a:cs typeface="Calibri Light"/>
              </a:rPr>
              <a:t>P32VAC Interior Wayfinder</a:t>
            </a:r>
          </a:p>
        </p:txBody>
      </p:sp>
      <p:pic>
        <p:nvPicPr>
          <p:cNvPr id="3" name="Picture 4">
            <a:extLst>
              <a:ext uri="{FF2B5EF4-FFF2-40B4-BE49-F238E27FC236}">
                <a16:creationId xmlns:a16="http://schemas.microsoft.com/office/drawing/2014/main" id="{3465C169-ABBA-68C2-A164-D9BF3BB7E0A0}"/>
              </a:ext>
            </a:extLst>
          </p:cNvPr>
          <p:cNvPicPr>
            <a:picLocks noChangeAspect="1"/>
          </p:cNvPicPr>
          <p:nvPr/>
        </p:nvPicPr>
        <p:blipFill>
          <a:blip r:embed="rId2"/>
          <a:stretch>
            <a:fillRect/>
          </a:stretch>
        </p:blipFill>
        <p:spPr>
          <a:xfrm>
            <a:off x="35909" y="2955152"/>
            <a:ext cx="12963271" cy="5484910"/>
          </a:xfrm>
          <a:prstGeom prst="rect">
            <a:avLst/>
          </a:prstGeom>
        </p:spPr>
      </p:pic>
      <p:cxnSp>
        <p:nvCxnSpPr>
          <p:cNvPr id="5" name="Straight Arrow Connector 4">
            <a:extLst>
              <a:ext uri="{FF2B5EF4-FFF2-40B4-BE49-F238E27FC236}">
                <a16:creationId xmlns:a16="http://schemas.microsoft.com/office/drawing/2014/main" id="{633644E1-6172-E0C6-0BCD-D90D0992CD4F}"/>
              </a:ext>
            </a:extLst>
          </p:cNvPr>
          <p:cNvCxnSpPr/>
          <p:nvPr/>
        </p:nvCxnSpPr>
        <p:spPr>
          <a:xfrm flipV="1">
            <a:off x="9629034" y="2422725"/>
            <a:ext cx="2399200" cy="2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DEA0774-2018-ECE9-5B08-7B169257054E}"/>
              </a:ext>
            </a:extLst>
          </p:cNvPr>
          <p:cNvCxnSpPr/>
          <p:nvPr/>
        </p:nvCxnSpPr>
        <p:spPr>
          <a:xfrm flipH="1">
            <a:off x="11633996" y="2164947"/>
            <a:ext cx="3311" cy="534289"/>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15C5447-92F3-EF70-F72E-7A48E7E8DA59}"/>
              </a:ext>
            </a:extLst>
          </p:cNvPr>
          <p:cNvSpPr txBox="1"/>
          <p:nvPr/>
        </p:nvSpPr>
        <p:spPr>
          <a:xfrm>
            <a:off x="12023134" y="2166326"/>
            <a:ext cx="426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t>N</a:t>
            </a:r>
            <a:endParaRPr lang="en-US" sz="2800">
              <a:cs typeface="Calibri"/>
            </a:endParaRPr>
          </a:p>
        </p:txBody>
      </p:sp>
      <p:sp>
        <p:nvSpPr>
          <p:cNvPr id="10" name="TextBox 9">
            <a:extLst>
              <a:ext uri="{FF2B5EF4-FFF2-40B4-BE49-F238E27FC236}">
                <a16:creationId xmlns:a16="http://schemas.microsoft.com/office/drawing/2014/main" id="{C6960063-559E-798A-C67A-674534F08B72}"/>
              </a:ext>
            </a:extLst>
          </p:cNvPr>
          <p:cNvSpPr txBox="1"/>
          <p:nvPr/>
        </p:nvSpPr>
        <p:spPr>
          <a:xfrm>
            <a:off x="2986126" y="4615190"/>
            <a:ext cx="2461600" cy="461665"/>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4 South/4 Charlie</a:t>
            </a:r>
          </a:p>
        </p:txBody>
      </p:sp>
      <p:sp>
        <p:nvSpPr>
          <p:cNvPr id="4" name="Rectangle 3">
            <a:extLst>
              <a:ext uri="{FF2B5EF4-FFF2-40B4-BE49-F238E27FC236}">
                <a16:creationId xmlns:a16="http://schemas.microsoft.com/office/drawing/2014/main" id="{C92DF8F1-80A5-41CD-82FE-646CF33A163B}"/>
              </a:ext>
            </a:extLst>
          </p:cNvPr>
          <p:cNvSpPr/>
          <p:nvPr/>
        </p:nvSpPr>
        <p:spPr>
          <a:xfrm>
            <a:off x="365958" y="3079853"/>
            <a:ext cx="2722016" cy="4401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5B9727F-C20D-FE48-3BEC-2D4FEB389D29}"/>
              </a:ext>
            </a:extLst>
          </p:cNvPr>
          <p:cNvSpPr/>
          <p:nvPr/>
        </p:nvSpPr>
        <p:spPr>
          <a:xfrm>
            <a:off x="2759382" y="3299928"/>
            <a:ext cx="2915089" cy="524616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422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6936"/>
            <a:ext cx="13004800" cy="1047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AEBB3-E4AC-4CCC-AC3E-4CCF7BEF0657}"/>
              </a:ext>
            </a:extLst>
          </p:cNvPr>
          <p:cNvSpPr>
            <a:spLocks noGrp="1"/>
          </p:cNvSpPr>
          <p:nvPr>
            <p:ph type="title"/>
          </p:nvPr>
        </p:nvSpPr>
        <p:spPr>
          <a:xfrm>
            <a:off x="580880" y="915153"/>
            <a:ext cx="11958320" cy="1059322"/>
          </a:xfrm>
        </p:spPr>
        <p:txBody>
          <a:bodyPr vert="horz" lIns="91440" tIns="45720" rIns="91440" bIns="45720" rtlCol="0" anchor="ctr">
            <a:normAutofit/>
          </a:bodyPr>
          <a:lstStyle/>
          <a:p>
            <a:pPr algn="ctr" defTabSz="914400"/>
            <a:r>
              <a:rPr lang="en-US" sz="3400">
                <a:solidFill>
                  <a:schemeClr val="bg1"/>
                </a:solidFill>
                <a:cs typeface="Calibri Light"/>
              </a:rPr>
              <a:t>Interior Wayfinder</a:t>
            </a:r>
          </a:p>
        </p:txBody>
      </p:sp>
      <p:pic>
        <p:nvPicPr>
          <p:cNvPr id="4" name="Picture 4">
            <a:extLst>
              <a:ext uri="{FF2B5EF4-FFF2-40B4-BE49-F238E27FC236}">
                <a16:creationId xmlns:a16="http://schemas.microsoft.com/office/drawing/2014/main" id="{69C5CA87-1EF2-6322-540A-29B74F0FA411}"/>
              </a:ext>
            </a:extLst>
          </p:cNvPr>
          <p:cNvPicPr>
            <a:picLocks noChangeAspect="1"/>
          </p:cNvPicPr>
          <p:nvPr/>
        </p:nvPicPr>
        <p:blipFill rotWithShape="1">
          <a:blip r:embed="rId2"/>
          <a:srcRect t="134" r="22832" b="-134"/>
          <a:stretch/>
        </p:blipFill>
        <p:spPr>
          <a:xfrm rot="5400000">
            <a:off x="2723759" y="-612507"/>
            <a:ext cx="7532414" cy="12892573"/>
          </a:xfrm>
          <a:prstGeom prst="rect">
            <a:avLst/>
          </a:prstGeom>
        </p:spPr>
      </p:pic>
      <p:sp>
        <p:nvSpPr>
          <p:cNvPr id="7" name="Rectangle 6">
            <a:extLst>
              <a:ext uri="{FF2B5EF4-FFF2-40B4-BE49-F238E27FC236}">
                <a16:creationId xmlns:a16="http://schemas.microsoft.com/office/drawing/2014/main" id="{B13E991C-E3A2-93E7-CB49-7F87A414C53A}"/>
              </a:ext>
            </a:extLst>
          </p:cNvPr>
          <p:cNvSpPr/>
          <p:nvPr/>
        </p:nvSpPr>
        <p:spPr>
          <a:xfrm>
            <a:off x="3430043" y="1453986"/>
            <a:ext cx="3222289" cy="791988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65091A7-5DAC-3931-D26C-D6CB7997E640}"/>
              </a:ext>
            </a:extLst>
          </p:cNvPr>
          <p:cNvCxnSpPr/>
          <p:nvPr/>
        </p:nvCxnSpPr>
        <p:spPr>
          <a:xfrm flipV="1">
            <a:off x="9501494" y="1504435"/>
            <a:ext cx="2399200" cy="200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29B4A4D-CF75-630C-7513-3494197FAAFF}"/>
              </a:ext>
            </a:extLst>
          </p:cNvPr>
          <p:cNvCxnSpPr/>
          <p:nvPr/>
        </p:nvCxnSpPr>
        <p:spPr>
          <a:xfrm flipH="1">
            <a:off x="11506456" y="1246657"/>
            <a:ext cx="3311" cy="534289"/>
          </a:xfrm>
          <a:prstGeom prst="straightConnector1">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E2E503-B5E2-8D82-94DD-7466B37BEADB}"/>
              </a:ext>
            </a:extLst>
          </p:cNvPr>
          <p:cNvSpPr txBox="1"/>
          <p:nvPr/>
        </p:nvSpPr>
        <p:spPr>
          <a:xfrm>
            <a:off x="11895594" y="1248036"/>
            <a:ext cx="426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00B050"/>
                </a:solidFill>
              </a:rPr>
              <a:t>N</a:t>
            </a:r>
            <a:endParaRPr lang="en-US" sz="2800">
              <a:solidFill>
                <a:srgbClr val="00B050"/>
              </a:solidFill>
              <a:cs typeface="Calibri"/>
            </a:endParaRPr>
          </a:p>
        </p:txBody>
      </p:sp>
    </p:spTree>
    <p:extLst>
      <p:ext uri="{BB962C8B-B14F-4D97-AF65-F5344CB8AC3E}">
        <p14:creationId xmlns:p14="http://schemas.microsoft.com/office/powerpoint/2010/main" val="195429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F7F3-87E6-4408-A836-7249C0FBA890}"/>
              </a:ext>
            </a:extLst>
          </p:cNvPr>
          <p:cNvSpPr>
            <a:spLocks noGrp="1"/>
          </p:cNvSpPr>
          <p:nvPr>
            <p:ph type="title"/>
          </p:nvPr>
        </p:nvSpPr>
        <p:spPr>
          <a:xfrm>
            <a:off x="894080" y="660830"/>
            <a:ext cx="11216640" cy="1314089"/>
          </a:xfrm>
        </p:spPr>
        <p:txBody>
          <a:bodyPr>
            <a:normAutofit/>
          </a:bodyPr>
          <a:lstStyle/>
          <a:p>
            <a:pPr algn="ctr"/>
            <a:r>
              <a:rPr lang="en-US" sz="6000">
                <a:solidFill>
                  <a:srgbClr val="0070C0"/>
                </a:solidFill>
                <a:latin typeface="Calibri"/>
                <a:ea typeface="+mj-lt"/>
                <a:cs typeface="+mj-lt"/>
              </a:rPr>
              <a:t>Patient flow</a:t>
            </a:r>
          </a:p>
        </p:txBody>
      </p:sp>
      <p:sp>
        <p:nvSpPr>
          <p:cNvPr id="3" name="Content Placeholder 2">
            <a:extLst>
              <a:ext uri="{FF2B5EF4-FFF2-40B4-BE49-F238E27FC236}">
                <a16:creationId xmlns:a16="http://schemas.microsoft.com/office/drawing/2014/main" id="{65290331-D6BD-4E90-AFDD-F87D8570C557}"/>
              </a:ext>
            </a:extLst>
          </p:cNvPr>
          <p:cNvSpPr>
            <a:spLocks noGrp="1"/>
          </p:cNvSpPr>
          <p:nvPr>
            <p:ph idx="1"/>
          </p:nvPr>
        </p:nvSpPr>
        <p:spPr>
          <a:xfrm>
            <a:off x="737506" y="2509754"/>
            <a:ext cx="11216640" cy="4721204"/>
          </a:xfrm>
        </p:spPr>
        <p:txBody>
          <a:bodyPr vert="horz" lIns="91440" tIns="45720" rIns="91440" bIns="45720" rtlCol="0" anchor="t">
            <a:normAutofit/>
          </a:bodyPr>
          <a:lstStyle/>
          <a:p>
            <a:pPr marL="346075" indent="-346075">
              <a:spcBef>
                <a:spcPts val="2800"/>
              </a:spcBef>
            </a:pPr>
            <a:r>
              <a:rPr lang="en-US" sz="2950">
                <a:ea typeface="+mn-lt"/>
                <a:cs typeface="+mn-lt"/>
              </a:rPr>
              <a:t>Patient arrives to the front desk</a:t>
            </a:r>
            <a:endParaRPr lang="en-US">
              <a:ea typeface="+mn-lt"/>
              <a:cs typeface="+mn-lt"/>
            </a:endParaRPr>
          </a:p>
          <a:p>
            <a:pPr marL="346075" indent="-346075">
              <a:spcBef>
                <a:spcPts val="2800"/>
              </a:spcBef>
            </a:pPr>
            <a:r>
              <a:rPr lang="en-US" sz="2950">
                <a:ea typeface="+mn-lt"/>
                <a:cs typeface="+mn-lt"/>
              </a:rPr>
              <a:t>MSA – checks-in patient at the front desk</a:t>
            </a:r>
          </a:p>
          <a:p>
            <a:pPr marL="346075" indent="-346075">
              <a:spcBef>
                <a:spcPts val="2800"/>
              </a:spcBef>
            </a:pPr>
            <a:r>
              <a:rPr lang="en-US" sz="2950">
                <a:ea typeface="+mn-lt"/>
                <a:cs typeface="+mn-lt"/>
              </a:rPr>
              <a:t>LPN – check vitals, gives vaccines, complete clinical reminders and room patient to an available room</a:t>
            </a:r>
          </a:p>
          <a:p>
            <a:pPr marL="346075" indent="-346075">
              <a:spcBef>
                <a:spcPts val="2800"/>
              </a:spcBef>
            </a:pPr>
            <a:r>
              <a:rPr lang="en-US" sz="2950">
                <a:ea typeface="+mn-lt"/>
                <a:cs typeface="+mn-lt"/>
              </a:rPr>
              <a:t>LPN will alert resident through Microsoft Teams or in-person where the patient is roomed</a:t>
            </a:r>
          </a:p>
          <a:p>
            <a:pPr marL="346075" indent="-346075">
              <a:spcBef>
                <a:spcPts val="2800"/>
              </a:spcBef>
            </a:pPr>
            <a:r>
              <a:rPr lang="en-US" sz="2950">
                <a:ea typeface="+mn-lt"/>
                <a:cs typeface="+mn-lt"/>
              </a:rPr>
              <a:t>Resident sees the patient promptly</a:t>
            </a:r>
          </a:p>
        </p:txBody>
      </p:sp>
      <p:pic>
        <p:nvPicPr>
          <p:cNvPr id="5" name="Picture 4" descr="image001">
            <a:extLst>
              <a:ext uri="{FF2B5EF4-FFF2-40B4-BE49-F238E27FC236}">
                <a16:creationId xmlns:a16="http://schemas.microsoft.com/office/drawing/2014/main" id="{D28C6238-9502-4194-9BE8-9397CDC52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6946E794-B119-480B-87B7-78422CC768D6}"/>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90EB929E-1D32-4D51-BF83-FF6FF110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AE7FF15-5740-4A88-8D86-F9C80F472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88516C1A-CDD9-4537-BBD2-D7C78EB0BDA5}"/>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9AB65D-CD4F-40E1-BEE1-94F512DD4236}"/>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70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F7F3-87E6-4408-A836-7249C0FBA890}"/>
              </a:ext>
            </a:extLst>
          </p:cNvPr>
          <p:cNvSpPr>
            <a:spLocks noGrp="1"/>
          </p:cNvSpPr>
          <p:nvPr>
            <p:ph type="title"/>
          </p:nvPr>
        </p:nvSpPr>
        <p:spPr>
          <a:xfrm>
            <a:off x="894080" y="600371"/>
            <a:ext cx="11216640" cy="1314089"/>
          </a:xfrm>
        </p:spPr>
        <p:txBody>
          <a:bodyPr>
            <a:normAutofit/>
          </a:bodyPr>
          <a:lstStyle/>
          <a:p>
            <a:pPr algn="ctr"/>
            <a:r>
              <a:rPr lang="en-US" sz="6000" dirty="0">
                <a:solidFill>
                  <a:srgbClr val="0070C0"/>
                </a:solidFill>
                <a:latin typeface="Calibri"/>
                <a:ea typeface="+mj-lt"/>
                <a:cs typeface="+mj-lt"/>
              </a:rPr>
              <a:t>Patient flow</a:t>
            </a:r>
          </a:p>
        </p:txBody>
      </p:sp>
      <p:sp>
        <p:nvSpPr>
          <p:cNvPr id="3" name="Content Placeholder 2">
            <a:extLst>
              <a:ext uri="{FF2B5EF4-FFF2-40B4-BE49-F238E27FC236}">
                <a16:creationId xmlns:a16="http://schemas.microsoft.com/office/drawing/2014/main" id="{65290331-D6BD-4E90-AFDD-F87D8570C557}"/>
              </a:ext>
            </a:extLst>
          </p:cNvPr>
          <p:cNvSpPr>
            <a:spLocks noGrp="1"/>
          </p:cNvSpPr>
          <p:nvPr>
            <p:ph idx="1"/>
          </p:nvPr>
        </p:nvSpPr>
        <p:spPr>
          <a:xfrm>
            <a:off x="894080" y="2375320"/>
            <a:ext cx="11216640" cy="5967884"/>
          </a:xfrm>
        </p:spPr>
        <p:txBody>
          <a:bodyPr vert="horz" lIns="91440" tIns="45720" rIns="91440" bIns="45720" rtlCol="0" anchor="t">
            <a:normAutofit/>
          </a:bodyPr>
          <a:lstStyle/>
          <a:p>
            <a:pPr marL="346075" indent="-346075">
              <a:spcBef>
                <a:spcPts val="2800"/>
              </a:spcBef>
            </a:pPr>
            <a:r>
              <a:rPr lang="en-US" sz="2950" dirty="0">
                <a:ea typeface="+mn-lt"/>
                <a:cs typeface="+mn-lt"/>
              </a:rPr>
              <a:t>Residents staff with attending (PGY-1, first 6 months)</a:t>
            </a:r>
          </a:p>
          <a:p>
            <a:pPr marL="346075" indent="-346075">
              <a:spcBef>
                <a:spcPts val="2800"/>
              </a:spcBef>
            </a:pPr>
            <a:r>
              <a:rPr lang="en-US" sz="2950" dirty="0">
                <a:ea typeface="+mn-lt"/>
                <a:cs typeface="+mn-lt"/>
              </a:rPr>
              <a:t>Attending sees patient and verifies history and physical</a:t>
            </a:r>
          </a:p>
          <a:p>
            <a:pPr marL="346075" indent="-346075">
              <a:spcBef>
                <a:spcPts val="2800"/>
              </a:spcBef>
            </a:pPr>
            <a:r>
              <a:rPr lang="en-US" sz="2950" dirty="0">
                <a:ea typeface="+mn-lt"/>
                <a:cs typeface="+mn-lt"/>
              </a:rPr>
              <a:t>Residents review plan with patient including timing of next visit</a:t>
            </a:r>
          </a:p>
          <a:p>
            <a:pPr marL="346075" indent="-346075">
              <a:spcBef>
                <a:spcPts val="2800"/>
              </a:spcBef>
            </a:pPr>
            <a:r>
              <a:rPr lang="en-US" sz="2950" dirty="0">
                <a:ea typeface="+mn-lt"/>
                <a:cs typeface="+mn-lt"/>
              </a:rPr>
              <a:t>Residents check GUI for open clinics slots, enters all orders and Return to Clinic (RTC) order </a:t>
            </a:r>
            <a:r>
              <a:rPr lang="en-US" sz="2950" u="sng" dirty="0">
                <a:ea typeface="+mn-lt"/>
                <a:cs typeface="+mn-lt"/>
              </a:rPr>
              <a:t>before patient leaves. Please make sure patient RTC has correct resident clinic. Ex: PHX-32ST PACT ACA Res </a:t>
            </a:r>
            <a:r>
              <a:rPr lang="en-US" sz="2950" u="sng" dirty="0">
                <a:solidFill>
                  <a:srgbClr val="FF0000"/>
                </a:solidFill>
                <a:ea typeface="+mn-lt"/>
                <a:cs typeface="+mn-lt"/>
              </a:rPr>
              <a:t>RB1</a:t>
            </a:r>
          </a:p>
          <a:p>
            <a:pPr marL="346075" indent="-346075">
              <a:spcBef>
                <a:spcPts val="2800"/>
              </a:spcBef>
            </a:pPr>
            <a:r>
              <a:rPr lang="en-US" sz="2950" dirty="0">
                <a:ea typeface="+mn-lt"/>
                <a:cs typeface="+mn-lt"/>
              </a:rPr>
              <a:t>MSA to schedule patient for follow up </a:t>
            </a:r>
          </a:p>
          <a:p>
            <a:pPr marL="346075" indent="-346075">
              <a:spcBef>
                <a:spcPts val="2800"/>
              </a:spcBef>
            </a:pPr>
            <a:r>
              <a:rPr lang="en-US" sz="2950" dirty="0">
                <a:ea typeface="+mn-lt"/>
                <a:cs typeface="+mn-lt"/>
              </a:rPr>
              <a:t>Attempt to have orders completed prior to leaving so after visit summary is updated </a:t>
            </a:r>
          </a:p>
          <a:p>
            <a:pPr marL="0" indent="0">
              <a:spcBef>
                <a:spcPts val="2800"/>
              </a:spcBef>
              <a:buNone/>
            </a:pPr>
            <a:endParaRPr lang="en-US" sz="2950" dirty="0">
              <a:ea typeface="+mn-lt"/>
              <a:cs typeface="+mn-lt"/>
            </a:endParaRPr>
          </a:p>
          <a:p>
            <a:pPr marL="775335" lvl="1" indent="-346075">
              <a:spcBef>
                <a:spcPts val="2800"/>
              </a:spcBef>
            </a:pPr>
            <a:endParaRPr lang="en-US" sz="2950" dirty="0">
              <a:ea typeface="+mn-lt"/>
              <a:cs typeface="+mn-lt"/>
            </a:endParaRPr>
          </a:p>
          <a:p>
            <a:pPr marL="243840" indent="-243840"/>
            <a:endParaRPr lang="en-US" sz="2950" dirty="0">
              <a:cs typeface="Calibri"/>
            </a:endParaRPr>
          </a:p>
        </p:txBody>
      </p:sp>
      <p:pic>
        <p:nvPicPr>
          <p:cNvPr id="5" name="Picture 4" descr="image001">
            <a:extLst>
              <a:ext uri="{FF2B5EF4-FFF2-40B4-BE49-F238E27FC236}">
                <a16:creationId xmlns:a16="http://schemas.microsoft.com/office/drawing/2014/main" id="{D28C6238-9502-4194-9BE8-9397CDC52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6946E794-B119-480B-87B7-78422CC768D6}"/>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90EB929E-1D32-4D51-BF83-FF6FF110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AE7FF15-5740-4A88-8D86-F9C80F472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88516C1A-CDD9-4537-BBD2-D7C78EB0BDA5}"/>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9AB65D-CD4F-40E1-BEE1-94F512DD4236}"/>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330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41FE-7881-25A4-6D0B-5A1851DFDEB3}"/>
              </a:ext>
            </a:extLst>
          </p:cNvPr>
          <p:cNvSpPr>
            <a:spLocks noGrp="1"/>
          </p:cNvSpPr>
          <p:nvPr>
            <p:ph type="title"/>
          </p:nvPr>
        </p:nvSpPr>
        <p:spPr>
          <a:xfrm>
            <a:off x="1511301" y="519290"/>
            <a:ext cx="10599420" cy="1885245"/>
          </a:xfrm>
        </p:spPr>
        <p:txBody>
          <a:bodyPr>
            <a:normAutofit/>
          </a:bodyPr>
          <a:lstStyle/>
          <a:p>
            <a:pPr algn="ctr"/>
            <a:r>
              <a:rPr lang="en-US" sz="6000" dirty="0">
                <a:solidFill>
                  <a:schemeClr val="accent5">
                    <a:lumMod val="75000"/>
                  </a:schemeClr>
                </a:solidFill>
                <a:latin typeface="+mn-lt"/>
                <a:cs typeface="Calibri Light"/>
              </a:rPr>
              <a:t>Remember to place RTC orders!</a:t>
            </a:r>
          </a:p>
        </p:txBody>
      </p:sp>
      <p:pic>
        <p:nvPicPr>
          <p:cNvPr id="4" name="Picture 4">
            <a:extLst>
              <a:ext uri="{FF2B5EF4-FFF2-40B4-BE49-F238E27FC236}">
                <a16:creationId xmlns:a16="http://schemas.microsoft.com/office/drawing/2014/main" id="{3C778C5C-997F-9FD1-F0EB-5481709C13EA}"/>
              </a:ext>
            </a:extLst>
          </p:cNvPr>
          <p:cNvPicPr>
            <a:picLocks noGrp="1" noChangeAspect="1"/>
          </p:cNvPicPr>
          <p:nvPr>
            <p:ph idx="1"/>
          </p:nvPr>
        </p:nvPicPr>
        <p:blipFill>
          <a:blip r:embed="rId2"/>
          <a:stretch>
            <a:fillRect/>
          </a:stretch>
        </p:blipFill>
        <p:spPr>
          <a:xfrm>
            <a:off x="1819338" y="2596444"/>
            <a:ext cx="9366124" cy="6188570"/>
          </a:xfrm>
        </p:spPr>
      </p:pic>
      <p:pic>
        <p:nvPicPr>
          <p:cNvPr id="3" name="Picture 2" descr="image001">
            <a:extLst>
              <a:ext uri="{FF2B5EF4-FFF2-40B4-BE49-F238E27FC236}">
                <a16:creationId xmlns:a16="http://schemas.microsoft.com/office/drawing/2014/main" id="{1D3D77A7-088A-F198-FF6F-37C65E604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88AF894F-8BB5-1311-F6AE-3BF515301337}"/>
              </a:ext>
            </a:extLst>
          </p:cNvPr>
          <p:cNvGrpSpPr/>
          <p:nvPr/>
        </p:nvGrpSpPr>
        <p:grpSpPr>
          <a:xfrm>
            <a:off x="9994864" y="9039598"/>
            <a:ext cx="2959027" cy="545597"/>
            <a:chOff x="9106921" y="6172893"/>
            <a:chExt cx="2959027" cy="545597"/>
          </a:xfrm>
        </p:grpSpPr>
        <p:pic>
          <p:nvPicPr>
            <p:cNvPr id="6" name="Picture 5" descr="image001">
              <a:extLst>
                <a:ext uri="{FF2B5EF4-FFF2-40B4-BE49-F238E27FC236}">
                  <a16:creationId xmlns:a16="http://schemas.microsoft.com/office/drawing/2014/main" id="{3D2942E3-433E-B593-46A7-CD7889D8C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A1E0862-5DDC-671C-D746-A9C9BEA1C0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8" name="Rectangle 7">
            <a:extLst>
              <a:ext uri="{FF2B5EF4-FFF2-40B4-BE49-F238E27FC236}">
                <a16:creationId xmlns:a16="http://schemas.microsoft.com/office/drawing/2014/main" id="{D7B77428-39C1-E1FD-839F-8BFB0CAD8369}"/>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068597-69FB-83A9-BA5F-845195289FAD}"/>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671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A57F-2872-B53C-EA5F-5F6806C45CC3}"/>
              </a:ext>
            </a:extLst>
          </p:cNvPr>
          <p:cNvSpPr>
            <a:spLocks noGrp="1"/>
          </p:cNvSpPr>
          <p:nvPr>
            <p:ph type="title"/>
          </p:nvPr>
        </p:nvSpPr>
        <p:spPr/>
        <p:txBody>
          <a:bodyPr>
            <a:normAutofit/>
          </a:bodyPr>
          <a:lstStyle/>
          <a:p>
            <a:pPr algn="ctr">
              <a:spcBef>
                <a:spcPts val="1067"/>
              </a:spcBef>
            </a:pPr>
            <a:r>
              <a:rPr lang="en-US" sz="6000">
                <a:solidFill>
                  <a:srgbClr val="0070C0"/>
                </a:solidFill>
                <a:latin typeface="Calibri"/>
                <a:ea typeface="+mj-lt"/>
                <a:cs typeface="+mj-lt"/>
              </a:rPr>
              <a:t>If your patient is no-show...</a:t>
            </a:r>
            <a:endParaRPr lang="en-US" sz="4650">
              <a:solidFill>
                <a:srgbClr val="0070C0"/>
              </a:solidFill>
              <a:latin typeface="Calibri"/>
              <a:cs typeface="Calibri Light" panose="020F0302020204030204"/>
            </a:endParaRPr>
          </a:p>
        </p:txBody>
      </p:sp>
      <p:sp>
        <p:nvSpPr>
          <p:cNvPr id="3" name="Content Placeholder 2">
            <a:extLst>
              <a:ext uri="{FF2B5EF4-FFF2-40B4-BE49-F238E27FC236}">
                <a16:creationId xmlns:a16="http://schemas.microsoft.com/office/drawing/2014/main" id="{7CADC396-1CB7-4A76-2871-C70EFD535042}"/>
              </a:ext>
            </a:extLst>
          </p:cNvPr>
          <p:cNvSpPr>
            <a:spLocks noGrp="1"/>
          </p:cNvSpPr>
          <p:nvPr>
            <p:ph idx="1"/>
          </p:nvPr>
        </p:nvSpPr>
        <p:spPr/>
        <p:txBody>
          <a:bodyPr vert="horz" lIns="91440" tIns="45720" rIns="91440" bIns="45720" rtlCol="0" anchor="t">
            <a:normAutofit/>
          </a:bodyPr>
          <a:lstStyle/>
          <a:p>
            <a:pPr marL="243840" indent="-243840"/>
            <a:r>
              <a:rPr lang="en-US" sz="3200">
                <a:cs typeface="Calibri"/>
              </a:rPr>
              <a:t>Call your patient twice</a:t>
            </a:r>
            <a:endParaRPr lang="en-US" sz="3200"/>
          </a:p>
          <a:p>
            <a:pPr marL="243840" indent="-243840"/>
            <a:r>
              <a:rPr lang="en-US" sz="3200">
                <a:cs typeface="Calibri"/>
              </a:rPr>
              <a:t>If your patient picks up the phone</a:t>
            </a:r>
          </a:p>
          <a:p>
            <a:pPr marL="731520" lvl="1" indent="-243840"/>
            <a:r>
              <a:rPr lang="en-US" sz="3200">
                <a:cs typeface="Calibri"/>
              </a:rPr>
              <a:t>If clinically appropriate, you can ask if your patient would like to switch the appointment to a phone appointment</a:t>
            </a:r>
          </a:p>
          <a:p>
            <a:pPr marL="243840" indent="-243840"/>
            <a:r>
              <a:rPr lang="en-US" sz="3200">
                <a:cs typeface="Calibri"/>
              </a:rPr>
              <a:t>If you can’t connect with your patient</a:t>
            </a:r>
          </a:p>
          <a:p>
            <a:pPr marL="731520" lvl="1" indent="-243840"/>
            <a:r>
              <a:rPr lang="en-US" sz="3200">
                <a:cs typeface="Calibri"/>
              </a:rPr>
              <a:t>Leave a secured VM to their voicemail to encourage them to reschedule</a:t>
            </a:r>
          </a:p>
          <a:p>
            <a:pPr marL="731520" lvl="1" indent="-243840"/>
            <a:r>
              <a:rPr lang="en-US" sz="3200">
                <a:cs typeface="Calibri"/>
              </a:rPr>
              <a:t>Please sign a "missed appointment note" </a:t>
            </a:r>
          </a:p>
          <a:p>
            <a:pPr marL="731520" lvl="1" indent="-243840"/>
            <a:r>
              <a:rPr lang="en-US" sz="3200">
                <a:cs typeface="Calibri"/>
              </a:rPr>
              <a:t>Tag the MSA on CPRS asap so the MSA can mark the visit as "No show"</a:t>
            </a:r>
          </a:p>
        </p:txBody>
      </p:sp>
      <p:pic>
        <p:nvPicPr>
          <p:cNvPr id="5" name="Picture 4" descr="image001">
            <a:extLst>
              <a:ext uri="{FF2B5EF4-FFF2-40B4-BE49-F238E27FC236}">
                <a16:creationId xmlns:a16="http://schemas.microsoft.com/office/drawing/2014/main" id="{99759900-5D97-2C55-D4B5-8559E42C7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4194E5C3-925F-98BA-0402-D76BAD51602A}"/>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7FD7752A-16D1-34A9-C885-280B7C2F3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3E41290-FA04-FAE9-F55F-AF89EAE575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46809371-2B6F-BA37-63E9-0A0519E56874}"/>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90A0E0-6126-FC04-61EF-FBD5016BB5A4}"/>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28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91FF-C3A4-42BE-B18E-905DDE9B4101}"/>
              </a:ext>
            </a:extLst>
          </p:cNvPr>
          <p:cNvSpPr>
            <a:spLocks noGrp="1"/>
          </p:cNvSpPr>
          <p:nvPr>
            <p:ph type="title"/>
          </p:nvPr>
        </p:nvSpPr>
        <p:spPr>
          <a:xfrm>
            <a:off x="958667" y="392066"/>
            <a:ext cx="11216640" cy="1005509"/>
          </a:xfrm>
        </p:spPr>
        <p:txBody>
          <a:bodyPr>
            <a:normAutofit/>
          </a:bodyPr>
          <a:lstStyle/>
          <a:p>
            <a:pPr algn="ctr"/>
            <a:r>
              <a:rPr lang="en-US" sz="6000">
                <a:solidFill>
                  <a:srgbClr val="0070C0"/>
                </a:solidFill>
                <a:latin typeface="Calibri"/>
                <a:cs typeface="Calibri Light"/>
              </a:rPr>
              <a:t>During a Patient Encounter</a:t>
            </a:r>
          </a:p>
        </p:txBody>
      </p:sp>
      <p:sp>
        <p:nvSpPr>
          <p:cNvPr id="3" name="Content Placeholder 2">
            <a:extLst>
              <a:ext uri="{FF2B5EF4-FFF2-40B4-BE49-F238E27FC236}">
                <a16:creationId xmlns:a16="http://schemas.microsoft.com/office/drawing/2014/main" id="{7D3BDC7A-4746-4831-B1AB-B01FA347D846}"/>
              </a:ext>
            </a:extLst>
          </p:cNvPr>
          <p:cNvSpPr>
            <a:spLocks noGrp="1"/>
          </p:cNvSpPr>
          <p:nvPr>
            <p:ph idx="1"/>
          </p:nvPr>
        </p:nvSpPr>
        <p:spPr>
          <a:xfrm>
            <a:off x="507386" y="1214469"/>
            <a:ext cx="11216640" cy="7515316"/>
          </a:xfrm>
        </p:spPr>
        <p:txBody>
          <a:bodyPr vert="horz" lIns="91440" tIns="45720" rIns="91440" bIns="45720" rtlCol="0" anchor="t">
            <a:noAutofit/>
          </a:bodyPr>
          <a:lstStyle/>
          <a:p>
            <a:pPr marL="243840" indent="-243840">
              <a:lnSpc>
                <a:spcPct val="114999"/>
              </a:lnSpc>
              <a:spcBef>
                <a:spcPts val="0"/>
              </a:spcBef>
              <a:spcAft>
                <a:spcPts val="1000"/>
              </a:spcAft>
            </a:pPr>
            <a:r>
              <a:rPr lang="en-US" sz="2400" dirty="0">
                <a:latin typeface="Calibri"/>
                <a:cs typeface="Calibri Light"/>
              </a:rPr>
              <a:t>See patient</a:t>
            </a:r>
          </a:p>
          <a:p>
            <a:pPr marL="243840" indent="-243840">
              <a:lnSpc>
                <a:spcPct val="114999"/>
              </a:lnSpc>
              <a:spcBef>
                <a:spcPts val="0"/>
              </a:spcBef>
              <a:spcAft>
                <a:spcPts val="1000"/>
              </a:spcAft>
            </a:pPr>
            <a:r>
              <a:rPr lang="en-US" sz="2400" dirty="0">
                <a:latin typeface="Calibri"/>
                <a:cs typeface="Calibri Light"/>
              </a:rPr>
              <a:t>Staff with your attending</a:t>
            </a:r>
          </a:p>
          <a:p>
            <a:pPr marL="243840" indent="-243840">
              <a:lnSpc>
                <a:spcPct val="114999"/>
              </a:lnSpc>
              <a:spcBef>
                <a:spcPts val="0"/>
              </a:spcBef>
              <a:spcAft>
                <a:spcPts val="1000"/>
              </a:spcAft>
            </a:pPr>
            <a:r>
              <a:rPr lang="en-US" sz="2400" dirty="0">
                <a:latin typeface="Calibri"/>
                <a:cs typeface="Calibri Light"/>
              </a:rPr>
              <a:t>Your attending comes into the clinic room with you to confirm the H&amp;P with your patient, and discuss with your patient about the modifications to your plan</a:t>
            </a:r>
          </a:p>
          <a:p>
            <a:pPr marL="243840" indent="-243840">
              <a:lnSpc>
                <a:spcPct val="114999"/>
              </a:lnSpc>
              <a:spcBef>
                <a:spcPts val="0"/>
              </a:spcBef>
              <a:spcAft>
                <a:spcPts val="1000"/>
              </a:spcAft>
            </a:pPr>
            <a:r>
              <a:rPr lang="en-US" sz="2400" dirty="0">
                <a:latin typeface="Calibri"/>
                <a:cs typeface="Calibri Light"/>
              </a:rPr>
              <a:t>Discuss with your patient when you would like your patient to return for follow-up</a:t>
            </a:r>
          </a:p>
          <a:p>
            <a:pPr marL="731535" lvl="1" indent="-243840">
              <a:lnSpc>
                <a:spcPct val="114999"/>
              </a:lnSpc>
              <a:spcBef>
                <a:spcPts val="0"/>
              </a:spcBef>
              <a:spcAft>
                <a:spcPts val="1000"/>
              </a:spcAft>
            </a:pPr>
            <a:r>
              <a:rPr lang="en-US" sz="2400" dirty="0">
                <a:latin typeface="Calibri"/>
                <a:cs typeface="Calibri Light"/>
              </a:rPr>
              <a:t>Confirm with your patient which modality you would like your follow-up visit – face-to-face, video or phone (with GUI)</a:t>
            </a:r>
          </a:p>
          <a:p>
            <a:pPr marL="731535" lvl="1" indent="-243840">
              <a:lnSpc>
                <a:spcPct val="114999"/>
              </a:lnSpc>
              <a:spcBef>
                <a:spcPts val="0"/>
              </a:spcBef>
              <a:spcAft>
                <a:spcPts val="1000"/>
              </a:spcAft>
            </a:pPr>
            <a:r>
              <a:rPr lang="en-US" sz="2400" dirty="0">
                <a:latin typeface="Calibri"/>
                <a:cs typeface="Calibri" panose="020F0502020204030204"/>
              </a:rPr>
              <a:t>Avoid bringing your patient back just for lab/imaging follow-up (unless it is a significant result). You can send an automated lab letter or write an imaging results letter to your patient if the result is normal</a:t>
            </a:r>
          </a:p>
          <a:p>
            <a:pPr marL="243840" indent="-243840">
              <a:lnSpc>
                <a:spcPct val="114999"/>
              </a:lnSpc>
              <a:spcBef>
                <a:spcPts val="0"/>
              </a:spcBef>
              <a:spcAft>
                <a:spcPts val="1000"/>
              </a:spcAft>
            </a:pPr>
            <a:r>
              <a:rPr lang="en-US" sz="2400" dirty="0">
                <a:latin typeface="Calibri"/>
                <a:cs typeface="Calibri Light"/>
              </a:rPr>
              <a:t>Try to document as much while talking to the patient as you can. However, if your next patient has arrived, put in the orders for your current patient and then move on to your next patient.</a:t>
            </a:r>
          </a:p>
          <a:p>
            <a:pPr marL="243840" indent="-243840">
              <a:lnSpc>
                <a:spcPct val="114999"/>
              </a:lnSpc>
              <a:spcBef>
                <a:spcPts val="0"/>
              </a:spcBef>
              <a:spcAft>
                <a:spcPts val="1000"/>
              </a:spcAft>
            </a:pPr>
            <a:r>
              <a:rPr lang="en-US" sz="2400" dirty="0">
                <a:latin typeface="Calibri"/>
                <a:cs typeface="Calibri Light"/>
              </a:rPr>
              <a:t>Complete clinical reminders </a:t>
            </a:r>
          </a:p>
          <a:p>
            <a:pPr marL="731535" lvl="1" indent="-243840">
              <a:lnSpc>
                <a:spcPct val="114999"/>
              </a:lnSpc>
              <a:spcBef>
                <a:spcPts val="0"/>
              </a:spcBef>
              <a:spcAft>
                <a:spcPts val="1000"/>
              </a:spcAft>
            </a:pPr>
            <a:r>
              <a:rPr lang="en-US" sz="2400" dirty="0">
                <a:latin typeface="Calibri"/>
                <a:cs typeface="Calibri Light"/>
              </a:rPr>
              <a:t>You can finish your note at the end of clinic day</a:t>
            </a:r>
          </a:p>
          <a:p>
            <a:pPr marL="243840" indent="-243840">
              <a:lnSpc>
                <a:spcPct val="114999"/>
              </a:lnSpc>
              <a:spcBef>
                <a:spcPts val="0"/>
              </a:spcBef>
              <a:spcAft>
                <a:spcPts val="1000"/>
              </a:spcAft>
            </a:pPr>
            <a:endParaRPr lang="en-US" sz="2950" dirty="0">
              <a:cs typeface="Calibri"/>
            </a:endParaRPr>
          </a:p>
        </p:txBody>
      </p:sp>
      <p:pic>
        <p:nvPicPr>
          <p:cNvPr id="5" name="Picture 4" descr="image001">
            <a:extLst>
              <a:ext uri="{FF2B5EF4-FFF2-40B4-BE49-F238E27FC236}">
                <a16:creationId xmlns:a16="http://schemas.microsoft.com/office/drawing/2014/main" id="{3DD344E8-DBED-4E8A-BD58-AC6AAF718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4EBEAC0-12ED-49B4-B7DA-35FBD141A7C1}"/>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6DA9B5C0-BAE9-4F2D-876F-38546FF68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F1651D-83C8-4A20-8FE7-501735D6D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362801-606E-4EE3-89EB-2DBAE0603BC6}"/>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686C6C-5BB2-4B1C-9AEC-0D2368CD31AB}"/>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257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C143-9B8E-DAD6-1CFC-9A687555D687}"/>
              </a:ext>
            </a:extLst>
          </p:cNvPr>
          <p:cNvSpPr>
            <a:spLocks noGrp="1"/>
          </p:cNvSpPr>
          <p:nvPr>
            <p:ph type="title"/>
          </p:nvPr>
        </p:nvSpPr>
        <p:spPr/>
        <p:txBody>
          <a:bodyPr>
            <a:normAutofit/>
          </a:bodyPr>
          <a:lstStyle/>
          <a:p>
            <a:pPr algn="ctr"/>
            <a:r>
              <a:rPr lang="en-US" sz="6000" dirty="0">
                <a:solidFill>
                  <a:srgbClr val="0070C0"/>
                </a:solidFill>
                <a:latin typeface="+mn-lt"/>
              </a:rPr>
              <a:t>Clinical Reminders</a:t>
            </a:r>
          </a:p>
        </p:txBody>
      </p:sp>
      <p:pic>
        <p:nvPicPr>
          <p:cNvPr id="5" name="Content Placeholder 4">
            <a:extLst>
              <a:ext uri="{FF2B5EF4-FFF2-40B4-BE49-F238E27FC236}">
                <a16:creationId xmlns:a16="http://schemas.microsoft.com/office/drawing/2014/main" id="{15FA3A70-F389-3236-0E12-461564287957}"/>
              </a:ext>
            </a:extLst>
          </p:cNvPr>
          <p:cNvPicPr>
            <a:picLocks noGrp="1" noChangeAspect="1"/>
          </p:cNvPicPr>
          <p:nvPr>
            <p:ph idx="1"/>
          </p:nvPr>
        </p:nvPicPr>
        <p:blipFill>
          <a:blip r:embed="rId2"/>
          <a:stretch>
            <a:fillRect/>
          </a:stretch>
        </p:blipFill>
        <p:spPr>
          <a:xfrm>
            <a:off x="3200399" y="2304489"/>
            <a:ext cx="7255541" cy="6280150"/>
          </a:xfrm>
        </p:spPr>
      </p:pic>
      <p:pic>
        <p:nvPicPr>
          <p:cNvPr id="3" name="Picture 2" descr="image001">
            <a:extLst>
              <a:ext uri="{FF2B5EF4-FFF2-40B4-BE49-F238E27FC236}">
                <a16:creationId xmlns:a16="http://schemas.microsoft.com/office/drawing/2014/main" id="{614E4C2F-2B8E-A3F1-B90C-21BE19172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EA0F4AFF-45BC-62DD-0034-45A4DEA40A54}"/>
              </a:ext>
            </a:extLst>
          </p:cNvPr>
          <p:cNvGrpSpPr/>
          <p:nvPr/>
        </p:nvGrpSpPr>
        <p:grpSpPr>
          <a:xfrm>
            <a:off x="9994864" y="9039598"/>
            <a:ext cx="2959027" cy="545597"/>
            <a:chOff x="9106921" y="6172893"/>
            <a:chExt cx="2959027" cy="545597"/>
          </a:xfrm>
        </p:grpSpPr>
        <p:pic>
          <p:nvPicPr>
            <p:cNvPr id="6" name="Picture 5" descr="image001">
              <a:extLst>
                <a:ext uri="{FF2B5EF4-FFF2-40B4-BE49-F238E27FC236}">
                  <a16:creationId xmlns:a16="http://schemas.microsoft.com/office/drawing/2014/main" id="{9B40CAC4-0B33-E2AA-D544-F9A7AA7A4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02DED54-65B0-FB59-3520-5F851DF621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8" name="Rectangle 7">
            <a:extLst>
              <a:ext uri="{FF2B5EF4-FFF2-40B4-BE49-F238E27FC236}">
                <a16:creationId xmlns:a16="http://schemas.microsoft.com/office/drawing/2014/main" id="{C80989BF-0832-3C65-6A7F-B616838AB0DB}"/>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8BE2DB-39D6-7BFA-5FC5-8C78255F893C}"/>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39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4988-7BF8-40B5-ABE5-23A6F9CFA848}"/>
              </a:ext>
            </a:extLst>
          </p:cNvPr>
          <p:cNvSpPr>
            <a:spLocks noGrp="1"/>
          </p:cNvSpPr>
          <p:nvPr>
            <p:ph type="title"/>
          </p:nvPr>
        </p:nvSpPr>
        <p:spPr>
          <a:xfrm>
            <a:off x="894080" y="519290"/>
            <a:ext cx="11216640" cy="1311504"/>
          </a:xfrm>
          <a:ln>
            <a:noFill/>
          </a:ln>
        </p:spPr>
        <p:txBody>
          <a:bodyPr>
            <a:normAutofit/>
          </a:bodyPr>
          <a:lstStyle/>
          <a:p>
            <a:pPr algn="ctr"/>
            <a:r>
              <a:rPr lang="en-US" sz="6000">
                <a:solidFill>
                  <a:srgbClr val="0070C0"/>
                </a:solidFill>
                <a:latin typeface="Calibri"/>
                <a:cs typeface="Calibri Light"/>
              </a:rPr>
              <a:t>Orientation Agenda </a:t>
            </a:r>
            <a:endParaRPr lang="en-US" sz="6000">
              <a:solidFill>
                <a:srgbClr val="0070C0"/>
              </a:solidFill>
              <a:latin typeface="Calibri"/>
              <a:cs typeface="Calibri"/>
            </a:endParaRPr>
          </a:p>
        </p:txBody>
      </p:sp>
      <p:sp>
        <p:nvSpPr>
          <p:cNvPr id="3" name="Content Placeholder 2">
            <a:extLst>
              <a:ext uri="{FF2B5EF4-FFF2-40B4-BE49-F238E27FC236}">
                <a16:creationId xmlns:a16="http://schemas.microsoft.com/office/drawing/2014/main" id="{0898B8BD-6293-4538-88DC-550638B2CF3C}"/>
              </a:ext>
            </a:extLst>
          </p:cNvPr>
          <p:cNvSpPr>
            <a:spLocks noGrp="1"/>
          </p:cNvSpPr>
          <p:nvPr>
            <p:ph idx="1"/>
          </p:nvPr>
        </p:nvSpPr>
        <p:spPr>
          <a:xfrm>
            <a:off x="894080" y="1959570"/>
            <a:ext cx="11216640" cy="7107104"/>
          </a:xfrm>
        </p:spPr>
        <p:txBody>
          <a:bodyPr vert="horz" lIns="91440" tIns="45720" rIns="91440" bIns="45720" rtlCol="0" anchor="t">
            <a:normAutofit fontScale="92500" lnSpcReduction="20000"/>
          </a:bodyPr>
          <a:lstStyle/>
          <a:p>
            <a:pPr marL="243840" indent="-243840"/>
            <a:r>
              <a:rPr lang="en-US" sz="3200" dirty="0">
                <a:cs typeface="Calibri" panose="020F0502020204030204"/>
              </a:rPr>
              <a:t>12:00-1:00</a:t>
            </a:r>
          </a:p>
          <a:p>
            <a:pPr marL="731520" lvl="1" indent="-243840"/>
            <a:r>
              <a:rPr lang="en-US" sz="2800" dirty="0">
                <a:cs typeface="Calibri" panose="020F0502020204030204"/>
              </a:rPr>
              <a:t>Lunch/Meet &amp; greet in </a:t>
            </a:r>
            <a:r>
              <a:rPr lang="en-US" sz="2800" dirty="0">
                <a:highlight>
                  <a:srgbClr val="FFFF00"/>
                </a:highlight>
                <a:cs typeface="Calibri" panose="020F0502020204030204"/>
              </a:rPr>
              <a:t>4S Pod C Area</a:t>
            </a:r>
          </a:p>
          <a:p>
            <a:pPr marL="731520" lvl="1" indent="-243840"/>
            <a:endParaRPr lang="en-US" sz="2800" dirty="0">
              <a:cs typeface="Calibri" panose="020F0502020204030204"/>
            </a:endParaRPr>
          </a:p>
          <a:p>
            <a:pPr marL="243840" indent="-243840"/>
            <a:r>
              <a:rPr lang="en-US" sz="3200" dirty="0">
                <a:cs typeface="Calibri" panose="020F0502020204030204"/>
              </a:rPr>
              <a:t>01:00-02:00</a:t>
            </a:r>
            <a:endParaRPr lang="en-US" sz="2950" dirty="0">
              <a:cs typeface="Calibri"/>
            </a:endParaRPr>
          </a:p>
          <a:p>
            <a:pPr marL="731520" lvl="1" indent="-342900"/>
            <a:r>
              <a:rPr lang="en-US" sz="2800" dirty="0">
                <a:cs typeface="Calibri" panose="020F0502020204030204"/>
              </a:rPr>
              <a:t>4 South </a:t>
            </a:r>
            <a:r>
              <a:rPr lang="en-US" sz="2800" dirty="0">
                <a:highlight>
                  <a:srgbClr val="FFFF00"/>
                </a:highlight>
                <a:cs typeface="Calibri" panose="020F0502020204030204"/>
              </a:rPr>
              <a:t>conference room 4C-115, 4C-116</a:t>
            </a:r>
            <a:endParaRPr lang="en-US" sz="2550" dirty="0">
              <a:highlight>
                <a:srgbClr val="FFFF00"/>
              </a:highlight>
              <a:cs typeface="Calibri" panose="020F0502020204030204"/>
            </a:endParaRPr>
          </a:p>
          <a:p>
            <a:pPr marL="731520" lvl="1" indent="-342900"/>
            <a:r>
              <a:rPr lang="en-US" sz="2800" dirty="0">
                <a:cs typeface="Calibri" panose="020F0502020204030204"/>
              </a:rPr>
              <a:t>Orientation slide show</a:t>
            </a:r>
          </a:p>
          <a:p>
            <a:pPr marL="388620" lvl="1" indent="0">
              <a:buNone/>
            </a:pPr>
            <a:r>
              <a:rPr lang="en-US" sz="2800" dirty="0">
                <a:cs typeface="Calibri" panose="020F0502020204030204"/>
              </a:rPr>
              <a:t> </a:t>
            </a:r>
            <a:endParaRPr lang="en-US" sz="2550" dirty="0">
              <a:cs typeface="Calibri"/>
            </a:endParaRPr>
          </a:p>
          <a:p>
            <a:pPr marL="243840" indent="-243840"/>
            <a:r>
              <a:rPr lang="en-US" sz="3200" dirty="0">
                <a:cs typeface="Calibri" panose="020F0502020204030204"/>
              </a:rPr>
              <a:t>2:00-2:15</a:t>
            </a:r>
          </a:p>
          <a:p>
            <a:pPr marL="731535" lvl="1" indent="-243840"/>
            <a:r>
              <a:rPr lang="en-US" sz="2773" dirty="0">
                <a:cs typeface="Calibri" panose="020F0502020204030204"/>
              </a:rPr>
              <a:t>Break</a:t>
            </a:r>
          </a:p>
          <a:p>
            <a:pPr marL="487695" lvl="1" indent="0">
              <a:buNone/>
            </a:pPr>
            <a:endParaRPr lang="en-US" sz="2773" dirty="0">
              <a:cs typeface="Calibri" panose="020F0502020204030204"/>
            </a:endParaRPr>
          </a:p>
          <a:p>
            <a:pPr marL="243840" indent="-243840"/>
            <a:r>
              <a:rPr lang="en-US" sz="3200" dirty="0">
                <a:cs typeface="Calibri" panose="020F0502020204030204"/>
              </a:rPr>
              <a:t>2:15-2:45</a:t>
            </a:r>
          </a:p>
          <a:p>
            <a:pPr marL="731535" lvl="1" indent="-243840"/>
            <a:r>
              <a:rPr lang="en-US" sz="2773" dirty="0">
                <a:cs typeface="Calibri" panose="020F0502020204030204"/>
              </a:rPr>
              <a:t>32</a:t>
            </a:r>
            <a:r>
              <a:rPr lang="en-US" sz="2773" baseline="30000" dirty="0">
                <a:cs typeface="Calibri" panose="020F0502020204030204"/>
              </a:rPr>
              <a:t>nd</a:t>
            </a:r>
            <a:r>
              <a:rPr lang="en-US" sz="2773" dirty="0">
                <a:cs typeface="Calibri" panose="020F0502020204030204"/>
              </a:rPr>
              <a:t> St Clinic Tour</a:t>
            </a:r>
          </a:p>
          <a:p>
            <a:pPr marL="731535" lvl="1" indent="-243840"/>
            <a:endParaRPr lang="en-US" sz="2773" dirty="0">
              <a:cs typeface="Calibri" panose="020F0502020204030204"/>
            </a:endParaRPr>
          </a:p>
          <a:p>
            <a:pPr marL="243840" indent="-243840"/>
            <a:r>
              <a:rPr lang="en-US" sz="3200" dirty="0">
                <a:cs typeface="Calibri" panose="020F0502020204030204"/>
              </a:rPr>
              <a:t>2:45-4:00</a:t>
            </a:r>
            <a:endParaRPr lang="en-US" dirty="0">
              <a:cs typeface="Calibri" panose="020F0502020204030204"/>
            </a:endParaRPr>
          </a:p>
          <a:p>
            <a:pPr marL="731520" lvl="1" indent="-342900"/>
            <a:r>
              <a:rPr lang="en-US" sz="2800" dirty="0">
                <a:cs typeface="Calibri" panose="020F0502020204030204"/>
              </a:rPr>
              <a:t>In Groups of 3-4 go through the checklist</a:t>
            </a:r>
            <a:endParaRPr lang="en-US" sz="2550" dirty="0">
              <a:cs typeface="Calibri"/>
            </a:endParaRPr>
          </a:p>
          <a:p>
            <a:pPr marL="1219200" lvl="2" indent="-243840"/>
            <a:r>
              <a:rPr lang="en-US" sz="2400" dirty="0">
                <a:cs typeface="Calibri" panose="020F0502020204030204"/>
              </a:rPr>
              <a:t>Dr. Wong</a:t>
            </a:r>
          </a:p>
          <a:p>
            <a:pPr marL="1219200" lvl="2" indent="-243840"/>
            <a:r>
              <a:rPr lang="en-US" sz="2400" dirty="0">
                <a:cs typeface="Calibri" panose="020F0502020204030204"/>
              </a:rPr>
              <a:t>Dr. Hofmeister</a:t>
            </a:r>
          </a:p>
          <a:p>
            <a:pPr marL="1219200" lvl="2" indent="-243840"/>
            <a:r>
              <a:rPr lang="en-US" sz="2400" dirty="0">
                <a:cs typeface="Calibri" panose="020F0502020204030204"/>
              </a:rPr>
              <a:t>Dr. Khoury</a:t>
            </a:r>
          </a:p>
          <a:p>
            <a:pPr marL="1219200" lvl="2" indent="-243840"/>
            <a:r>
              <a:rPr lang="en-US" sz="2400" dirty="0">
                <a:cs typeface="Calibri" panose="020F0502020204030204"/>
              </a:rPr>
              <a:t>Dr. </a:t>
            </a:r>
            <a:r>
              <a:rPr lang="en-US" sz="2400" dirty="0" err="1">
                <a:cs typeface="Calibri" panose="020F0502020204030204"/>
              </a:rPr>
              <a:t>Biringen</a:t>
            </a:r>
            <a:endParaRPr lang="en-US" sz="2400" dirty="0">
              <a:cs typeface="Calibri" panose="020F0502020204030204"/>
            </a:endParaRPr>
          </a:p>
        </p:txBody>
      </p:sp>
      <p:pic>
        <p:nvPicPr>
          <p:cNvPr id="5" name="Picture 4" descr="image001">
            <a:extLst>
              <a:ext uri="{FF2B5EF4-FFF2-40B4-BE49-F238E27FC236}">
                <a16:creationId xmlns:a16="http://schemas.microsoft.com/office/drawing/2014/main" id="{BDDD9D5C-3A34-4A02-89AA-CCD44D594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650C775-4448-4F08-BEEB-230895D5A928}"/>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3230D87-D5B0-49E1-B1E0-E9CEDF1B208E}"/>
              </a:ext>
            </a:extLst>
          </p:cNvPr>
          <p:cNvGrpSpPr/>
          <p:nvPr/>
        </p:nvGrpSpPr>
        <p:grpSpPr>
          <a:xfrm>
            <a:off x="9994864" y="9039598"/>
            <a:ext cx="2959027" cy="545597"/>
            <a:chOff x="9106921" y="6172893"/>
            <a:chExt cx="2959027" cy="545597"/>
          </a:xfrm>
        </p:grpSpPr>
        <p:pic>
          <p:nvPicPr>
            <p:cNvPr id="9" name="Picture 8" descr="image001">
              <a:extLst>
                <a:ext uri="{FF2B5EF4-FFF2-40B4-BE49-F238E27FC236}">
                  <a16:creationId xmlns:a16="http://schemas.microsoft.com/office/drawing/2014/main" id="{FA841610-AD4B-49D0-B069-CEDC38D7F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91A9D13-E175-4ABD-98D2-2E2100710D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3" name="Rectangle 12">
            <a:extLst>
              <a:ext uri="{FF2B5EF4-FFF2-40B4-BE49-F238E27FC236}">
                <a16:creationId xmlns:a16="http://schemas.microsoft.com/office/drawing/2014/main" id="{71888E14-58A4-44F3-BF9F-B768FD2BF760}"/>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006477"/>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3BE3-31E7-AB72-105B-22A1DF4483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6CAD66-4587-2FF2-3D2A-AABADCF8CC94}"/>
              </a:ext>
            </a:extLst>
          </p:cNvPr>
          <p:cNvPicPr>
            <a:picLocks noGrp="1" noChangeAspect="1"/>
          </p:cNvPicPr>
          <p:nvPr>
            <p:ph idx="1"/>
          </p:nvPr>
        </p:nvPicPr>
        <p:blipFill>
          <a:blip r:embed="rId2"/>
          <a:stretch>
            <a:fillRect/>
          </a:stretch>
        </p:blipFill>
        <p:spPr>
          <a:xfrm>
            <a:off x="894080" y="844550"/>
            <a:ext cx="11244333" cy="8756650"/>
          </a:xfrm>
        </p:spPr>
      </p:pic>
      <p:sp>
        <p:nvSpPr>
          <p:cNvPr id="8" name="Rectangle 7">
            <a:extLst>
              <a:ext uri="{FF2B5EF4-FFF2-40B4-BE49-F238E27FC236}">
                <a16:creationId xmlns:a16="http://schemas.microsoft.com/office/drawing/2014/main" id="{ADFF6D37-0435-EEA5-449F-47D4DFC3D1AD}"/>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7EF6E6-B203-2E11-8AD9-292FE6EB01D6}"/>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04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91FF-C3A4-42BE-B18E-905DDE9B4101}"/>
              </a:ext>
            </a:extLst>
          </p:cNvPr>
          <p:cNvSpPr>
            <a:spLocks noGrp="1"/>
          </p:cNvSpPr>
          <p:nvPr>
            <p:ph type="title"/>
          </p:nvPr>
        </p:nvSpPr>
        <p:spPr>
          <a:xfrm>
            <a:off x="958667" y="392066"/>
            <a:ext cx="11216640" cy="1005509"/>
          </a:xfrm>
        </p:spPr>
        <p:txBody>
          <a:bodyPr>
            <a:normAutofit/>
          </a:bodyPr>
          <a:lstStyle/>
          <a:p>
            <a:pPr algn="ctr"/>
            <a:r>
              <a:rPr lang="en-US" sz="6000">
                <a:solidFill>
                  <a:srgbClr val="0070C0"/>
                </a:solidFill>
                <a:latin typeface="Calibri"/>
                <a:cs typeface="Calibri Light"/>
              </a:rPr>
              <a:t>Must Do Clinical Reminders</a:t>
            </a:r>
          </a:p>
        </p:txBody>
      </p:sp>
      <p:sp>
        <p:nvSpPr>
          <p:cNvPr id="3" name="Content Placeholder 2">
            <a:extLst>
              <a:ext uri="{FF2B5EF4-FFF2-40B4-BE49-F238E27FC236}">
                <a16:creationId xmlns:a16="http://schemas.microsoft.com/office/drawing/2014/main" id="{7D3BDC7A-4746-4831-B1AB-B01FA347D846}"/>
              </a:ext>
            </a:extLst>
          </p:cNvPr>
          <p:cNvSpPr>
            <a:spLocks noGrp="1"/>
          </p:cNvSpPr>
          <p:nvPr>
            <p:ph idx="1"/>
          </p:nvPr>
        </p:nvSpPr>
        <p:spPr>
          <a:xfrm>
            <a:off x="601171" y="1641609"/>
            <a:ext cx="11216640" cy="6188570"/>
          </a:xfrm>
        </p:spPr>
        <p:txBody>
          <a:bodyPr vert="horz" lIns="91440" tIns="45720" rIns="91440" bIns="45720" rtlCol="0" anchor="t">
            <a:noAutofit/>
          </a:bodyPr>
          <a:lstStyle/>
          <a:p>
            <a:pPr marL="243840" indent="-243840">
              <a:lnSpc>
                <a:spcPct val="114999"/>
              </a:lnSpc>
              <a:spcBef>
                <a:spcPts val="0"/>
              </a:spcBef>
              <a:spcAft>
                <a:spcPts val="1000"/>
              </a:spcAft>
            </a:pPr>
            <a:r>
              <a:rPr lang="en-US" sz="2800" dirty="0">
                <a:latin typeface="Calibri"/>
                <a:cs typeface="Calibri Light"/>
              </a:rPr>
              <a:t>+PTSD/Depression</a:t>
            </a:r>
          </a:p>
          <a:p>
            <a:pPr marL="243840" indent="-243840">
              <a:lnSpc>
                <a:spcPct val="114999"/>
              </a:lnSpc>
              <a:spcBef>
                <a:spcPts val="0"/>
              </a:spcBef>
              <a:spcAft>
                <a:spcPts val="1000"/>
              </a:spcAft>
            </a:pPr>
            <a:endParaRPr lang="en-US" sz="2800" dirty="0">
              <a:latin typeface="Calibri"/>
              <a:cs typeface="Calibri Light"/>
            </a:endParaRPr>
          </a:p>
          <a:p>
            <a:pPr marL="243840" indent="-243840">
              <a:lnSpc>
                <a:spcPct val="114999"/>
              </a:lnSpc>
              <a:spcBef>
                <a:spcPts val="0"/>
              </a:spcBef>
              <a:spcAft>
                <a:spcPts val="1000"/>
              </a:spcAft>
            </a:pPr>
            <a:r>
              <a:rPr lang="en-US" sz="2800" dirty="0">
                <a:latin typeface="Calibri"/>
                <a:cs typeface="Calibri Light"/>
              </a:rPr>
              <a:t>+EtOH use</a:t>
            </a:r>
          </a:p>
          <a:p>
            <a:pPr marL="243840" indent="-243840">
              <a:lnSpc>
                <a:spcPct val="114999"/>
              </a:lnSpc>
              <a:spcBef>
                <a:spcPts val="0"/>
              </a:spcBef>
              <a:spcAft>
                <a:spcPts val="1000"/>
              </a:spcAft>
            </a:pPr>
            <a:endParaRPr lang="en-US" sz="2800" dirty="0">
              <a:latin typeface="Calibri"/>
              <a:cs typeface="Calibri Light"/>
            </a:endParaRPr>
          </a:p>
          <a:p>
            <a:pPr marL="243840" indent="-243840">
              <a:lnSpc>
                <a:spcPct val="114999"/>
              </a:lnSpc>
              <a:spcBef>
                <a:spcPts val="0"/>
              </a:spcBef>
              <a:spcAft>
                <a:spcPts val="1000"/>
              </a:spcAft>
            </a:pPr>
            <a:r>
              <a:rPr lang="en-US" sz="2800" dirty="0">
                <a:latin typeface="Calibri"/>
                <a:cs typeface="Calibri Light"/>
              </a:rPr>
              <a:t>Toxic Exposure Screening</a:t>
            </a:r>
          </a:p>
          <a:p>
            <a:pPr marL="243840" indent="-243840">
              <a:lnSpc>
                <a:spcPct val="114999"/>
              </a:lnSpc>
              <a:spcBef>
                <a:spcPts val="0"/>
              </a:spcBef>
              <a:spcAft>
                <a:spcPts val="1000"/>
              </a:spcAft>
            </a:pPr>
            <a:endParaRPr lang="en-US" sz="2800" dirty="0">
              <a:latin typeface="Calibri"/>
              <a:cs typeface="Calibri Light"/>
            </a:endParaRPr>
          </a:p>
          <a:p>
            <a:pPr marL="243840" indent="-243840">
              <a:lnSpc>
                <a:spcPct val="114999"/>
              </a:lnSpc>
              <a:spcBef>
                <a:spcPts val="0"/>
              </a:spcBef>
              <a:spcAft>
                <a:spcPts val="1000"/>
              </a:spcAft>
            </a:pPr>
            <a:r>
              <a:rPr lang="en-US" sz="2800" dirty="0">
                <a:solidFill>
                  <a:srgbClr val="C00000"/>
                </a:solidFill>
                <a:latin typeface="Calibri"/>
                <a:cs typeface="Calibri Light"/>
              </a:rPr>
              <a:t>+Suicide Risk</a:t>
            </a:r>
          </a:p>
          <a:p>
            <a:pPr marL="243840" indent="-243840">
              <a:lnSpc>
                <a:spcPct val="114999"/>
              </a:lnSpc>
              <a:spcBef>
                <a:spcPts val="0"/>
              </a:spcBef>
              <a:spcAft>
                <a:spcPts val="1000"/>
              </a:spcAft>
            </a:pPr>
            <a:endParaRPr lang="en-US" sz="2800" dirty="0">
              <a:latin typeface="Calibri"/>
              <a:cs typeface="Calibri Light"/>
            </a:endParaRPr>
          </a:p>
          <a:p>
            <a:pPr marL="243840" indent="-243840">
              <a:lnSpc>
                <a:spcPct val="114999"/>
              </a:lnSpc>
              <a:spcBef>
                <a:spcPts val="0"/>
              </a:spcBef>
              <a:spcAft>
                <a:spcPts val="1000"/>
              </a:spcAft>
            </a:pPr>
            <a:r>
              <a:rPr lang="en-US" sz="2800" dirty="0">
                <a:latin typeface="Calibri"/>
                <a:cs typeface="Calibri Light"/>
              </a:rPr>
              <a:t>Teratogenic Medications</a:t>
            </a:r>
          </a:p>
          <a:p>
            <a:pPr marL="243840" indent="-243840">
              <a:lnSpc>
                <a:spcPct val="114999"/>
              </a:lnSpc>
              <a:spcBef>
                <a:spcPts val="0"/>
              </a:spcBef>
              <a:spcAft>
                <a:spcPts val="1000"/>
              </a:spcAft>
            </a:pPr>
            <a:endParaRPr lang="en-US" sz="2800" dirty="0">
              <a:latin typeface="Calibri"/>
              <a:cs typeface="Calibri Light"/>
            </a:endParaRPr>
          </a:p>
          <a:p>
            <a:pPr marL="243840" indent="-243840">
              <a:lnSpc>
                <a:spcPct val="114999"/>
              </a:lnSpc>
              <a:spcBef>
                <a:spcPts val="0"/>
              </a:spcBef>
              <a:spcAft>
                <a:spcPts val="1000"/>
              </a:spcAft>
            </a:pPr>
            <a:r>
              <a:rPr lang="en-US" sz="2800" dirty="0">
                <a:latin typeface="Calibri"/>
                <a:cs typeface="Calibri Light"/>
              </a:rPr>
              <a:t>Lactation Status</a:t>
            </a:r>
            <a:endParaRPr lang="en-US" sz="2000" dirty="0">
              <a:latin typeface="Calibri"/>
              <a:cs typeface="Calibri Light"/>
            </a:endParaRPr>
          </a:p>
          <a:p>
            <a:pPr marL="243840" indent="-243840">
              <a:lnSpc>
                <a:spcPct val="114999"/>
              </a:lnSpc>
              <a:spcBef>
                <a:spcPts val="0"/>
              </a:spcBef>
              <a:spcAft>
                <a:spcPts val="1000"/>
              </a:spcAft>
            </a:pPr>
            <a:endParaRPr lang="en-US" sz="2950" dirty="0">
              <a:cs typeface="Calibri"/>
            </a:endParaRPr>
          </a:p>
        </p:txBody>
      </p:sp>
      <p:pic>
        <p:nvPicPr>
          <p:cNvPr id="5" name="Picture 4" descr="image001">
            <a:extLst>
              <a:ext uri="{FF2B5EF4-FFF2-40B4-BE49-F238E27FC236}">
                <a16:creationId xmlns:a16="http://schemas.microsoft.com/office/drawing/2014/main" id="{3DD344E8-DBED-4E8A-BD58-AC6AAF718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4EBEAC0-12ED-49B4-B7DA-35FBD141A7C1}"/>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6DA9B5C0-BAE9-4F2D-876F-38546FF68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F1651D-83C8-4A20-8FE7-501735D6D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362801-606E-4EE3-89EB-2DBAE0603BC6}"/>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686C6C-5BB2-4B1C-9AEC-0D2368CD31AB}"/>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7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91FF-C3A4-42BE-B18E-905DDE9B4101}"/>
              </a:ext>
            </a:extLst>
          </p:cNvPr>
          <p:cNvSpPr>
            <a:spLocks noGrp="1"/>
          </p:cNvSpPr>
          <p:nvPr>
            <p:ph type="title"/>
          </p:nvPr>
        </p:nvSpPr>
        <p:spPr>
          <a:xfrm>
            <a:off x="958667" y="392066"/>
            <a:ext cx="11216640" cy="1005509"/>
          </a:xfrm>
        </p:spPr>
        <p:txBody>
          <a:bodyPr>
            <a:noAutofit/>
          </a:bodyPr>
          <a:lstStyle/>
          <a:p>
            <a:pPr algn="ctr"/>
            <a:r>
              <a:rPr lang="en-US" sz="4800">
                <a:solidFill>
                  <a:srgbClr val="0070C0"/>
                </a:solidFill>
                <a:latin typeface="Calibri"/>
                <a:cs typeface="Calibri Light"/>
              </a:rPr>
              <a:t>Patient who has screened positive for SI</a:t>
            </a:r>
          </a:p>
        </p:txBody>
      </p:sp>
      <p:sp>
        <p:nvSpPr>
          <p:cNvPr id="3" name="Content Placeholder 2">
            <a:extLst>
              <a:ext uri="{FF2B5EF4-FFF2-40B4-BE49-F238E27FC236}">
                <a16:creationId xmlns:a16="http://schemas.microsoft.com/office/drawing/2014/main" id="{7D3BDC7A-4746-4831-B1AB-B01FA347D846}"/>
              </a:ext>
            </a:extLst>
          </p:cNvPr>
          <p:cNvSpPr>
            <a:spLocks noGrp="1"/>
          </p:cNvSpPr>
          <p:nvPr>
            <p:ph idx="1"/>
          </p:nvPr>
        </p:nvSpPr>
        <p:spPr>
          <a:xfrm>
            <a:off x="601171" y="1641609"/>
            <a:ext cx="11216640" cy="6188570"/>
          </a:xfrm>
        </p:spPr>
        <p:txBody>
          <a:bodyPr vert="horz" lIns="91440" tIns="45720" rIns="91440" bIns="45720" rtlCol="0" anchor="t">
            <a:noAutofit/>
          </a:bodyPr>
          <a:lstStyle/>
          <a:p>
            <a:pPr marL="243840" indent="-243840">
              <a:lnSpc>
                <a:spcPct val="114999"/>
              </a:lnSpc>
              <a:spcBef>
                <a:spcPts val="0"/>
              </a:spcBef>
              <a:spcAft>
                <a:spcPts val="1000"/>
              </a:spcAft>
            </a:pPr>
            <a:r>
              <a:rPr lang="en-US" sz="2800">
                <a:latin typeface="Calibri"/>
                <a:cs typeface="Calibri Light"/>
              </a:rPr>
              <a:t>New Note -&gt; </a:t>
            </a:r>
          </a:p>
          <a:p>
            <a:pPr marL="243840" indent="-243840">
              <a:lnSpc>
                <a:spcPct val="114999"/>
              </a:lnSpc>
              <a:spcBef>
                <a:spcPts val="0"/>
              </a:spcBef>
              <a:spcAft>
                <a:spcPts val="1000"/>
              </a:spcAft>
            </a:pPr>
            <a:endParaRPr lang="en-US" sz="2950">
              <a:cs typeface="Calibri"/>
            </a:endParaRPr>
          </a:p>
        </p:txBody>
      </p:sp>
      <p:pic>
        <p:nvPicPr>
          <p:cNvPr id="5" name="Picture 4" descr="image001">
            <a:extLst>
              <a:ext uri="{FF2B5EF4-FFF2-40B4-BE49-F238E27FC236}">
                <a16:creationId xmlns:a16="http://schemas.microsoft.com/office/drawing/2014/main" id="{3DD344E8-DBED-4E8A-BD58-AC6AAF718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4EBEAC0-12ED-49B4-B7DA-35FBD141A7C1}"/>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6DA9B5C0-BAE9-4F2D-876F-38546FF68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F1651D-83C8-4A20-8FE7-501735D6D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362801-606E-4EE3-89EB-2DBAE0603BC6}"/>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686C6C-5BB2-4B1C-9AEC-0D2368CD31AB}"/>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CD83B5-81D2-8BD8-09AD-8A6D546E7A06}"/>
              </a:ext>
            </a:extLst>
          </p:cNvPr>
          <p:cNvPicPr>
            <a:picLocks noChangeAspect="1"/>
          </p:cNvPicPr>
          <p:nvPr/>
        </p:nvPicPr>
        <p:blipFill>
          <a:blip r:embed="rId5"/>
          <a:stretch>
            <a:fillRect/>
          </a:stretch>
        </p:blipFill>
        <p:spPr>
          <a:xfrm>
            <a:off x="3040651" y="1140144"/>
            <a:ext cx="8791575" cy="2933700"/>
          </a:xfrm>
          <a:prstGeom prst="rect">
            <a:avLst/>
          </a:prstGeom>
        </p:spPr>
      </p:pic>
      <p:pic>
        <p:nvPicPr>
          <p:cNvPr id="12" name="Picture 11">
            <a:extLst>
              <a:ext uri="{FF2B5EF4-FFF2-40B4-BE49-F238E27FC236}">
                <a16:creationId xmlns:a16="http://schemas.microsoft.com/office/drawing/2014/main" id="{D3862F00-1966-440F-AFF0-8D538534C246}"/>
              </a:ext>
            </a:extLst>
          </p:cNvPr>
          <p:cNvPicPr>
            <a:picLocks noChangeAspect="1"/>
          </p:cNvPicPr>
          <p:nvPr/>
        </p:nvPicPr>
        <p:blipFill rotWithShape="1">
          <a:blip r:embed="rId6"/>
          <a:srcRect t="1" b="42171"/>
          <a:stretch/>
        </p:blipFill>
        <p:spPr>
          <a:xfrm>
            <a:off x="1931987" y="4317878"/>
            <a:ext cx="9648825" cy="4632278"/>
          </a:xfrm>
          <a:prstGeom prst="rect">
            <a:avLst/>
          </a:prstGeom>
        </p:spPr>
      </p:pic>
    </p:spTree>
    <p:extLst>
      <p:ext uri="{BB962C8B-B14F-4D97-AF65-F5344CB8AC3E}">
        <p14:creationId xmlns:p14="http://schemas.microsoft.com/office/powerpoint/2010/main" val="1836462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C769-78FF-3B7D-E304-A5865DDDAD59}"/>
              </a:ext>
            </a:extLst>
          </p:cNvPr>
          <p:cNvSpPr>
            <a:spLocks noGrp="1"/>
          </p:cNvSpPr>
          <p:nvPr>
            <p:ph type="title"/>
          </p:nvPr>
        </p:nvSpPr>
        <p:spPr/>
        <p:txBody>
          <a:bodyPr>
            <a:normAutofit/>
          </a:bodyPr>
          <a:lstStyle/>
          <a:p>
            <a:pPr algn="ctr"/>
            <a:r>
              <a:rPr lang="en-US" sz="6000" dirty="0">
                <a:solidFill>
                  <a:srgbClr val="0070C0"/>
                </a:solidFill>
                <a:latin typeface="+mn-lt"/>
              </a:rPr>
              <a:t>Patients who is positive for TES</a:t>
            </a:r>
          </a:p>
        </p:txBody>
      </p:sp>
      <p:pic>
        <p:nvPicPr>
          <p:cNvPr id="5" name="Content Placeholder 4">
            <a:extLst>
              <a:ext uri="{FF2B5EF4-FFF2-40B4-BE49-F238E27FC236}">
                <a16:creationId xmlns:a16="http://schemas.microsoft.com/office/drawing/2014/main" id="{260056DC-29CD-2912-E7A5-BBD9967836B8}"/>
              </a:ext>
            </a:extLst>
          </p:cNvPr>
          <p:cNvPicPr>
            <a:picLocks noGrp="1" noChangeAspect="1"/>
          </p:cNvPicPr>
          <p:nvPr>
            <p:ph idx="1"/>
          </p:nvPr>
        </p:nvPicPr>
        <p:blipFill>
          <a:blip r:embed="rId2"/>
          <a:stretch>
            <a:fillRect/>
          </a:stretch>
        </p:blipFill>
        <p:spPr>
          <a:xfrm>
            <a:off x="120015" y="2404535"/>
            <a:ext cx="4000500" cy="2933700"/>
          </a:xfrm>
        </p:spPr>
      </p:pic>
      <p:pic>
        <p:nvPicPr>
          <p:cNvPr id="7" name="Picture 6">
            <a:extLst>
              <a:ext uri="{FF2B5EF4-FFF2-40B4-BE49-F238E27FC236}">
                <a16:creationId xmlns:a16="http://schemas.microsoft.com/office/drawing/2014/main" id="{7637FCD2-7DA9-6216-C3C7-9708EDACDEE0}"/>
              </a:ext>
            </a:extLst>
          </p:cNvPr>
          <p:cNvPicPr>
            <a:picLocks noChangeAspect="1"/>
          </p:cNvPicPr>
          <p:nvPr/>
        </p:nvPicPr>
        <p:blipFill>
          <a:blip r:embed="rId3"/>
          <a:stretch>
            <a:fillRect/>
          </a:stretch>
        </p:blipFill>
        <p:spPr>
          <a:xfrm>
            <a:off x="3346450" y="2039937"/>
            <a:ext cx="9658350" cy="7562850"/>
          </a:xfrm>
          <a:prstGeom prst="rect">
            <a:avLst/>
          </a:prstGeom>
        </p:spPr>
      </p:pic>
      <p:sp>
        <p:nvSpPr>
          <p:cNvPr id="3" name="Rectangle 2">
            <a:extLst>
              <a:ext uri="{FF2B5EF4-FFF2-40B4-BE49-F238E27FC236}">
                <a16:creationId xmlns:a16="http://schemas.microsoft.com/office/drawing/2014/main" id="{58A816EB-22E0-C1C0-4158-AFFBEC10F9B3}"/>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7D70F0-E21B-0C39-55B5-D727EFF3CBB0}"/>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988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33EF-67BB-60A7-2F21-D6406D5CB3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9B1B3A-524A-5F95-4362-AA5427E4F23F}"/>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A0B3436-0C4B-1B68-5F02-D1F0438C9BF2}"/>
              </a:ext>
            </a:extLst>
          </p:cNvPr>
          <p:cNvPicPr>
            <a:picLocks noChangeAspect="1"/>
          </p:cNvPicPr>
          <p:nvPr/>
        </p:nvPicPr>
        <p:blipFill>
          <a:blip r:embed="rId2"/>
          <a:stretch>
            <a:fillRect/>
          </a:stretch>
        </p:blipFill>
        <p:spPr>
          <a:xfrm>
            <a:off x="125412" y="519290"/>
            <a:ext cx="11763375" cy="2847975"/>
          </a:xfrm>
          <a:prstGeom prst="rect">
            <a:avLst/>
          </a:prstGeom>
        </p:spPr>
      </p:pic>
      <p:pic>
        <p:nvPicPr>
          <p:cNvPr id="9" name="Picture 8">
            <a:extLst>
              <a:ext uri="{FF2B5EF4-FFF2-40B4-BE49-F238E27FC236}">
                <a16:creationId xmlns:a16="http://schemas.microsoft.com/office/drawing/2014/main" id="{2B648150-1E23-EFC6-CB34-8E341F4C1DAC}"/>
              </a:ext>
            </a:extLst>
          </p:cNvPr>
          <p:cNvPicPr>
            <a:picLocks noChangeAspect="1"/>
          </p:cNvPicPr>
          <p:nvPr/>
        </p:nvPicPr>
        <p:blipFill>
          <a:blip r:embed="rId3"/>
          <a:stretch>
            <a:fillRect/>
          </a:stretch>
        </p:blipFill>
        <p:spPr>
          <a:xfrm>
            <a:off x="549275" y="3170309"/>
            <a:ext cx="6267450" cy="3886200"/>
          </a:xfrm>
          <a:prstGeom prst="rect">
            <a:avLst/>
          </a:prstGeom>
        </p:spPr>
      </p:pic>
      <p:pic>
        <p:nvPicPr>
          <p:cNvPr id="11" name="Picture 10">
            <a:extLst>
              <a:ext uri="{FF2B5EF4-FFF2-40B4-BE49-F238E27FC236}">
                <a16:creationId xmlns:a16="http://schemas.microsoft.com/office/drawing/2014/main" id="{1AA2C257-20B4-D4D5-2D29-6AC7B03CF3D2}"/>
              </a:ext>
            </a:extLst>
          </p:cNvPr>
          <p:cNvPicPr>
            <a:picLocks noChangeAspect="1"/>
          </p:cNvPicPr>
          <p:nvPr/>
        </p:nvPicPr>
        <p:blipFill>
          <a:blip r:embed="rId4"/>
          <a:stretch>
            <a:fillRect/>
          </a:stretch>
        </p:blipFill>
        <p:spPr>
          <a:xfrm>
            <a:off x="6816725" y="6151531"/>
            <a:ext cx="5459413" cy="3399257"/>
          </a:xfrm>
          <a:prstGeom prst="rect">
            <a:avLst/>
          </a:prstGeom>
        </p:spPr>
      </p:pic>
      <p:sp>
        <p:nvSpPr>
          <p:cNvPr id="4" name="Rectangle 3">
            <a:extLst>
              <a:ext uri="{FF2B5EF4-FFF2-40B4-BE49-F238E27FC236}">
                <a16:creationId xmlns:a16="http://schemas.microsoft.com/office/drawing/2014/main" id="{5EC58D27-93D5-CB8D-8F11-C5C92511805E}"/>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7D88CD-D425-8677-FC6A-EA1104A7E580}"/>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687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766B-0533-24C6-DDD2-A664005197F0}"/>
              </a:ext>
            </a:extLst>
          </p:cNvPr>
          <p:cNvSpPr>
            <a:spLocks noGrp="1"/>
          </p:cNvSpPr>
          <p:nvPr>
            <p:ph type="title"/>
          </p:nvPr>
        </p:nvSpPr>
        <p:spPr>
          <a:xfrm>
            <a:off x="894080" y="298439"/>
            <a:ext cx="11216640" cy="1885245"/>
          </a:xfrm>
        </p:spPr>
        <p:txBody>
          <a:bodyPr>
            <a:normAutofit/>
          </a:bodyPr>
          <a:lstStyle/>
          <a:p>
            <a:pPr algn="ctr"/>
            <a:r>
              <a:rPr lang="en-US" sz="5400" dirty="0">
                <a:solidFill>
                  <a:srgbClr val="0070C0"/>
                </a:solidFill>
                <a:latin typeface="+mn-lt"/>
              </a:rPr>
              <a:t>Patient Self Referral/Direct Scheduling</a:t>
            </a:r>
          </a:p>
        </p:txBody>
      </p:sp>
      <p:sp>
        <p:nvSpPr>
          <p:cNvPr id="3" name="Content Placeholder 2">
            <a:extLst>
              <a:ext uri="{FF2B5EF4-FFF2-40B4-BE49-F238E27FC236}">
                <a16:creationId xmlns:a16="http://schemas.microsoft.com/office/drawing/2014/main" id="{A611486D-42FA-5F03-6D4D-D4E28F746F82}"/>
              </a:ext>
            </a:extLst>
          </p:cNvPr>
          <p:cNvSpPr>
            <a:spLocks noGrp="1"/>
          </p:cNvSpPr>
          <p:nvPr>
            <p:ph idx="1"/>
          </p:nvPr>
        </p:nvSpPr>
        <p:spPr/>
        <p:txBody>
          <a:bodyPr vert="horz" lIns="91440" tIns="45720" rIns="91440" bIns="45720" rtlCol="0" anchor="t">
            <a:normAutofit/>
          </a:bodyPr>
          <a:lstStyle/>
          <a:p>
            <a:r>
              <a:rPr lang="en-US" dirty="0"/>
              <a:t>Nutrition</a:t>
            </a:r>
          </a:p>
          <a:p>
            <a:r>
              <a:rPr lang="en-US" dirty="0"/>
              <a:t>Audiology</a:t>
            </a:r>
          </a:p>
          <a:p>
            <a:r>
              <a:rPr lang="en-US" dirty="0"/>
              <a:t>Eye Clinic </a:t>
            </a:r>
          </a:p>
          <a:p>
            <a:r>
              <a:rPr lang="en-US" dirty="0"/>
              <a:t>Podiatry</a:t>
            </a:r>
          </a:p>
          <a:p>
            <a:r>
              <a:rPr lang="en-US" dirty="0"/>
              <a:t>Social Work</a:t>
            </a:r>
          </a:p>
          <a:p>
            <a:r>
              <a:rPr lang="en-US" dirty="0"/>
              <a:t>Wheelchair</a:t>
            </a:r>
          </a:p>
          <a:p>
            <a:r>
              <a:rPr lang="en-US" dirty="0"/>
              <a:t>MOVE!</a:t>
            </a:r>
          </a:p>
          <a:p>
            <a:pPr marL="243840" indent="-243840"/>
            <a:r>
              <a:rPr lang="en-US" sz="2950" dirty="0">
                <a:cs typeface="Calibri"/>
              </a:rPr>
              <a:t>Physical Therapy</a:t>
            </a:r>
          </a:p>
          <a:p>
            <a:pPr marL="243840" indent="-243840"/>
            <a:r>
              <a:rPr lang="en-US" sz="2950" dirty="0">
                <a:cs typeface="Calibri"/>
              </a:rPr>
              <a:t>Smoking Cessation</a:t>
            </a:r>
          </a:p>
          <a:p>
            <a:pPr marL="243840" indent="-243840"/>
            <a:r>
              <a:rPr lang="en-US" sz="2950" dirty="0">
                <a:cs typeface="Calibri"/>
              </a:rPr>
              <a:t>Social Work</a:t>
            </a:r>
          </a:p>
          <a:p>
            <a:pPr marL="243840" indent="-243840"/>
            <a:r>
              <a:rPr lang="en-US" sz="2950" dirty="0">
                <a:cs typeface="Calibri"/>
              </a:rPr>
              <a:t>Amputee</a:t>
            </a:r>
          </a:p>
          <a:p>
            <a:endParaRPr lang="en-US" dirty="0">
              <a:cs typeface="Calibri" panose="020F0502020204030204"/>
            </a:endParaRPr>
          </a:p>
        </p:txBody>
      </p:sp>
      <p:sp>
        <p:nvSpPr>
          <p:cNvPr id="4" name="TextBox 3">
            <a:extLst>
              <a:ext uri="{FF2B5EF4-FFF2-40B4-BE49-F238E27FC236}">
                <a16:creationId xmlns:a16="http://schemas.microsoft.com/office/drawing/2014/main" id="{93CC1A3D-F5F4-1AEA-3064-0E16A97DA7D7}"/>
              </a:ext>
            </a:extLst>
          </p:cNvPr>
          <p:cNvSpPr txBox="1"/>
          <p:nvPr/>
        </p:nvSpPr>
        <p:spPr>
          <a:xfrm>
            <a:off x="5156200" y="2596444"/>
            <a:ext cx="7353300" cy="5139869"/>
          </a:xfrm>
          <a:prstGeom prst="rect">
            <a:avLst/>
          </a:prstGeom>
          <a:noFill/>
          <a:ln w="762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cs typeface="Calibri"/>
              </a:rPr>
              <a:t>Your patients need to call the VA themselves to set up an appointment. No consults are needed. </a:t>
            </a:r>
          </a:p>
          <a:p>
            <a:pPr algn="ctr"/>
            <a:r>
              <a:rPr lang="en-US" sz="3600" dirty="0">
                <a:cs typeface="Calibri"/>
              </a:rPr>
              <a:t>The number they will call is:</a:t>
            </a:r>
          </a:p>
          <a:p>
            <a:pPr algn="ctr"/>
            <a:endParaRPr lang="en-US" sz="2400" dirty="0">
              <a:cs typeface="Calibri"/>
            </a:endParaRPr>
          </a:p>
          <a:p>
            <a:pPr algn="ctr"/>
            <a:r>
              <a:rPr lang="en-US" sz="8000" dirty="0">
                <a:cs typeface="Calibri"/>
              </a:rPr>
              <a:t>602-277-5551 </a:t>
            </a:r>
            <a:r>
              <a:rPr lang="en-US" sz="8000" dirty="0">
                <a:highlight>
                  <a:srgbClr val="FFFF00"/>
                </a:highlight>
                <a:cs typeface="Calibri"/>
              </a:rPr>
              <a:t>extension 5314</a:t>
            </a:r>
            <a:endParaRPr lang="en-US" sz="2400" dirty="0">
              <a:highlight>
                <a:srgbClr val="FFFF00"/>
              </a:highlight>
              <a:cs typeface="Calibri"/>
            </a:endParaRPr>
          </a:p>
        </p:txBody>
      </p:sp>
      <p:pic>
        <p:nvPicPr>
          <p:cNvPr id="5" name="Picture 4" descr="image001">
            <a:extLst>
              <a:ext uri="{FF2B5EF4-FFF2-40B4-BE49-F238E27FC236}">
                <a16:creationId xmlns:a16="http://schemas.microsoft.com/office/drawing/2014/main" id="{D2AB2A5B-BDB8-3675-52E9-0ADD91BA2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CAE810A9-57AF-5F0A-8DA5-6C7DA77A9FA2}"/>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095312B7-9E1E-5709-5B7A-DD2956EDF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4A1A44F-B4AD-2781-D50E-1934A6FF6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9" name="Rectangle 8">
            <a:extLst>
              <a:ext uri="{FF2B5EF4-FFF2-40B4-BE49-F238E27FC236}">
                <a16:creationId xmlns:a16="http://schemas.microsoft.com/office/drawing/2014/main" id="{0436D874-4DB4-EB5B-E5AE-45D600DA5336}"/>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2D5763-A6E9-7170-5BD8-99EF15095911}"/>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009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5B66-9660-5873-DBD1-155A830FBB71}"/>
              </a:ext>
            </a:extLst>
          </p:cNvPr>
          <p:cNvSpPr>
            <a:spLocks noGrp="1"/>
          </p:cNvSpPr>
          <p:nvPr>
            <p:ph type="title"/>
          </p:nvPr>
        </p:nvSpPr>
        <p:spPr/>
        <p:txBody>
          <a:bodyPr>
            <a:normAutofit/>
          </a:bodyPr>
          <a:lstStyle/>
          <a:p>
            <a:pPr algn="ctr"/>
            <a:r>
              <a:rPr lang="en-US" sz="5400" dirty="0">
                <a:solidFill>
                  <a:srgbClr val="0070C0"/>
                </a:solidFill>
                <a:latin typeface="+mn-lt"/>
              </a:rPr>
              <a:t>Traveling Veteran Coordinator Consult</a:t>
            </a:r>
          </a:p>
        </p:txBody>
      </p:sp>
      <p:sp>
        <p:nvSpPr>
          <p:cNvPr id="6" name="Content Placeholder 5">
            <a:extLst>
              <a:ext uri="{FF2B5EF4-FFF2-40B4-BE49-F238E27FC236}">
                <a16:creationId xmlns:a16="http://schemas.microsoft.com/office/drawing/2014/main" id="{4852B62E-4E6E-D841-8669-CDA49EC0A3C2}"/>
              </a:ext>
            </a:extLst>
          </p:cNvPr>
          <p:cNvSpPr>
            <a:spLocks noGrp="1"/>
          </p:cNvSpPr>
          <p:nvPr>
            <p:ph idx="1"/>
          </p:nvPr>
        </p:nvSpPr>
        <p:spPr/>
        <p:txBody>
          <a:bodyPr vert="horz" lIns="91440" tIns="45720" rIns="91440" bIns="45720" rtlCol="0" anchor="t">
            <a:normAutofit/>
          </a:bodyPr>
          <a:lstStyle/>
          <a:p>
            <a:pPr marL="243840" indent="-243840"/>
            <a:r>
              <a:rPr lang="en-US" sz="2950" dirty="0"/>
              <a:t>If your patient is traveling elsewhere in the country for an extended period of time, and while they are traveling, they need medical care at another VA (labs, consults, PCP appt)</a:t>
            </a:r>
          </a:p>
          <a:p>
            <a:pPr marL="731520" lvl="1" indent="-243840"/>
            <a:r>
              <a:rPr lang="en-US" dirty="0"/>
              <a:t>Tips: you can always conduct a phone visit or a VVC visit with your patients while they are traveling within the US Territories. It’s much easier to manage your own patients than a provider who doesn’t know your patient at all and having limited record taking care of them</a:t>
            </a:r>
            <a:endParaRPr lang="en-US" dirty="0">
              <a:cs typeface="Calibri" panose="020F0502020204030204"/>
            </a:endParaRPr>
          </a:p>
          <a:p>
            <a:pPr marL="243840" indent="-243840"/>
            <a:endParaRPr lang="en-US" dirty="0">
              <a:cs typeface="Calibri" panose="020F0502020204030204"/>
            </a:endParaRPr>
          </a:p>
          <a:p>
            <a:pPr marL="243840" indent="-243840"/>
            <a:r>
              <a:rPr lang="en-US" dirty="0"/>
              <a:t>Place a TVC consult</a:t>
            </a:r>
            <a:endParaRPr lang="en-US" dirty="0">
              <a:cs typeface="Calibri" panose="020F0502020204030204"/>
            </a:endParaRPr>
          </a:p>
          <a:p>
            <a:pPr marL="243840" indent="-243840"/>
            <a:endParaRPr lang="en-US" dirty="0">
              <a:cs typeface="Calibri" panose="020F0502020204030204"/>
            </a:endParaRPr>
          </a:p>
          <a:p>
            <a:pPr marL="243840" indent="-243840"/>
            <a:r>
              <a:rPr lang="en-US" dirty="0"/>
              <a:t>You will need your patient’s destination address, phone number, and their dates of their stay</a:t>
            </a:r>
            <a:endParaRPr lang="en-US" dirty="0">
              <a:cs typeface="Calibri" panose="020F0502020204030204"/>
            </a:endParaRPr>
          </a:p>
          <a:p>
            <a:pPr marL="243840" indent="-243840"/>
            <a:endParaRPr lang="en-US" dirty="0">
              <a:cs typeface="Calibri" panose="020F0502020204030204"/>
            </a:endParaRPr>
          </a:p>
          <a:p>
            <a:pPr marL="243840" indent="-243840"/>
            <a:endParaRPr lang="en-US" dirty="0">
              <a:cs typeface="Calibri" panose="020F0502020204030204"/>
            </a:endParaRPr>
          </a:p>
        </p:txBody>
      </p:sp>
      <p:pic>
        <p:nvPicPr>
          <p:cNvPr id="3" name="Picture 2" descr="image001">
            <a:extLst>
              <a:ext uri="{FF2B5EF4-FFF2-40B4-BE49-F238E27FC236}">
                <a16:creationId xmlns:a16="http://schemas.microsoft.com/office/drawing/2014/main" id="{C77CE155-D644-3256-D966-85D5E557F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7E522994-D8DF-116F-555D-F238523E5994}"/>
              </a:ext>
            </a:extLst>
          </p:cNvPr>
          <p:cNvGrpSpPr/>
          <p:nvPr/>
        </p:nvGrpSpPr>
        <p:grpSpPr>
          <a:xfrm>
            <a:off x="9994864" y="9039598"/>
            <a:ext cx="2959027" cy="545597"/>
            <a:chOff x="9106921" y="6172893"/>
            <a:chExt cx="2959027" cy="545597"/>
          </a:xfrm>
        </p:grpSpPr>
        <p:pic>
          <p:nvPicPr>
            <p:cNvPr id="5" name="Picture 4" descr="image001">
              <a:extLst>
                <a:ext uri="{FF2B5EF4-FFF2-40B4-BE49-F238E27FC236}">
                  <a16:creationId xmlns:a16="http://schemas.microsoft.com/office/drawing/2014/main" id="{9568F82A-1B8A-14FC-0ACC-9682890AD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08310A0-9ABE-C8AE-3AE4-A49C42BE42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8" name="Rectangle 7">
            <a:extLst>
              <a:ext uri="{FF2B5EF4-FFF2-40B4-BE49-F238E27FC236}">
                <a16:creationId xmlns:a16="http://schemas.microsoft.com/office/drawing/2014/main" id="{9F9F06EA-FE79-55D4-65A8-F9F84CD38C4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22E139-1DED-BA89-D099-104F5DB46F00}"/>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279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91FF-C3A4-42BE-B18E-905DDE9B4101}"/>
              </a:ext>
            </a:extLst>
          </p:cNvPr>
          <p:cNvSpPr>
            <a:spLocks noGrp="1"/>
          </p:cNvSpPr>
          <p:nvPr>
            <p:ph type="title"/>
          </p:nvPr>
        </p:nvSpPr>
        <p:spPr>
          <a:xfrm>
            <a:off x="958667" y="392066"/>
            <a:ext cx="11216640" cy="1005509"/>
          </a:xfrm>
        </p:spPr>
        <p:txBody>
          <a:bodyPr>
            <a:normAutofit/>
          </a:bodyPr>
          <a:lstStyle/>
          <a:p>
            <a:pPr algn="ctr"/>
            <a:r>
              <a:rPr lang="en-US" sz="6000">
                <a:solidFill>
                  <a:srgbClr val="0070C0"/>
                </a:solidFill>
                <a:latin typeface="Calibri"/>
                <a:cs typeface="Calibri Light"/>
              </a:rPr>
              <a:t>Documentation-Include a diagnosis</a:t>
            </a:r>
          </a:p>
        </p:txBody>
      </p:sp>
      <p:sp>
        <p:nvSpPr>
          <p:cNvPr id="3" name="Content Placeholder 2">
            <a:extLst>
              <a:ext uri="{FF2B5EF4-FFF2-40B4-BE49-F238E27FC236}">
                <a16:creationId xmlns:a16="http://schemas.microsoft.com/office/drawing/2014/main" id="{7D3BDC7A-4746-4831-B1AB-B01FA347D846}"/>
              </a:ext>
            </a:extLst>
          </p:cNvPr>
          <p:cNvSpPr>
            <a:spLocks noGrp="1"/>
          </p:cNvSpPr>
          <p:nvPr>
            <p:ph idx="1"/>
          </p:nvPr>
        </p:nvSpPr>
        <p:spPr>
          <a:xfrm>
            <a:off x="601171" y="1641609"/>
            <a:ext cx="11216640" cy="6188570"/>
          </a:xfrm>
        </p:spPr>
        <p:txBody>
          <a:bodyPr vert="horz" lIns="91440" tIns="45720" rIns="91440" bIns="45720" rtlCol="0" anchor="t">
            <a:noAutofit/>
          </a:bodyPr>
          <a:lstStyle/>
          <a:p>
            <a:pPr marL="243840" indent="-243840">
              <a:lnSpc>
                <a:spcPct val="114999"/>
              </a:lnSpc>
              <a:spcBef>
                <a:spcPts val="0"/>
              </a:spcBef>
              <a:spcAft>
                <a:spcPts val="1000"/>
              </a:spcAft>
            </a:pPr>
            <a:r>
              <a:rPr lang="en-US" sz="2800">
                <a:latin typeface="Calibri"/>
                <a:cs typeface="Calibri Light"/>
              </a:rPr>
              <a:t>Coding</a:t>
            </a:r>
            <a:endParaRPr lang="en-US" sz="2000">
              <a:latin typeface="Calibri"/>
              <a:cs typeface="Calibri Light"/>
            </a:endParaRPr>
          </a:p>
          <a:p>
            <a:pPr marL="243840" indent="-243840">
              <a:lnSpc>
                <a:spcPct val="114999"/>
              </a:lnSpc>
              <a:spcBef>
                <a:spcPts val="0"/>
              </a:spcBef>
              <a:spcAft>
                <a:spcPts val="1000"/>
              </a:spcAft>
            </a:pPr>
            <a:endParaRPr lang="en-US" sz="2950">
              <a:cs typeface="Calibri"/>
            </a:endParaRPr>
          </a:p>
        </p:txBody>
      </p:sp>
      <p:pic>
        <p:nvPicPr>
          <p:cNvPr id="5" name="Picture 4" descr="image001">
            <a:extLst>
              <a:ext uri="{FF2B5EF4-FFF2-40B4-BE49-F238E27FC236}">
                <a16:creationId xmlns:a16="http://schemas.microsoft.com/office/drawing/2014/main" id="{3DD344E8-DBED-4E8A-BD58-AC6AAF718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4EBEAC0-12ED-49B4-B7DA-35FBD141A7C1}"/>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6DA9B5C0-BAE9-4F2D-876F-38546FF68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F1651D-83C8-4A20-8FE7-501735D6D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362801-606E-4EE3-89EB-2DBAE0603BC6}"/>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686C6C-5BB2-4B1C-9AEC-0D2368CD31AB}"/>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6636ABD6-CB6E-2AEE-A84B-E7B57AD077CC}"/>
              </a:ext>
            </a:extLst>
          </p:cNvPr>
          <p:cNvPicPr>
            <a:picLocks noChangeAspect="1"/>
          </p:cNvPicPr>
          <p:nvPr/>
        </p:nvPicPr>
        <p:blipFill>
          <a:blip r:embed="rId5"/>
          <a:stretch>
            <a:fillRect/>
          </a:stretch>
        </p:blipFill>
        <p:spPr>
          <a:xfrm>
            <a:off x="1101634" y="1318709"/>
            <a:ext cx="10710425" cy="7479354"/>
          </a:xfrm>
          <a:prstGeom prst="rect">
            <a:avLst/>
          </a:prstGeom>
        </p:spPr>
      </p:pic>
    </p:spTree>
    <p:extLst>
      <p:ext uri="{BB962C8B-B14F-4D97-AF65-F5344CB8AC3E}">
        <p14:creationId xmlns:p14="http://schemas.microsoft.com/office/powerpoint/2010/main" val="3470488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5582A6F-0823-1A2A-39E4-8AF55DC98B25}"/>
              </a:ext>
            </a:extLst>
          </p:cNvPr>
          <p:cNvPicPr>
            <a:picLocks noChangeAspect="1"/>
          </p:cNvPicPr>
          <p:nvPr/>
        </p:nvPicPr>
        <p:blipFill>
          <a:blip r:embed="rId2"/>
          <a:stretch>
            <a:fillRect/>
          </a:stretch>
        </p:blipFill>
        <p:spPr>
          <a:xfrm>
            <a:off x="601171" y="1126595"/>
            <a:ext cx="11222518" cy="7913003"/>
          </a:xfrm>
          <a:prstGeom prst="rect">
            <a:avLst/>
          </a:prstGeom>
        </p:spPr>
      </p:pic>
      <p:sp>
        <p:nvSpPr>
          <p:cNvPr id="2" name="Title 1">
            <a:extLst>
              <a:ext uri="{FF2B5EF4-FFF2-40B4-BE49-F238E27FC236}">
                <a16:creationId xmlns:a16="http://schemas.microsoft.com/office/drawing/2014/main" id="{7B7991FF-C3A4-42BE-B18E-905DDE9B4101}"/>
              </a:ext>
            </a:extLst>
          </p:cNvPr>
          <p:cNvSpPr>
            <a:spLocks noGrp="1"/>
          </p:cNvSpPr>
          <p:nvPr>
            <p:ph type="title"/>
          </p:nvPr>
        </p:nvSpPr>
        <p:spPr>
          <a:xfrm>
            <a:off x="982404" y="59747"/>
            <a:ext cx="11216640" cy="1531792"/>
          </a:xfrm>
        </p:spPr>
        <p:txBody>
          <a:bodyPr>
            <a:normAutofit/>
          </a:bodyPr>
          <a:lstStyle/>
          <a:p>
            <a:pPr algn="ctr"/>
            <a:r>
              <a:rPr lang="en-US" sz="3600" dirty="0">
                <a:solidFill>
                  <a:srgbClr val="0070C0"/>
                </a:solidFill>
                <a:latin typeface="Calibri"/>
                <a:cs typeface="Calibri Light"/>
              </a:rPr>
              <a:t>Documentation: Add a provider, visit type </a:t>
            </a:r>
            <a:br>
              <a:rPr lang="en-US" sz="3600" dirty="0">
                <a:solidFill>
                  <a:srgbClr val="0070C0"/>
                </a:solidFill>
                <a:latin typeface="Calibri"/>
                <a:cs typeface="Calibri Light"/>
              </a:rPr>
            </a:br>
            <a:r>
              <a:rPr lang="en-US" sz="3600" dirty="0">
                <a:solidFill>
                  <a:srgbClr val="0070C0"/>
                </a:solidFill>
                <a:latin typeface="Calibri"/>
                <a:cs typeface="Calibri Light"/>
              </a:rPr>
              <a:t>and CHECK BOX for service-connected queries</a:t>
            </a:r>
          </a:p>
        </p:txBody>
      </p:sp>
      <p:sp>
        <p:nvSpPr>
          <p:cNvPr id="3" name="Content Placeholder 2">
            <a:extLst>
              <a:ext uri="{FF2B5EF4-FFF2-40B4-BE49-F238E27FC236}">
                <a16:creationId xmlns:a16="http://schemas.microsoft.com/office/drawing/2014/main" id="{7D3BDC7A-4746-4831-B1AB-B01FA347D846}"/>
              </a:ext>
            </a:extLst>
          </p:cNvPr>
          <p:cNvSpPr>
            <a:spLocks noGrp="1"/>
          </p:cNvSpPr>
          <p:nvPr>
            <p:ph idx="1"/>
          </p:nvPr>
        </p:nvSpPr>
        <p:spPr>
          <a:xfrm>
            <a:off x="601171" y="1641609"/>
            <a:ext cx="11216640" cy="6188570"/>
          </a:xfrm>
        </p:spPr>
        <p:txBody>
          <a:bodyPr vert="horz" lIns="91440" tIns="45720" rIns="91440" bIns="45720" rtlCol="0" anchor="t">
            <a:noAutofit/>
          </a:bodyPr>
          <a:lstStyle/>
          <a:p>
            <a:pPr marL="243840" indent="-243840">
              <a:lnSpc>
                <a:spcPct val="114999"/>
              </a:lnSpc>
              <a:spcBef>
                <a:spcPts val="0"/>
              </a:spcBef>
              <a:spcAft>
                <a:spcPts val="1000"/>
              </a:spcAft>
            </a:pPr>
            <a:r>
              <a:rPr lang="en-US" sz="2800">
                <a:latin typeface="Calibri"/>
                <a:cs typeface="Calibri Light"/>
              </a:rPr>
              <a:t>Coding</a:t>
            </a:r>
            <a:endParaRPr lang="en-US" sz="2000">
              <a:latin typeface="Calibri"/>
              <a:cs typeface="Calibri Light"/>
            </a:endParaRPr>
          </a:p>
          <a:p>
            <a:pPr marL="243840" indent="-243840">
              <a:lnSpc>
                <a:spcPct val="114999"/>
              </a:lnSpc>
              <a:spcBef>
                <a:spcPts val="0"/>
              </a:spcBef>
              <a:spcAft>
                <a:spcPts val="1000"/>
              </a:spcAft>
            </a:pPr>
            <a:endParaRPr lang="en-US" sz="2950">
              <a:cs typeface="Calibri"/>
            </a:endParaRPr>
          </a:p>
        </p:txBody>
      </p:sp>
      <p:pic>
        <p:nvPicPr>
          <p:cNvPr id="5" name="Picture 4" descr="image001">
            <a:extLst>
              <a:ext uri="{FF2B5EF4-FFF2-40B4-BE49-F238E27FC236}">
                <a16:creationId xmlns:a16="http://schemas.microsoft.com/office/drawing/2014/main" id="{3DD344E8-DBED-4E8A-BD58-AC6AAF718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4EBEAC0-12ED-49B4-B7DA-35FBD141A7C1}"/>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6DA9B5C0-BAE9-4F2D-876F-38546FF68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F1651D-83C8-4A20-8FE7-501735D6D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362801-606E-4EE3-89EB-2DBAE0603BC6}"/>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686C6C-5BB2-4B1C-9AEC-0D2368CD31AB}"/>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37A97A9D-B76D-C7A0-4AA6-98448F8D5FE3}"/>
              </a:ext>
            </a:extLst>
          </p:cNvPr>
          <p:cNvSpPr/>
          <p:nvPr/>
        </p:nvSpPr>
        <p:spPr>
          <a:xfrm>
            <a:off x="7489050" y="5162817"/>
            <a:ext cx="593427" cy="11868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 name="Oval 5">
            <a:extLst>
              <a:ext uri="{FF2B5EF4-FFF2-40B4-BE49-F238E27FC236}">
                <a16:creationId xmlns:a16="http://schemas.microsoft.com/office/drawing/2014/main" id="{DC9B9619-04F0-83D8-AC6E-CC2761EDD756}"/>
              </a:ext>
            </a:extLst>
          </p:cNvPr>
          <p:cNvSpPr/>
          <p:nvPr/>
        </p:nvSpPr>
        <p:spPr>
          <a:xfrm>
            <a:off x="7785763" y="4735894"/>
            <a:ext cx="3872837" cy="235070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0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BD17-FC12-847F-92EA-D754AD6464D0}"/>
              </a:ext>
            </a:extLst>
          </p:cNvPr>
          <p:cNvSpPr>
            <a:spLocks noGrp="1"/>
          </p:cNvSpPr>
          <p:nvPr>
            <p:ph type="title"/>
          </p:nvPr>
        </p:nvSpPr>
        <p:spPr/>
        <p:txBody>
          <a:bodyPr>
            <a:normAutofit/>
          </a:bodyPr>
          <a:lstStyle/>
          <a:p>
            <a:pPr algn="ctr"/>
            <a:r>
              <a:rPr lang="en-US" sz="6000" dirty="0">
                <a:solidFill>
                  <a:srgbClr val="0070C0"/>
                </a:solidFill>
                <a:latin typeface="+mn-lt"/>
              </a:rPr>
              <a:t>Closed Encounter</a:t>
            </a:r>
          </a:p>
        </p:txBody>
      </p:sp>
      <p:pic>
        <p:nvPicPr>
          <p:cNvPr id="4" name="Picture 3" descr="image001">
            <a:extLst>
              <a:ext uri="{FF2B5EF4-FFF2-40B4-BE49-F238E27FC236}">
                <a16:creationId xmlns:a16="http://schemas.microsoft.com/office/drawing/2014/main" id="{657E090E-AE1E-C47F-1F35-6BD9EED52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D18EEA70-6CB4-0649-C08A-FD18F1F482CD}"/>
              </a:ext>
            </a:extLst>
          </p:cNvPr>
          <p:cNvGrpSpPr/>
          <p:nvPr/>
        </p:nvGrpSpPr>
        <p:grpSpPr>
          <a:xfrm>
            <a:off x="9994864" y="9039598"/>
            <a:ext cx="2959027" cy="545597"/>
            <a:chOff x="9106921" y="6172893"/>
            <a:chExt cx="2959027" cy="545597"/>
          </a:xfrm>
        </p:grpSpPr>
        <p:pic>
          <p:nvPicPr>
            <p:cNvPr id="6" name="Picture 5" descr="image001">
              <a:extLst>
                <a:ext uri="{FF2B5EF4-FFF2-40B4-BE49-F238E27FC236}">
                  <a16:creationId xmlns:a16="http://schemas.microsoft.com/office/drawing/2014/main" id="{05BCA82C-0670-98F0-C8E8-0C9E9F77D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782AED2-4E9E-6689-40EC-88302E6C9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8" name="Rectangle 7">
            <a:extLst>
              <a:ext uri="{FF2B5EF4-FFF2-40B4-BE49-F238E27FC236}">
                <a16:creationId xmlns:a16="http://schemas.microsoft.com/office/drawing/2014/main" id="{63B6F521-B455-354D-A3F9-9A6771A3F56C}"/>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86682F-68EF-CA8C-13A7-DF37EB919C26}"/>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39CD175-A14F-219A-1EFB-750FC09504FA}"/>
              </a:ext>
            </a:extLst>
          </p:cNvPr>
          <p:cNvPicPr>
            <a:picLocks noChangeAspect="1"/>
          </p:cNvPicPr>
          <p:nvPr/>
        </p:nvPicPr>
        <p:blipFill>
          <a:blip r:embed="rId5"/>
          <a:stretch>
            <a:fillRect/>
          </a:stretch>
        </p:blipFill>
        <p:spPr>
          <a:xfrm>
            <a:off x="988836" y="2585319"/>
            <a:ext cx="11027128" cy="5275981"/>
          </a:xfrm>
          <a:prstGeom prst="rect">
            <a:avLst/>
          </a:prstGeom>
        </p:spPr>
      </p:pic>
      <p:sp>
        <p:nvSpPr>
          <p:cNvPr id="16" name="Rectangle 15">
            <a:extLst>
              <a:ext uri="{FF2B5EF4-FFF2-40B4-BE49-F238E27FC236}">
                <a16:creationId xmlns:a16="http://schemas.microsoft.com/office/drawing/2014/main" id="{894981B3-81FF-0AC9-D3C5-A407D483FD4A}"/>
              </a:ext>
            </a:extLst>
          </p:cNvPr>
          <p:cNvSpPr/>
          <p:nvPr/>
        </p:nvSpPr>
        <p:spPr>
          <a:xfrm>
            <a:off x="8153400" y="6172200"/>
            <a:ext cx="2413000" cy="393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tx1"/>
                  </a:solidFill>
                </a:ln>
                <a:solidFill>
                  <a:schemeClr val="tx1"/>
                </a:solidFill>
              </a:rPr>
              <a:t>Action Required</a:t>
            </a:r>
          </a:p>
        </p:txBody>
      </p:sp>
    </p:spTree>
    <p:extLst>
      <p:ext uri="{BB962C8B-B14F-4D97-AF65-F5344CB8AC3E}">
        <p14:creationId xmlns:p14="http://schemas.microsoft.com/office/powerpoint/2010/main" val="18208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6519-BF1A-4797-96CE-ADE8CB818F7C}"/>
              </a:ext>
            </a:extLst>
          </p:cNvPr>
          <p:cNvSpPr>
            <a:spLocks noGrp="1"/>
          </p:cNvSpPr>
          <p:nvPr>
            <p:ph type="title"/>
          </p:nvPr>
        </p:nvSpPr>
        <p:spPr>
          <a:xfrm>
            <a:off x="843897" y="685625"/>
            <a:ext cx="11216640" cy="1056509"/>
          </a:xfrm>
        </p:spPr>
        <p:txBody>
          <a:bodyPr>
            <a:normAutofit/>
          </a:bodyPr>
          <a:lstStyle/>
          <a:p>
            <a:pPr algn="ctr"/>
            <a:r>
              <a:rPr lang="en-US" sz="6000">
                <a:solidFill>
                  <a:srgbClr val="0070C0"/>
                </a:solidFill>
                <a:latin typeface="Calibri"/>
                <a:cs typeface="Calibri Light"/>
              </a:rPr>
              <a:t>Orientation Checklist</a:t>
            </a:r>
          </a:p>
        </p:txBody>
      </p:sp>
      <p:sp>
        <p:nvSpPr>
          <p:cNvPr id="3" name="Content Placeholder 2">
            <a:extLst>
              <a:ext uri="{FF2B5EF4-FFF2-40B4-BE49-F238E27FC236}">
                <a16:creationId xmlns:a16="http://schemas.microsoft.com/office/drawing/2014/main" id="{9977DD0B-C669-41E5-8AB6-566EC1CEF47D}"/>
              </a:ext>
            </a:extLst>
          </p:cNvPr>
          <p:cNvSpPr>
            <a:spLocks noGrp="1"/>
          </p:cNvSpPr>
          <p:nvPr>
            <p:ph idx="1"/>
          </p:nvPr>
        </p:nvSpPr>
        <p:spPr>
          <a:xfrm>
            <a:off x="926613" y="2275493"/>
            <a:ext cx="9565440" cy="734748"/>
          </a:xfrm>
        </p:spPr>
        <p:txBody>
          <a:bodyPr vert="horz" lIns="91440" tIns="45720" rIns="91440" bIns="45720" rtlCol="0" anchor="t">
            <a:noAutofit/>
          </a:bodyPr>
          <a:lstStyle/>
          <a:p>
            <a:pPr marL="243840" indent="-243840"/>
            <a:r>
              <a:rPr lang="en-US" sz="3200">
                <a:cs typeface="Calibri"/>
              </a:rPr>
              <a:t>Look at the orientation checklist</a:t>
            </a:r>
          </a:p>
          <a:p>
            <a:pPr marL="243840" indent="-243840"/>
            <a:endParaRPr lang="en-US" sz="3200">
              <a:cs typeface="Calibri"/>
            </a:endParaRPr>
          </a:p>
          <a:p>
            <a:pPr marL="243840" indent="-243840"/>
            <a:endParaRPr lang="en-US" sz="2950">
              <a:cs typeface="Calibri"/>
            </a:endParaRPr>
          </a:p>
        </p:txBody>
      </p:sp>
      <p:pic>
        <p:nvPicPr>
          <p:cNvPr id="5" name="Picture 4" descr="image001">
            <a:extLst>
              <a:ext uri="{FF2B5EF4-FFF2-40B4-BE49-F238E27FC236}">
                <a16:creationId xmlns:a16="http://schemas.microsoft.com/office/drawing/2014/main" id="{ED4B59A2-37B2-437F-B043-8DA3D2DF3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3E36B11B-DE3D-43F8-BFC1-C167D3A4A672}"/>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EF89B373-E2A7-4B4B-A3DA-C6382DD57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EF05AB2-56E6-4634-AE3F-044128000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34F9BA79-1D00-405D-8A06-012414024AE8}"/>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81A4A1E-8477-4208-BD24-8B268B70BD4F}"/>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576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91FF-C3A4-42BE-B18E-905DDE9B4101}"/>
              </a:ext>
            </a:extLst>
          </p:cNvPr>
          <p:cNvSpPr>
            <a:spLocks noGrp="1"/>
          </p:cNvSpPr>
          <p:nvPr>
            <p:ph type="title"/>
          </p:nvPr>
        </p:nvSpPr>
        <p:spPr>
          <a:xfrm>
            <a:off x="958667" y="392066"/>
            <a:ext cx="11216640" cy="1005509"/>
          </a:xfrm>
        </p:spPr>
        <p:txBody>
          <a:bodyPr>
            <a:normAutofit/>
          </a:bodyPr>
          <a:lstStyle/>
          <a:p>
            <a:pPr algn="ctr"/>
            <a:r>
              <a:rPr lang="en-US" sz="6000">
                <a:solidFill>
                  <a:srgbClr val="0070C0"/>
                </a:solidFill>
                <a:latin typeface="Calibri"/>
                <a:cs typeface="Calibri Light"/>
              </a:rPr>
              <a:t>Communicating Test Results</a:t>
            </a:r>
          </a:p>
        </p:txBody>
      </p:sp>
      <p:sp>
        <p:nvSpPr>
          <p:cNvPr id="3" name="Content Placeholder 2">
            <a:extLst>
              <a:ext uri="{FF2B5EF4-FFF2-40B4-BE49-F238E27FC236}">
                <a16:creationId xmlns:a16="http://schemas.microsoft.com/office/drawing/2014/main" id="{7D3BDC7A-4746-4831-B1AB-B01FA347D846}"/>
              </a:ext>
            </a:extLst>
          </p:cNvPr>
          <p:cNvSpPr>
            <a:spLocks noGrp="1"/>
          </p:cNvSpPr>
          <p:nvPr>
            <p:ph idx="1"/>
          </p:nvPr>
        </p:nvSpPr>
        <p:spPr>
          <a:xfrm>
            <a:off x="601171" y="1641609"/>
            <a:ext cx="11216640" cy="6188570"/>
          </a:xfrm>
        </p:spPr>
        <p:txBody>
          <a:bodyPr vert="horz" lIns="91440" tIns="45720" rIns="91440" bIns="45720" rtlCol="0" anchor="t">
            <a:noAutofit/>
          </a:bodyPr>
          <a:lstStyle/>
          <a:p>
            <a:pPr marL="243840" indent="-243840">
              <a:lnSpc>
                <a:spcPct val="114999"/>
              </a:lnSpc>
              <a:spcBef>
                <a:spcPts val="0"/>
              </a:spcBef>
              <a:spcAft>
                <a:spcPts val="1000"/>
              </a:spcAft>
            </a:pPr>
            <a:r>
              <a:rPr lang="en-US" sz="2800" dirty="0">
                <a:latin typeface="Calibri"/>
                <a:cs typeface="Calibri Light"/>
              </a:rPr>
              <a:t>Mammogram</a:t>
            </a:r>
          </a:p>
          <a:p>
            <a:pPr marL="731535" lvl="1" indent="-243840">
              <a:lnSpc>
                <a:spcPct val="114999"/>
              </a:lnSpc>
              <a:spcBef>
                <a:spcPts val="0"/>
              </a:spcBef>
              <a:spcAft>
                <a:spcPts val="1000"/>
              </a:spcAft>
            </a:pPr>
            <a:r>
              <a:rPr lang="en-US" sz="2373" dirty="0">
                <a:latin typeface="Calibri"/>
                <a:cs typeface="Calibri Light"/>
              </a:rPr>
              <a:t>Use “Mammogram Review Results” note</a:t>
            </a:r>
          </a:p>
          <a:p>
            <a:pPr marL="243840" indent="-243840">
              <a:lnSpc>
                <a:spcPct val="114999"/>
              </a:lnSpc>
              <a:spcBef>
                <a:spcPts val="0"/>
              </a:spcBef>
              <a:spcAft>
                <a:spcPts val="1000"/>
              </a:spcAft>
            </a:pPr>
            <a:r>
              <a:rPr lang="en-US" sz="2800" dirty="0">
                <a:latin typeface="Calibri"/>
                <a:cs typeface="Calibri Light"/>
              </a:rPr>
              <a:t>PAP Test</a:t>
            </a:r>
          </a:p>
          <a:p>
            <a:pPr marL="731535" lvl="1" indent="-243840">
              <a:lnSpc>
                <a:spcPct val="114999"/>
              </a:lnSpc>
              <a:spcBef>
                <a:spcPts val="0"/>
              </a:spcBef>
              <a:spcAft>
                <a:spcPts val="1000"/>
              </a:spcAft>
            </a:pPr>
            <a:r>
              <a:rPr lang="en-US" sz="2373" dirty="0">
                <a:latin typeface="Calibri"/>
                <a:cs typeface="Calibri Light"/>
              </a:rPr>
              <a:t>Use “PAP Review Results” note</a:t>
            </a:r>
          </a:p>
          <a:p>
            <a:pPr marL="243840" indent="-243840">
              <a:lnSpc>
                <a:spcPct val="114999"/>
              </a:lnSpc>
              <a:spcBef>
                <a:spcPts val="0"/>
              </a:spcBef>
              <a:spcAft>
                <a:spcPts val="1000"/>
              </a:spcAft>
            </a:pPr>
            <a:r>
              <a:rPr lang="en-US" sz="2800" dirty="0">
                <a:solidFill>
                  <a:schemeClr val="bg1">
                    <a:lumMod val="75000"/>
                  </a:schemeClr>
                </a:solidFill>
                <a:latin typeface="Calibri"/>
                <a:cs typeface="Calibri Light"/>
              </a:rPr>
              <a:t>Tele-eye (coming)</a:t>
            </a:r>
          </a:p>
          <a:p>
            <a:pPr marL="731535" lvl="1" indent="-243840">
              <a:lnSpc>
                <a:spcPct val="114999"/>
              </a:lnSpc>
              <a:spcBef>
                <a:spcPts val="0"/>
              </a:spcBef>
              <a:spcAft>
                <a:spcPts val="1000"/>
              </a:spcAft>
            </a:pPr>
            <a:r>
              <a:rPr lang="en-US" sz="2373" dirty="0">
                <a:solidFill>
                  <a:schemeClr val="bg1">
                    <a:lumMod val="75000"/>
                  </a:schemeClr>
                </a:solidFill>
                <a:latin typeface="Calibri"/>
                <a:cs typeface="Calibri Light"/>
              </a:rPr>
              <a:t>Use “Automated Tele-eye Letter”</a:t>
            </a:r>
          </a:p>
          <a:p>
            <a:pPr marL="243840" indent="-243840">
              <a:lnSpc>
                <a:spcPct val="114999"/>
              </a:lnSpc>
              <a:spcBef>
                <a:spcPts val="0"/>
              </a:spcBef>
              <a:spcAft>
                <a:spcPts val="1000"/>
              </a:spcAft>
            </a:pPr>
            <a:r>
              <a:rPr lang="en-US" sz="2800" dirty="0">
                <a:latin typeface="Calibri"/>
                <a:cs typeface="Calibri Light"/>
              </a:rPr>
              <a:t>Lab results</a:t>
            </a:r>
          </a:p>
          <a:p>
            <a:pPr marL="731535" lvl="1" indent="-243840">
              <a:lnSpc>
                <a:spcPct val="114999"/>
              </a:lnSpc>
              <a:spcBef>
                <a:spcPts val="0"/>
              </a:spcBef>
              <a:spcAft>
                <a:spcPts val="1000"/>
              </a:spcAft>
            </a:pPr>
            <a:r>
              <a:rPr lang="en-US" sz="2373" dirty="0">
                <a:latin typeface="Calibri"/>
                <a:cs typeface="Calibri Light"/>
              </a:rPr>
              <a:t>Sign automated lab letters</a:t>
            </a:r>
          </a:p>
          <a:p>
            <a:pPr marL="731535" lvl="1" indent="-243840">
              <a:lnSpc>
                <a:spcPct val="114999"/>
              </a:lnSpc>
              <a:spcBef>
                <a:spcPts val="0"/>
              </a:spcBef>
              <a:spcAft>
                <a:spcPts val="1000"/>
              </a:spcAft>
            </a:pPr>
            <a:r>
              <a:rPr lang="en-US" sz="2373" dirty="0">
                <a:latin typeface="Calibri"/>
                <a:cs typeface="Calibri Light"/>
              </a:rPr>
              <a:t>Ok to add comment</a:t>
            </a:r>
          </a:p>
          <a:p>
            <a:pPr marL="243840" indent="-243840">
              <a:lnSpc>
                <a:spcPct val="114999"/>
              </a:lnSpc>
              <a:spcBef>
                <a:spcPts val="0"/>
              </a:spcBef>
              <a:spcAft>
                <a:spcPts val="1000"/>
              </a:spcAft>
            </a:pPr>
            <a:r>
              <a:rPr lang="en-US" sz="2800" dirty="0">
                <a:latin typeface="Calibri"/>
                <a:cs typeface="Calibri Light"/>
              </a:rPr>
              <a:t>Letter to Patient</a:t>
            </a:r>
          </a:p>
          <a:p>
            <a:pPr marL="731535" lvl="1" indent="-243840">
              <a:lnSpc>
                <a:spcPct val="114999"/>
              </a:lnSpc>
              <a:spcBef>
                <a:spcPts val="0"/>
              </a:spcBef>
              <a:spcAft>
                <a:spcPts val="1000"/>
              </a:spcAft>
            </a:pPr>
            <a:r>
              <a:rPr lang="en-US" sz="2373" dirty="0">
                <a:latin typeface="Calibri"/>
                <a:cs typeface="Calibri Light"/>
              </a:rPr>
              <a:t>File -&gt; Print -&gt; select i2003</a:t>
            </a:r>
            <a:endParaRPr lang="en-US" sz="719" dirty="0">
              <a:latin typeface="Calibri"/>
              <a:cs typeface="Calibri Light"/>
            </a:endParaRPr>
          </a:p>
          <a:p>
            <a:pPr marL="243840" indent="-243840">
              <a:lnSpc>
                <a:spcPct val="114999"/>
              </a:lnSpc>
              <a:spcBef>
                <a:spcPts val="0"/>
              </a:spcBef>
              <a:spcAft>
                <a:spcPts val="1000"/>
              </a:spcAft>
            </a:pPr>
            <a:endParaRPr lang="en-US" sz="2950" dirty="0">
              <a:cs typeface="Calibri"/>
            </a:endParaRPr>
          </a:p>
        </p:txBody>
      </p:sp>
      <p:pic>
        <p:nvPicPr>
          <p:cNvPr id="5" name="Picture 4" descr="image001">
            <a:extLst>
              <a:ext uri="{FF2B5EF4-FFF2-40B4-BE49-F238E27FC236}">
                <a16:creationId xmlns:a16="http://schemas.microsoft.com/office/drawing/2014/main" id="{3DD344E8-DBED-4E8A-BD58-AC6AAF718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4EBEAC0-12ED-49B4-B7DA-35FBD141A7C1}"/>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6DA9B5C0-BAE9-4F2D-876F-38546FF68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F1651D-83C8-4A20-8FE7-501735D6D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362801-606E-4EE3-89EB-2DBAE0603BC6}"/>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686C6C-5BB2-4B1C-9AEC-0D2368CD31AB}"/>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8445F96-B6F4-BAB5-D40D-9026848C316A}"/>
              </a:ext>
            </a:extLst>
          </p:cNvPr>
          <p:cNvPicPr>
            <a:picLocks noChangeAspect="1"/>
          </p:cNvPicPr>
          <p:nvPr/>
        </p:nvPicPr>
        <p:blipFill>
          <a:blip r:embed="rId5"/>
          <a:stretch>
            <a:fillRect/>
          </a:stretch>
        </p:blipFill>
        <p:spPr>
          <a:xfrm>
            <a:off x="6502400" y="4249932"/>
            <a:ext cx="6067425" cy="4533900"/>
          </a:xfrm>
          <a:prstGeom prst="rect">
            <a:avLst/>
          </a:prstGeom>
        </p:spPr>
      </p:pic>
    </p:spTree>
    <p:extLst>
      <p:ext uri="{BB962C8B-B14F-4D97-AF65-F5344CB8AC3E}">
        <p14:creationId xmlns:p14="http://schemas.microsoft.com/office/powerpoint/2010/main" val="3234232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347E-D7BE-45C9-8C92-ED3D6FA071C1}"/>
              </a:ext>
            </a:extLst>
          </p:cNvPr>
          <p:cNvSpPr>
            <a:spLocks noGrp="1"/>
          </p:cNvSpPr>
          <p:nvPr>
            <p:ph type="title"/>
          </p:nvPr>
        </p:nvSpPr>
        <p:spPr>
          <a:xfrm>
            <a:off x="945613" y="430784"/>
            <a:ext cx="11216640" cy="1222255"/>
          </a:xfrm>
        </p:spPr>
        <p:txBody>
          <a:bodyPr>
            <a:normAutofit/>
          </a:bodyPr>
          <a:lstStyle/>
          <a:p>
            <a:pPr algn="ctr"/>
            <a:r>
              <a:rPr lang="en-US" sz="6000">
                <a:solidFill>
                  <a:srgbClr val="0070C0"/>
                </a:solidFill>
                <a:latin typeface="Calibri"/>
                <a:cs typeface="Calibri Light"/>
              </a:rPr>
              <a:t>Before leaving the clinic...</a:t>
            </a:r>
          </a:p>
        </p:txBody>
      </p:sp>
      <p:sp>
        <p:nvSpPr>
          <p:cNvPr id="3" name="Content Placeholder 2">
            <a:extLst>
              <a:ext uri="{FF2B5EF4-FFF2-40B4-BE49-F238E27FC236}">
                <a16:creationId xmlns:a16="http://schemas.microsoft.com/office/drawing/2014/main" id="{7852E82B-468F-4402-994A-8368EA104445}"/>
              </a:ext>
            </a:extLst>
          </p:cNvPr>
          <p:cNvSpPr>
            <a:spLocks noGrp="1"/>
          </p:cNvSpPr>
          <p:nvPr>
            <p:ph idx="1"/>
          </p:nvPr>
        </p:nvSpPr>
        <p:spPr>
          <a:xfrm>
            <a:off x="945613" y="1934652"/>
            <a:ext cx="11216640" cy="6790170"/>
          </a:xfrm>
        </p:spPr>
        <p:txBody>
          <a:bodyPr vert="horz" lIns="91440" tIns="45720" rIns="91440" bIns="45720" rtlCol="0" anchor="t">
            <a:normAutofit lnSpcReduction="10000"/>
          </a:bodyPr>
          <a:lstStyle/>
          <a:p>
            <a:pPr marL="243840" indent="-243840">
              <a:lnSpc>
                <a:spcPct val="114999"/>
              </a:lnSpc>
              <a:spcBef>
                <a:spcPts val="0"/>
              </a:spcBef>
              <a:spcAft>
                <a:spcPts val="1000"/>
              </a:spcAft>
            </a:pPr>
            <a:r>
              <a:rPr lang="en-US" sz="3600" dirty="0">
                <a:cs typeface="Calibri"/>
              </a:rPr>
              <a:t>Please complete your notes on the same day of the clinic visit</a:t>
            </a:r>
            <a:endParaRPr lang="en-US" sz="3600" dirty="0">
              <a:ea typeface="+mn-lt"/>
              <a:cs typeface="+mn-lt"/>
            </a:endParaRPr>
          </a:p>
          <a:p>
            <a:pPr marL="243840" indent="-243840">
              <a:lnSpc>
                <a:spcPct val="114999"/>
              </a:lnSpc>
              <a:spcBef>
                <a:spcPts val="0"/>
              </a:spcBef>
              <a:spcAft>
                <a:spcPts val="1000"/>
              </a:spcAft>
            </a:pPr>
            <a:r>
              <a:rPr lang="en-US" sz="3600" dirty="0">
                <a:cs typeface="Calibri"/>
              </a:rPr>
              <a:t>Please complete all the clinical reminders of your patients</a:t>
            </a:r>
          </a:p>
          <a:p>
            <a:pPr marL="243840" indent="-243840">
              <a:lnSpc>
                <a:spcPct val="114999"/>
              </a:lnSpc>
              <a:spcBef>
                <a:spcPts val="0"/>
              </a:spcBef>
              <a:spcAft>
                <a:spcPts val="1000"/>
              </a:spcAft>
            </a:pPr>
            <a:r>
              <a:rPr lang="en-US" sz="3600" dirty="0">
                <a:cs typeface="Calibri"/>
              </a:rPr>
              <a:t>If you need to leave before you finish your notes</a:t>
            </a:r>
          </a:p>
          <a:p>
            <a:pPr marL="731535" lvl="1" indent="-243840">
              <a:lnSpc>
                <a:spcPct val="114999"/>
              </a:lnSpc>
              <a:spcBef>
                <a:spcPts val="0"/>
              </a:spcBef>
              <a:spcAft>
                <a:spcPts val="1000"/>
              </a:spcAft>
            </a:pPr>
            <a:r>
              <a:rPr lang="en-US" sz="3600" dirty="0">
                <a:cs typeface="Calibri"/>
              </a:rPr>
              <a:t>please </a:t>
            </a:r>
            <a:r>
              <a:rPr lang="en-US" sz="3600" dirty="0">
                <a:highlight>
                  <a:srgbClr val="00FF00"/>
                </a:highlight>
                <a:cs typeface="Calibri"/>
              </a:rPr>
              <a:t>close all the encounters before you leave </a:t>
            </a:r>
            <a:r>
              <a:rPr lang="en-US" sz="3600" dirty="0">
                <a:cs typeface="Calibri"/>
              </a:rPr>
              <a:t>and complete your notes </a:t>
            </a:r>
            <a:r>
              <a:rPr lang="en-US" sz="3600" b="1" dirty="0">
                <a:cs typeface="Calibri"/>
              </a:rPr>
              <a:t>within 24 hours </a:t>
            </a:r>
          </a:p>
          <a:p>
            <a:pPr marL="342900" indent="-342900">
              <a:lnSpc>
                <a:spcPct val="114999"/>
              </a:lnSpc>
              <a:spcBef>
                <a:spcPts val="0"/>
              </a:spcBef>
            </a:pPr>
            <a:r>
              <a:rPr lang="en-US" sz="3600" dirty="0">
                <a:cs typeface="Calibri"/>
              </a:rPr>
              <a:t>Confirm on CPRS the coversheet shows each encounter is “CHECKED OUT”</a:t>
            </a:r>
          </a:p>
          <a:p>
            <a:pPr marL="830595" lvl="1" indent="-342900">
              <a:lnSpc>
                <a:spcPct val="114999"/>
              </a:lnSpc>
              <a:spcBef>
                <a:spcPts val="0"/>
              </a:spcBef>
            </a:pPr>
            <a:r>
              <a:rPr lang="en-US" sz="3600" dirty="0">
                <a:cs typeface="Calibri"/>
              </a:rPr>
              <a:t>this means you completed the billing and coding</a:t>
            </a:r>
            <a:endParaRPr lang="en-US" sz="3600" dirty="0">
              <a:ea typeface="+mn-lt"/>
              <a:cs typeface="+mn-lt"/>
            </a:endParaRPr>
          </a:p>
          <a:p>
            <a:pPr marL="342900" indent="-342900">
              <a:lnSpc>
                <a:spcPct val="114999"/>
              </a:lnSpc>
              <a:spcBef>
                <a:spcPts val="0"/>
              </a:spcBef>
            </a:pPr>
            <a:r>
              <a:rPr lang="en-US" sz="3600" dirty="0">
                <a:highlight>
                  <a:srgbClr val="00FF00"/>
                </a:highlight>
                <a:cs typeface="Calibri"/>
              </a:rPr>
              <a:t>CPRS alerts should be empty of alerts</a:t>
            </a:r>
          </a:p>
        </p:txBody>
      </p:sp>
      <p:pic>
        <p:nvPicPr>
          <p:cNvPr id="5" name="Picture 4" descr="image001">
            <a:extLst>
              <a:ext uri="{FF2B5EF4-FFF2-40B4-BE49-F238E27FC236}">
                <a16:creationId xmlns:a16="http://schemas.microsoft.com/office/drawing/2014/main" id="{236EF74D-14BD-41C7-BCB0-6819F1D75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12BC5DBB-1083-4678-AC7B-223547556BB5}"/>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B6CE3F5D-AA3D-4A1A-AB7F-A898CF61E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6835DF2-42C0-41A3-8D9E-3414187AA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9C446F80-740C-4C86-9A98-8F5B8E657C5E}"/>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07B0C-BF92-41E8-9AB1-5C13C97AC308}"/>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722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347E-D7BE-45C9-8C92-ED3D6FA071C1}"/>
              </a:ext>
            </a:extLst>
          </p:cNvPr>
          <p:cNvSpPr>
            <a:spLocks noGrp="1"/>
          </p:cNvSpPr>
          <p:nvPr>
            <p:ph type="title"/>
          </p:nvPr>
        </p:nvSpPr>
        <p:spPr>
          <a:xfrm>
            <a:off x="945613" y="430784"/>
            <a:ext cx="11216640" cy="1222255"/>
          </a:xfrm>
        </p:spPr>
        <p:txBody>
          <a:bodyPr>
            <a:normAutofit/>
          </a:bodyPr>
          <a:lstStyle/>
          <a:p>
            <a:pPr algn="ctr"/>
            <a:r>
              <a:rPr lang="en-US" sz="6000">
                <a:solidFill>
                  <a:srgbClr val="0070C0"/>
                </a:solidFill>
                <a:latin typeface="Calibri"/>
                <a:cs typeface="Calibri Light"/>
              </a:rPr>
              <a:t>Before leaving the clinic...</a:t>
            </a:r>
          </a:p>
        </p:txBody>
      </p:sp>
      <p:sp>
        <p:nvSpPr>
          <p:cNvPr id="3" name="Content Placeholder 2">
            <a:extLst>
              <a:ext uri="{FF2B5EF4-FFF2-40B4-BE49-F238E27FC236}">
                <a16:creationId xmlns:a16="http://schemas.microsoft.com/office/drawing/2014/main" id="{7852E82B-468F-4402-994A-8368EA104445}"/>
              </a:ext>
            </a:extLst>
          </p:cNvPr>
          <p:cNvSpPr>
            <a:spLocks noGrp="1"/>
          </p:cNvSpPr>
          <p:nvPr>
            <p:ph idx="1"/>
          </p:nvPr>
        </p:nvSpPr>
        <p:spPr>
          <a:xfrm>
            <a:off x="945613" y="1934652"/>
            <a:ext cx="11216640" cy="6790170"/>
          </a:xfrm>
        </p:spPr>
        <p:txBody>
          <a:bodyPr vert="horz" lIns="91440" tIns="45720" rIns="91440" bIns="45720" rtlCol="0" anchor="t">
            <a:normAutofit/>
          </a:bodyPr>
          <a:lstStyle/>
          <a:p>
            <a:pPr marL="342900" indent="-342900">
              <a:lnSpc>
                <a:spcPct val="114999"/>
              </a:lnSpc>
              <a:spcBef>
                <a:spcPts val="0"/>
              </a:spcBef>
            </a:pPr>
            <a:r>
              <a:rPr lang="en-US" sz="3200" dirty="0">
                <a:cs typeface="Calibri"/>
              </a:rPr>
              <a:t>If you are switching rotations or going on a vacation, please discuss with your attending about your notification management plan</a:t>
            </a:r>
          </a:p>
          <a:p>
            <a:pPr marL="830595" lvl="1" indent="-342900">
              <a:lnSpc>
                <a:spcPct val="114999"/>
              </a:lnSpc>
              <a:spcBef>
                <a:spcPts val="0"/>
              </a:spcBef>
            </a:pPr>
            <a:r>
              <a:rPr lang="en-US" sz="3200" dirty="0">
                <a:cs typeface="Calibri"/>
              </a:rPr>
              <a:t>Make your practice partner your surrogate</a:t>
            </a:r>
          </a:p>
          <a:p>
            <a:pPr marL="830595" lvl="1" indent="-342900">
              <a:lnSpc>
                <a:spcPct val="114999"/>
              </a:lnSpc>
              <a:spcBef>
                <a:spcPts val="0"/>
              </a:spcBef>
            </a:pPr>
            <a:r>
              <a:rPr lang="en-US" sz="3200" dirty="0">
                <a:cs typeface="Calibri"/>
              </a:rPr>
              <a:t>Sign out to your practice partner either verbally or in through email about things to follow-up on </a:t>
            </a:r>
          </a:p>
          <a:p>
            <a:pPr marL="342900" indent="-342900">
              <a:lnSpc>
                <a:spcPct val="114999"/>
              </a:lnSpc>
              <a:spcBef>
                <a:spcPts val="0"/>
              </a:spcBef>
            </a:pPr>
            <a:r>
              <a:rPr lang="en-US" sz="3200" dirty="0">
                <a:cs typeface="Calibri"/>
              </a:rPr>
              <a:t>Check out with your attending before you leave for the day</a:t>
            </a:r>
          </a:p>
          <a:p>
            <a:pPr marL="830595" lvl="1" indent="-342900">
              <a:lnSpc>
                <a:spcPct val="114999"/>
              </a:lnSpc>
              <a:spcBef>
                <a:spcPts val="0"/>
              </a:spcBef>
            </a:pPr>
            <a:r>
              <a:rPr lang="en-US" sz="3200" dirty="0">
                <a:cs typeface="Calibri"/>
              </a:rPr>
              <a:t>You are </a:t>
            </a:r>
            <a:r>
              <a:rPr lang="en-US" sz="3200" dirty="0">
                <a:highlight>
                  <a:srgbClr val="00FF00"/>
                </a:highlight>
                <a:cs typeface="Calibri"/>
              </a:rPr>
              <a:t>expected to stay until at least 4pm </a:t>
            </a:r>
            <a:r>
              <a:rPr lang="en-US" sz="3200" dirty="0">
                <a:cs typeface="Calibri"/>
              </a:rPr>
              <a:t>regardless of your afternoon clinic schedule</a:t>
            </a:r>
          </a:p>
          <a:p>
            <a:pPr marL="830595" lvl="1" indent="-342900">
              <a:lnSpc>
                <a:spcPct val="114999"/>
              </a:lnSpc>
              <a:spcBef>
                <a:spcPts val="0"/>
              </a:spcBef>
            </a:pPr>
            <a:r>
              <a:rPr lang="en-US" sz="3200" dirty="0">
                <a:cs typeface="Calibri"/>
              </a:rPr>
              <a:t>If you have some down time, please work on your alerts, patient panel management, QI project or your PEAC modules</a:t>
            </a:r>
          </a:p>
        </p:txBody>
      </p:sp>
      <p:pic>
        <p:nvPicPr>
          <p:cNvPr id="5" name="Picture 4" descr="image001">
            <a:extLst>
              <a:ext uri="{FF2B5EF4-FFF2-40B4-BE49-F238E27FC236}">
                <a16:creationId xmlns:a16="http://schemas.microsoft.com/office/drawing/2014/main" id="{236EF74D-14BD-41C7-BCB0-6819F1D75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12BC5DBB-1083-4678-AC7B-223547556BB5}"/>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B6CE3F5D-AA3D-4A1A-AB7F-A898CF61E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6835DF2-42C0-41A3-8D9E-3414187AA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9C446F80-740C-4C86-9A98-8F5B8E657C5E}"/>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07B0C-BF92-41E8-9AB1-5C13C97AC308}"/>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507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CCBA-30E2-4F33-BD5C-636BE3E92FB1}"/>
              </a:ext>
            </a:extLst>
          </p:cNvPr>
          <p:cNvSpPr>
            <a:spLocks noGrp="1"/>
          </p:cNvSpPr>
          <p:nvPr>
            <p:ph type="title"/>
          </p:nvPr>
        </p:nvSpPr>
        <p:spPr>
          <a:xfrm>
            <a:off x="970604" y="506536"/>
            <a:ext cx="11075840" cy="1095862"/>
          </a:xfrm>
        </p:spPr>
        <p:txBody>
          <a:bodyPr vert="horz" lIns="91440" tIns="45720" rIns="91440" bIns="45720" rtlCol="0" anchor="t">
            <a:noAutofit/>
          </a:bodyPr>
          <a:lstStyle/>
          <a:p>
            <a:pPr algn="ctr"/>
            <a:r>
              <a:rPr lang="en-US" sz="5400">
                <a:solidFill>
                  <a:srgbClr val="0070C0"/>
                </a:solidFill>
                <a:latin typeface="Calibri"/>
                <a:ea typeface="+mj-lt"/>
                <a:cs typeface="+mj-lt"/>
              </a:rPr>
              <a:t>Responsibilities of a Resident PCP </a:t>
            </a:r>
            <a:endParaRPr lang="en-US"/>
          </a:p>
          <a:p>
            <a:endParaRPr lang="en-US" sz="4650">
              <a:cs typeface="Calibri Light"/>
            </a:endParaRPr>
          </a:p>
        </p:txBody>
      </p:sp>
      <p:sp>
        <p:nvSpPr>
          <p:cNvPr id="3" name="Content Placeholder 2">
            <a:extLst>
              <a:ext uri="{FF2B5EF4-FFF2-40B4-BE49-F238E27FC236}">
                <a16:creationId xmlns:a16="http://schemas.microsoft.com/office/drawing/2014/main" id="{4CF0028A-5D96-4B71-AEB5-6D7C607B822B}"/>
              </a:ext>
            </a:extLst>
          </p:cNvPr>
          <p:cNvSpPr>
            <a:spLocks noGrp="1"/>
          </p:cNvSpPr>
          <p:nvPr>
            <p:ph idx="1"/>
          </p:nvPr>
        </p:nvSpPr>
        <p:spPr>
          <a:xfrm>
            <a:off x="970604" y="1743048"/>
            <a:ext cx="11754240" cy="7262113"/>
          </a:xfrm>
        </p:spPr>
        <p:txBody>
          <a:bodyPr vert="horz" lIns="91440" tIns="45720" rIns="91440" bIns="45720" rtlCol="0" anchor="t">
            <a:normAutofit/>
          </a:bodyPr>
          <a:lstStyle/>
          <a:p>
            <a:pPr marL="243840" indent="-243840"/>
            <a:r>
              <a:rPr lang="en-US" sz="3600" dirty="0">
                <a:highlight>
                  <a:srgbClr val="00FF00"/>
                </a:highlight>
                <a:ea typeface="+mn-lt"/>
                <a:cs typeface="+mn-lt"/>
              </a:rPr>
              <a:t>YOU are your patient’s PCP! </a:t>
            </a:r>
          </a:p>
          <a:p>
            <a:pPr marL="731520" lvl="1" indent="-243840"/>
            <a:r>
              <a:rPr lang="en-US" sz="3600" dirty="0">
                <a:ea typeface="+mn-lt"/>
                <a:cs typeface="+mn-lt"/>
              </a:rPr>
              <a:t>Own all aspects of patient care for YOUR patient!</a:t>
            </a:r>
          </a:p>
          <a:p>
            <a:pPr marL="731520" lvl="1" indent="-243840"/>
            <a:r>
              <a:rPr lang="en-US" sz="3600" dirty="0">
                <a:ea typeface="+mn-lt"/>
                <a:cs typeface="+mn-lt"/>
              </a:rPr>
              <a:t>Your attendings are here to help</a:t>
            </a:r>
          </a:p>
          <a:p>
            <a:pPr marL="243840" indent="-243840"/>
            <a:r>
              <a:rPr lang="en-US" sz="3600" dirty="0">
                <a:ea typeface="+mn-lt"/>
                <a:cs typeface="+mn-lt"/>
              </a:rPr>
              <a:t>Practice agenda setting</a:t>
            </a:r>
          </a:p>
          <a:p>
            <a:pPr marL="243840" indent="-243840"/>
            <a:r>
              <a:rPr lang="en-US" sz="3600" dirty="0">
                <a:ea typeface="+mn-lt"/>
                <a:cs typeface="+mn-lt"/>
              </a:rPr>
              <a:t>Practice motivational interview</a:t>
            </a:r>
          </a:p>
          <a:p>
            <a:pPr marL="243840" indent="-243840"/>
            <a:r>
              <a:rPr lang="en-US" sz="3600" dirty="0">
                <a:ea typeface="+mn-lt"/>
                <a:cs typeface="+mn-lt"/>
              </a:rPr>
              <a:t>Educate your patients</a:t>
            </a:r>
          </a:p>
          <a:p>
            <a:pPr marL="731535" lvl="1" indent="-243840"/>
            <a:r>
              <a:rPr lang="en-US" sz="3200" dirty="0">
                <a:ea typeface="+mn-lt"/>
                <a:cs typeface="+mn-lt"/>
              </a:rPr>
              <a:t>Be sensitive to your patients’ right not to take your advice</a:t>
            </a:r>
          </a:p>
          <a:p>
            <a:pPr marL="243840" indent="-243840"/>
            <a:r>
              <a:rPr lang="en-US" sz="3600" dirty="0">
                <a:ea typeface="+mn-lt"/>
                <a:cs typeface="+mn-lt"/>
              </a:rPr>
              <a:t>Develop your OWN assessment/plan prior to staffing </a:t>
            </a:r>
          </a:p>
          <a:p>
            <a:pPr marL="731520" lvl="1" indent="-243840"/>
            <a:r>
              <a:rPr lang="en-US" sz="3600" dirty="0">
                <a:ea typeface="+mn-lt"/>
                <a:cs typeface="+mn-lt"/>
              </a:rPr>
              <a:t>You will get better as you continue to make educated guesses</a:t>
            </a:r>
          </a:p>
          <a:p>
            <a:pPr marL="243840" indent="-243840"/>
            <a:r>
              <a:rPr lang="en-US" sz="3600" i="1" u="sng" dirty="0">
                <a:ea typeface="+mn-lt"/>
                <a:cs typeface="+mn-lt"/>
              </a:rPr>
              <a:t>When it doubt, please ask</a:t>
            </a:r>
            <a:r>
              <a:rPr lang="en-US" sz="3600" dirty="0">
                <a:ea typeface="+mn-lt"/>
                <a:cs typeface="+mn-lt"/>
              </a:rPr>
              <a:t>!</a:t>
            </a:r>
          </a:p>
          <a:p>
            <a:pPr marL="0" indent="0">
              <a:buNone/>
            </a:pPr>
            <a:endParaRPr lang="en-US" sz="2950" dirty="0">
              <a:ea typeface="+mn-lt"/>
              <a:cs typeface="+mn-lt"/>
            </a:endParaRPr>
          </a:p>
        </p:txBody>
      </p:sp>
      <p:pic>
        <p:nvPicPr>
          <p:cNvPr id="5" name="Picture 4" descr="image001">
            <a:extLst>
              <a:ext uri="{FF2B5EF4-FFF2-40B4-BE49-F238E27FC236}">
                <a16:creationId xmlns:a16="http://schemas.microsoft.com/office/drawing/2014/main" id="{7D14D34F-C7E8-45EB-B56C-A3CFF1AEC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07EF8CC3-639B-457E-871C-2EE9F3C68B09}"/>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5ABA986D-D09E-4989-99C8-42366275A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9EE200B-A901-4035-8D26-FB993F835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A48FF61D-5594-4D60-B05E-7E0D31F0FCBC}"/>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281BD0-2ED7-4953-B5CB-C42B73C7B0FB}"/>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36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CCBA-30E2-4F33-BD5C-636BE3E92FB1}"/>
              </a:ext>
            </a:extLst>
          </p:cNvPr>
          <p:cNvSpPr>
            <a:spLocks noGrp="1"/>
          </p:cNvSpPr>
          <p:nvPr>
            <p:ph type="title"/>
          </p:nvPr>
        </p:nvSpPr>
        <p:spPr>
          <a:xfrm>
            <a:off x="970604" y="506536"/>
            <a:ext cx="11075840" cy="1095862"/>
          </a:xfrm>
        </p:spPr>
        <p:txBody>
          <a:bodyPr vert="horz" lIns="91440" tIns="45720" rIns="91440" bIns="45720" rtlCol="0" anchor="t">
            <a:noAutofit/>
          </a:bodyPr>
          <a:lstStyle/>
          <a:p>
            <a:pPr algn="ctr"/>
            <a:r>
              <a:rPr lang="en-US" sz="5400">
                <a:solidFill>
                  <a:srgbClr val="0070C0"/>
                </a:solidFill>
                <a:latin typeface="Calibri"/>
                <a:ea typeface="+mj-lt"/>
                <a:cs typeface="+mj-lt"/>
              </a:rPr>
              <a:t>Responsibilities of a Resident PCP </a:t>
            </a:r>
            <a:endParaRPr lang="en-US"/>
          </a:p>
          <a:p>
            <a:endParaRPr lang="en-US" sz="4650">
              <a:cs typeface="Calibri Light"/>
            </a:endParaRPr>
          </a:p>
        </p:txBody>
      </p:sp>
      <p:sp>
        <p:nvSpPr>
          <p:cNvPr id="3" name="Content Placeholder 2">
            <a:extLst>
              <a:ext uri="{FF2B5EF4-FFF2-40B4-BE49-F238E27FC236}">
                <a16:creationId xmlns:a16="http://schemas.microsoft.com/office/drawing/2014/main" id="{4CF0028A-5D96-4B71-AEB5-6D7C607B822B}"/>
              </a:ext>
            </a:extLst>
          </p:cNvPr>
          <p:cNvSpPr>
            <a:spLocks noGrp="1"/>
          </p:cNvSpPr>
          <p:nvPr>
            <p:ph idx="1"/>
          </p:nvPr>
        </p:nvSpPr>
        <p:spPr>
          <a:xfrm>
            <a:off x="970604" y="1743048"/>
            <a:ext cx="11754240" cy="7262113"/>
          </a:xfrm>
        </p:spPr>
        <p:txBody>
          <a:bodyPr vert="horz" lIns="91440" tIns="45720" rIns="91440" bIns="45720" rtlCol="0" anchor="t">
            <a:normAutofit/>
          </a:bodyPr>
          <a:lstStyle/>
          <a:p>
            <a:pPr marL="0" indent="0">
              <a:buNone/>
            </a:pPr>
            <a:r>
              <a:rPr lang="en-US" sz="2800" dirty="0">
                <a:highlight>
                  <a:srgbClr val="00FF00"/>
                </a:highlight>
                <a:ea typeface="+mn-lt"/>
                <a:cs typeface="+mn-lt"/>
              </a:rPr>
              <a:t>Follow up important tasks*: </a:t>
            </a:r>
            <a:endParaRPr lang="en-US" sz="2800" dirty="0">
              <a:highlight>
                <a:srgbClr val="00FF00"/>
              </a:highlight>
              <a:cs typeface="Calibri" panose="020F0502020204030204"/>
            </a:endParaRPr>
          </a:p>
          <a:p>
            <a:pPr marL="508635" indent="-457200"/>
            <a:r>
              <a:rPr lang="en-US" sz="2800" dirty="0">
                <a:ea typeface="+mn-lt"/>
                <a:cs typeface="+mn-lt"/>
              </a:rPr>
              <a:t>Test results</a:t>
            </a:r>
          </a:p>
          <a:p>
            <a:pPr marL="996330" lvl="1" indent="-457200"/>
            <a:r>
              <a:rPr lang="en-US" sz="2800" dirty="0">
                <a:ea typeface="+mn-lt"/>
                <a:cs typeface="+mn-lt"/>
              </a:rPr>
              <a:t>If you ordered a test, you are responsible for communicating it to your patient</a:t>
            </a:r>
          </a:p>
          <a:p>
            <a:pPr marL="996330" lvl="1" indent="-457200"/>
            <a:r>
              <a:rPr lang="en-US" sz="2800" dirty="0">
                <a:ea typeface="+mn-lt"/>
                <a:cs typeface="+mn-lt"/>
              </a:rPr>
              <a:t>If you can’t call your patient, you will need to find another way to communicate the results</a:t>
            </a:r>
          </a:p>
          <a:p>
            <a:pPr marL="1484025" lvl="2" indent="-457200"/>
            <a:r>
              <a:rPr lang="en-US" sz="2800" dirty="0">
                <a:ea typeface="+mn-lt"/>
                <a:cs typeface="+mn-lt"/>
              </a:rPr>
              <a:t>The I-2003 printer</a:t>
            </a:r>
          </a:p>
          <a:p>
            <a:pPr marL="1484025" lvl="2" indent="-457200"/>
            <a:r>
              <a:rPr lang="en-US" sz="2800" dirty="0">
                <a:ea typeface="+mn-lt"/>
                <a:cs typeface="+mn-lt"/>
              </a:rPr>
              <a:t>Automatic lab letters</a:t>
            </a:r>
          </a:p>
          <a:p>
            <a:pPr marL="1483995" lvl="2" indent="-457200"/>
            <a:r>
              <a:rPr lang="en-US" sz="2800" dirty="0">
                <a:ea typeface="+mn-lt"/>
                <a:cs typeface="+mn-lt"/>
              </a:rPr>
              <a:t>Secure messages (via LPN)</a:t>
            </a:r>
          </a:p>
          <a:p>
            <a:pPr marL="1484025" lvl="2" indent="-457200"/>
            <a:r>
              <a:rPr lang="en-US" sz="2800" dirty="0">
                <a:ea typeface="+mn-lt"/>
                <a:cs typeface="+mn-lt"/>
              </a:rPr>
              <a:t>Assign a team member to assist</a:t>
            </a:r>
          </a:p>
          <a:p>
            <a:pPr marL="508635" indent="-457200"/>
            <a:r>
              <a:rPr lang="en-US" sz="2800" dirty="0">
                <a:ea typeface="+mn-lt"/>
                <a:cs typeface="+mn-lt"/>
              </a:rPr>
              <a:t>Sick patients who did not show up for visit &amp; or recently hospitalized</a:t>
            </a:r>
          </a:p>
          <a:p>
            <a:pPr marL="996330" lvl="1" indent="-457200"/>
            <a:r>
              <a:rPr lang="en-US" sz="2800" dirty="0">
                <a:ea typeface="+mn-lt"/>
                <a:cs typeface="+mn-lt"/>
              </a:rPr>
              <a:t>Get help from your staff!</a:t>
            </a:r>
          </a:p>
          <a:p>
            <a:pPr marL="996330" lvl="1" indent="-457200"/>
            <a:r>
              <a:rPr lang="en-US" sz="2800" dirty="0">
                <a:ea typeface="+mn-lt"/>
                <a:cs typeface="+mn-lt"/>
              </a:rPr>
              <a:t>Coordinate care with your PACT!</a:t>
            </a:r>
          </a:p>
          <a:p>
            <a:pPr marL="508635" indent="-457200"/>
            <a:r>
              <a:rPr lang="en-US" sz="2800" dirty="0">
                <a:highlight>
                  <a:srgbClr val="00FF00"/>
                </a:highlight>
                <a:ea typeface="+mn-lt"/>
                <a:cs typeface="+mn-lt"/>
              </a:rPr>
              <a:t>Log in to CPRS at least 3x/week to clear clinical alerts</a:t>
            </a:r>
          </a:p>
          <a:p>
            <a:pPr marL="243840" indent="-243840"/>
            <a:endParaRPr lang="en-US" sz="2950" dirty="0">
              <a:cs typeface="Calibri"/>
            </a:endParaRPr>
          </a:p>
        </p:txBody>
      </p:sp>
      <p:pic>
        <p:nvPicPr>
          <p:cNvPr id="5" name="Picture 4" descr="image001">
            <a:extLst>
              <a:ext uri="{FF2B5EF4-FFF2-40B4-BE49-F238E27FC236}">
                <a16:creationId xmlns:a16="http://schemas.microsoft.com/office/drawing/2014/main" id="{7D14D34F-C7E8-45EB-B56C-A3CFF1AEC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07EF8CC3-639B-457E-871C-2EE9F3C68B09}"/>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5ABA986D-D09E-4989-99C8-42366275A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9EE200B-A901-4035-8D26-FB993F835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A48FF61D-5594-4D60-B05E-7E0D31F0FCBC}"/>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281BD0-2ED7-4953-B5CB-C42B73C7B0FB}"/>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261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9F2C-690B-45F3-859C-F71AD580EDD7}"/>
              </a:ext>
            </a:extLst>
          </p:cNvPr>
          <p:cNvSpPr>
            <a:spLocks noGrp="1"/>
          </p:cNvSpPr>
          <p:nvPr>
            <p:ph type="title"/>
          </p:nvPr>
        </p:nvSpPr>
        <p:spPr/>
        <p:txBody>
          <a:bodyPr>
            <a:normAutofit/>
          </a:bodyPr>
          <a:lstStyle/>
          <a:p>
            <a:pPr algn="ctr"/>
            <a:r>
              <a:rPr lang="en-US" sz="6000">
                <a:solidFill>
                  <a:srgbClr val="0070C0"/>
                </a:solidFill>
                <a:latin typeface="Calibri"/>
                <a:cs typeface="Calibri"/>
              </a:rPr>
              <a:t>When you have a schedule change</a:t>
            </a:r>
            <a:endParaRPr lang="en-US" sz="6000">
              <a:ea typeface="+mj-lt"/>
              <a:cs typeface="+mj-lt"/>
            </a:endParaRPr>
          </a:p>
        </p:txBody>
      </p:sp>
      <p:sp>
        <p:nvSpPr>
          <p:cNvPr id="3" name="Content Placeholder 2">
            <a:extLst>
              <a:ext uri="{FF2B5EF4-FFF2-40B4-BE49-F238E27FC236}">
                <a16:creationId xmlns:a16="http://schemas.microsoft.com/office/drawing/2014/main" id="{1CA5799A-BAEE-433C-91A2-B5554EF8202E}"/>
              </a:ext>
            </a:extLst>
          </p:cNvPr>
          <p:cNvSpPr>
            <a:spLocks noGrp="1"/>
          </p:cNvSpPr>
          <p:nvPr>
            <p:ph idx="1"/>
          </p:nvPr>
        </p:nvSpPr>
        <p:spPr>
          <a:xfrm>
            <a:off x="894080" y="2596444"/>
            <a:ext cx="11352884" cy="6188570"/>
          </a:xfrm>
        </p:spPr>
        <p:txBody>
          <a:bodyPr vert="horz" lIns="91440" tIns="45720" rIns="91440" bIns="45720" rtlCol="0" anchor="t">
            <a:normAutofit/>
          </a:bodyPr>
          <a:lstStyle/>
          <a:p>
            <a:pPr marL="306070" indent="-306070">
              <a:spcBef>
                <a:spcPts val="2400"/>
              </a:spcBef>
            </a:pPr>
            <a:r>
              <a:rPr lang="en-US" sz="2950" dirty="0">
                <a:ea typeface="+mn-lt"/>
                <a:cs typeface="+mn-lt"/>
              </a:rPr>
              <a:t>We are trying our best to set up your schedules, but mistakes can still happen</a:t>
            </a:r>
          </a:p>
          <a:p>
            <a:pPr marL="306070" indent="-306070">
              <a:spcBef>
                <a:spcPts val="2400"/>
              </a:spcBef>
            </a:pPr>
            <a:r>
              <a:rPr lang="en-US" sz="2950" dirty="0">
                <a:ea typeface="+mn-lt"/>
                <a:cs typeface="+mn-lt"/>
              </a:rPr>
              <a:t>It is YOUR job to make sure your clinic schedules are accurate (on AMION and GUI)!</a:t>
            </a:r>
          </a:p>
          <a:p>
            <a:pPr marL="793750" lvl="1" indent="-306070">
              <a:spcBef>
                <a:spcPts val="2400"/>
              </a:spcBef>
            </a:pPr>
            <a:r>
              <a:rPr lang="en-US" sz="2550" dirty="0">
                <a:ea typeface="+mn-lt"/>
                <a:cs typeface="+mn-lt"/>
              </a:rPr>
              <a:t>Especially you are coming off from night float the last day of your last rotation</a:t>
            </a:r>
          </a:p>
          <a:p>
            <a:pPr marL="306070" indent="-306070">
              <a:spcBef>
                <a:spcPts val="2400"/>
              </a:spcBef>
            </a:pPr>
            <a:r>
              <a:rPr lang="en-US" sz="2950" dirty="0">
                <a:ea typeface="+mn-lt"/>
                <a:cs typeface="+mn-lt"/>
              </a:rPr>
              <a:t>When you make plans, there may be potential schedule conflicts that may affect your clinic. They must be approved by the your clinic attending and the chief residents </a:t>
            </a:r>
            <a:r>
              <a:rPr lang="en-US" sz="2950" dirty="0">
                <a:highlight>
                  <a:srgbClr val="00FF00"/>
                </a:highlight>
                <a:ea typeface="+mn-lt"/>
                <a:cs typeface="+mn-lt"/>
              </a:rPr>
              <a:t>in advance*!</a:t>
            </a:r>
          </a:p>
          <a:p>
            <a:pPr marL="735330" lvl="1" indent="-306070">
              <a:spcBef>
                <a:spcPts val="2400"/>
              </a:spcBef>
            </a:pPr>
            <a:r>
              <a:rPr lang="en-US" sz="2950" dirty="0">
                <a:ea typeface="+mn-lt"/>
                <a:cs typeface="+mn-lt"/>
              </a:rPr>
              <a:t>*SPECIAL REQUEST FORM—when in doubt, fill it out!</a:t>
            </a:r>
          </a:p>
          <a:p>
            <a:pPr marL="735330" lvl="1" indent="-306070">
              <a:spcBef>
                <a:spcPts val="2400"/>
              </a:spcBef>
            </a:pPr>
            <a:r>
              <a:rPr lang="en-US" sz="2950" dirty="0">
                <a:cs typeface="Calibri"/>
              </a:rPr>
              <a:t>All vacation and schedule change requests, per local Phoenix VA policy, must be submitted </a:t>
            </a:r>
            <a:r>
              <a:rPr lang="en-US" sz="2950" dirty="0">
                <a:highlight>
                  <a:srgbClr val="00FF00"/>
                </a:highlight>
                <a:cs typeface="Calibri"/>
              </a:rPr>
              <a:t>at least 45 days in advance</a:t>
            </a:r>
          </a:p>
        </p:txBody>
      </p:sp>
      <p:pic>
        <p:nvPicPr>
          <p:cNvPr id="5" name="Picture 4" descr="image001">
            <a:extLst>
              <a:ext uri="{FF2B5EF4-FFF2-40B4-BE49-F238E27FC236}">
                <a16:creationId xmlns:a16="http://schemas.microsoft.com/office/drawing/2014/main" id="{7D2CCD26-F6B7-44B9-A072-31FEF31FF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0A2CFF7B-A4FB-43F2-BEE6-D9DBAE48415A}"/>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3C302E12-21CF-4C9E-9F10-FBE91A851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24ADBDF-05B8-46BB-B6F7-E1E51BCEF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CFECE451-B81F-4DF1-89F8-A7848FE5000C}"/>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B2767D-181C-46BF-B6D9-B654749BF7F8}"/>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61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4529-5146-4E97-B532-3FF9786D56B0}"/>
              </a:ext>
            </a:extLst>
          </p:cNvPr>
          <p:cNvSpPr>
            <a:spLocks noGrp="1"/>
          </p:cNvSpPr>
          <p:nvPr>
            <p:ph type="title"/>
          </p:nvPr>
        </p:nvSpPr>
        <p:spPr>
          <a:xfrm>
            <a:off x="624728" y="651045"/>
            <a:ext cx="11735966" cy="1885245"/>
          </a:xfrm>
        </p:spPr>
        <p:txBody>
          <a:bodyPr>
            <a:normAutofit fontScale="90000"/>
          </a:bodyPr>
          <a:lstStyle/>
          <a:p>
            <a:pPr algn="ctr"/>
            <a:r>
              <a:rPr lang="en-US" sz="6000">
                <a:solidFill>
                  <a:srgbClr val="0070C0"/>
                </a:solidFill>
                <a:latin typeface="Calibri"/>
                <a:cs typeface="Calibri Light"/>
              </a:rPr>
              <a:t>When you have an unexpected schedule change (or discover a </a:t>
            </a:r>
            <a:r>
              <a:rPr lang="en-US" sz="5300">
                <a:solidFill>
                  <a:srgbClr val="0070C0"/>
                </a:solidFill>
                <a:latin typeface="Calibri"/>
                <a:cs typeface="Calibri Light"/>
              </a:rPr>
              <a:t>schedule</a:t>
            </a:r>
            <a:r>
              <a:rPr lang="en-US" sz="6000">
                <a:solidFill>
                  <a:srgbClr val="0070C0"/>
                </a:solidFill>
                <a:latin typeface="Calibri"/>
                <a:cs typeface="Calibri Light"/>
              </a:rPr>
              <a:t> error)</a:t>
            </a:r>
          </a:p>
        </p:txBody>
      </p:sp>
      <p:sp>
        <p:nvSpPr>
          <p:cNvPr id="3" name="Content Placeholder 2">
            <a:extLst>
              <a:ext uri="{FF2B5EF4-FFF2-40B4-BE49-F238E27FC236}">
                <a16:creationId xmlns:a16="http://schemas.microsoft.com/office/drawing/2014/main" id="{BC8D7D97-87BD-4882-A395-C23A9AACE94F}"/>
              </a:ext>
            </a:extLst>
          </p:cNvPr>
          <p:cNvSpPr>
            <a:spLocks noGrp="1"/>
          </p:cNvSpPr>
          <p:nvPr>
            <p:ph idx="1"/>
          </p:nvPr>
        </p:nvSpPr>
        <p:spPr>
          <a:xfrm>
            <a:off x="1191662" y="2711516"/>
            <a:ext cx="11216640" cy="6188570"/>
          </a:xfrm>
        </p:spPr>
        <p:txBody>
          <a:bodyPr vert="horz" lIns="91440" tIns="45720" rIns="91440" bIns="45720" rtlCol="0" anchor="t">
            <a:noAutofit/>
          </a:bodyPr>
          <a:lstStyle/>
          <a:p>
            <a:pPr marL="306070" indent="-306070">
              <a:spcBef>
                <a:spcPts val="2400"/>
              </a:spcBef>
            </a:pPr>
            <a:r>
              <a:rPr lang="en-US" sz="2400" b="1" dirty="0">
                <a:ea typeface="+mn-lt"/>
                <a:cs typeface="+mn-lt"/>
              </a:rPr>
              <a:t>Contact Chief Residents ASAP (email for non-urgent sick phone for urgent):</a:t>
            </a:r>
            <a:endParaRPr lang="en-US" sz="2400" dirty="0">
              <a:ea typeface="+mn-lt"/>
              <a:cs typeface="+mn-lt"/>
            </a:endParaRPr>
          </a:p>
          <a:p>
            <a:pPr marL="735330" lvl="1" indent="-306070">
              <a:spcBef>
                <a:spcPts val="2400"/>
              </a:spcBef>
            </a:pPr>
            <a:r>
              <a:rPr lang="en-US" sz="2400" dirty="0">
                <a:ea typeface="+mn-lt"/>
                <a:cs typeface="+mn-lt"/>
              </a:rPr>
              <a:t>Example – you are post-call on the day of your clinic</a:t>
            </a:r>
          </a:p>
          <a:p>
            <a:pPr marL="735330" lvl="1" indent="-306070">
              <a:spcBef>
                <a:spcPts val="2400"/>
              </a:spcBef>
            </a:pPr>
            <a:r>
              <a:rPr lang="en-US" sz="2400" dirty="0">
                <a:ea typeface="+mn-lt"/>
                <a:cs typeface="+mn-lt"/>
              </a:rPr>
              <a:t>You are not scheduled to be in the clinic when you are on a non-ward month</a:t>
            </a:r>
          </a:p>
          <a:p>
            <a:pPr marL="306070" indent="-306070">
              <a:spcBef>
                <a:spcPts val="2400"/>
              </a:spcBef>
            </a:pPr>
            <a:r>
              <a:rPr lang="en-US" sz="2400" b="1" dirty="0">
                <a:ea typeface="+mn-lt"/>
                <a:cs typeface="+mn-lt"/>
              </a:rPr>
              <a:t>If you need to call out emergently and miss clinic on the same day</a:t>
            </a:r>
          </a:p>
          <a:p>
            <a:pPr marL="793750" lvl="1" indent="-306070">
              <a:spcBef>
                <a:spcPts val="2400"/>
              </a:spcBef>
            </a:pPr>
            <a:r>
              <a:rPr lang="en-US" sz="2400" b="1" dirty="0">
                <a:highlight>
                  <a:srgbClr val="FF00FF"/>
                </a:highlight>
                <a:ea typeface="+mn-lt"/>
                <a:cs typeface="+mn-lt"/>
              </a:rPr>
              <a:t>Page the chief resident through the sick pager </a:t>
            </a:r>
          </a:p>
          <a:p>
            <a:pPr marL="793765" lvl="1" indent="-306070">
              <a:spcBef>
                <a:spcPts val="2400"/>
              </a:spcBef>
            </a:pPr>
            <a:r>
              <a:rPr lang="en-US" sz="2400" b="1" dirty="0">
                <a:ea typeface="+mn-lt"/>
                <a:cs typeface="+mn-lt"/>
              </a:rPr>
              <a:t>Contact your attending via Phone Text Messages</a:t>
            </a:r>
          </a:p>
          <a:p>
            <a:pPr marL="306070" indent="-306070">
              <a:spcBef>
                <a:spcPts val="2400"/>
              </a:spcBef>
            </a:pPr>
            <a:r>
              <a:rPr lang="en-US" sz="2400" b="1" dirty="0">
                <a:ea typeface="+mn-lt"/>
                <a:cs typeface="+mn-lt"/>
              </a:rPr>
              <a:t>Contact your clinic attending when you are</a:t>
            </a:r>
            <a:endParaRPr lang="en-US" sz="2400" dirty="0">
              <a:ea typeface="+mn-lt"/>
              <a:cs typeface="+mn-lt"/>
            </a:endParaRPr>
          </a:p>
          <a:p>
            <a:pPr marL="735330" lvl="1" indent="-306070">
              <a:spcBef>
                <a:spcPts val="2400"/>
              </a:spcBef>
            </a:pPr>
            <a:r>
              <a:rPr lang="en-US" sz="2400" dirty="0">
                <a:ea typeface="+mn-lt"/>
                <a:cs typeface="+mn-lt"/>
              </a:rPr>
              <a:t>Feeling sick or having a family emergency</a:t>
            </a:r>
          </a:p>
          <a:p>
            <a:pPr marL="735330" lvl="1" indent="-306070">
              <a:spcBef>
                <a:spcPts val="2400"/>
              </a:spcBef>
            </a:pPr>
            <a:r>
              <a:rPr lang="en-US" sz="2400" dirty="0">
                <a:ea typeface="+mn-lt"/>
                <a:cs typeface="+mn-lt"/>
              </a:rPr>
              <a:t>Being pulled for back-up</a:t>
            </a:r>
          </a:p>
          <a:p>
            <a:pPr marL="735330" lvl="1" indent="-306070">
              <a:spcBef>
                <a:spcPts val="2400"/>
              </a:spcBef>
            </a:pPr>
            <a:r>
              <a:rPr lang="en-US" sz="2400" dirty="0">
                <a:ea typeface="+mn-lt"/>
                <a:cs typeface="+mn-lt"/>
              </a:rPr>
              <a:t>Planning a vacation/interview/conference/professional exam</a:t>
            </a:r>
          </a:p>
        </p:txBody>
      </p:sp>
      <p:pic>
        <p:nvPicPr>
          <p:cNvPr id="5" name="Picture 4" descr="image001">
            <a:extLst>
              <a:ext uri="{FF2B5EF4-FFF2-40B4-BE49-F238E27FC236}">
                <a16:creationId xmlns:a16="http://schemas.microsoft.com/office/drawing/2014/main" id="{94F1E168-91A2-42DD-BB93-F5DE696B4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F0C84682-97FC-4AB7-8B4E-6941D893D628}"/>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E7D619DE-72A3-4FF3-95B5-DFA16840F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B60AF78-9976-4C16-A373-FEB0C7055B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BDD5ACE5-BDC8-4B22-BFBF-80E199AEDC20}"/>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3357F5-375A-424D-9FE2-90FC5E58E755}"/>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77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solidFill>
                  <a:srgbClr val="0070C0"/>
                </a:solidFill>
                <a:latin typeface="Calibri"/>
                <a:cs typeface="Calibri"/>
              </a:rPr>
              <a:t>Attendings’ Phone Number</a:t>
            </a:r>
            <a:endParaRPr lang="en-US">
              <a:latin typeface="Calibri"/>
              <a:cs typeface="Calibri"/>
            </a:endParaRPr>
          </a:p>
        </p:txBody>
      </p:sp>
      <p:graphicFrame>
        <p:nvGraphicFramePr>
          <p:cNvPr id="4" name="Table 5">
            <a:extLst>
              <a:ext uri="{FF2B5EF4-FFF2-40B4-BE49-F238E27FC236}">
                <a16:creationId xmlns:a16="http://schemas.microsoft.com/office/drawing/2014/main" id="{E71E8033-22F5-4529-A8E2-53A1365A8E4B}"/>
              </a:ext>
            </a:extLst>
          </p:cNvPr>
          <p:cNvGraphicFramePr>
            <a:graphicFrameLocks noGrp="1"/>
          </p:cNvGraphicFramePr>
          <p:nvPr>
            <p:ph idx="1"/>
            <p:extLst>
              <p:ext uri="{D42A27DB-BD31-4B8C-83A1-F6EECF244321}">
                <p14:modId xmlns:p14="http://schemas.microsoft.com/office/powerpoint/2010/main" val="669462563"/>
              </p:ext>
            </p:extLst>
          </p:nvPr>
        </p:nvGraphicFramePr>
        <p:xfrm>
          <a:off x="893763" y="2597150"/>
          <a:ext cx="11217274" cy="3048000"/>
        </p:xfrm>
        <a:graphic>
          <a:graphicData uri="http://schemas.openxmlformats.org/drawingml/2006/table">
            <a:tbl>
              <a:tblPr firstRow="1" bandRow="1">
                <a:tableStyleId>{5940675A-B579-460E-94D1-54222C63F5DA}</a:tableStyleId>
              </a:tblPr>
              <a:tblGrid>
                <a:gridCol w="5608637">
                  <a:extLst>
                    <a:ext uri="{9D8B030D-6E8A-4147-A177-3AD203B41FA5}">
                      <a16:colId xmlns:a16="http://schemas.microsoft.com/office/drawing/2014/main" val="2723468306"/>
                    </a:ext>
                  </a:extLst>
                </a:gridCol>
                <a:gridCol w="5608637">
                  <a:extLst>
                    <a:ext uri="{9D8B030D-6E8A-4147-A177-3AD203B41FA5}">
                      <a16:colId xmlns:a16="http://schemas.microsoft.com/office/drawing/2014/main" val="4064493335"/>
                    </a:ext>
                  </a:extLst>
                </a:gridCol>
              </a:tblGrid>
              <a:tr h="370840">
                <a:tc>
                  <a:txBody>
                    <a:bodyPr/>
                    <a:lstStyle/>
                    <a:p>
                      <a:pPr algn="ctr"/>
                      <a:r>
                        <a:rPr lang="en-US" sz="4400"/>
                        <a:t>Attending</a:t>
                      </a:r>
                    </a:p>
                  </a:txBody>
                  <a:tcPr>
                    <a:solidFill>
                      <a:schemeClr val="bg1">
                        <a:lumMod val="85000"/>
                      </a:schemeClr>
                    </a:solidFill>
                  </a:tcPr>
                </a:tc>
                <a:tc>
                  <a:txBody>
                    <a:bodyPr/>
                    <a:lstStyle/>
                    <a:p>
                      <a:pPr algn="ctr"/>
                      <a:r>
                        <a:rPr lang="en-US" sz="4400"/>
                        <a:t>Phone Number</a:t>
                      </a:r>
                    </a:p>
                  </a:txBody>
                  <a:tcPr>
                    <a:solidFill>
                      <a:schemeClr val="bg1">
                        <a:lumMod val="85000"/>
                      </a:schemeClr>
                    </a:solidFill>
                  </a:tcPr>
                </a:tc>
                <a:extLst>
                  <a:ext uri="{0D108BD9-81ED-4DB2-BD59-A6C34878D82A}">
                    <a16:rowId xmlns:a16="http://schemas.microsoft.com/office/drawing/2014/main" val="1677448840"/>
                  </a:ext>
                </a:extLst>
              </a:tr>
              <a:tr h="370840">
                <a:tc>
                  <a:txBody>
                    <a:bodyPr/>
                    <a:lstStyle/>
                    <a:p>
                      <a:pPr algn="ctr"/>
                      <a:r>
                        <a:rPr lang="en-US" sz="4400" dirty="0"/>
                        <a:t>Dr. </a:t>
                      </a:r>
                      <a:r>
                        <a:rPr lang="en-US" sz="4400" dirty="0" err="1"/>
                        <a:t>Kirit</a:t>
                      </a:r>
                      <a:r>
                        <a:rPr lang="en-US" sz="4400" dirty="0"/>
                        <a:t> Patel</a:t>
                      </a:r>
                    </a:p>
                  </a:txBody>
                  <a:tcPr/>
                </a:tc>
                <a:tc>
                  <a:txBody>
                    <a:bodyPr/>
                    <a:lstStyle/>
                    <a:p>
                      <a:pPr algn="ctr"/>
                      <a:r>
                        <a:rPr lang="en-US" sz="4400" dirty="0"/>
                        <a:t>480-241-3965</a:t>
                      </a:r>
                    </a:p>
                  </a:txBody>
                  <a:tcPr/>
                </a:tc>
                <a:extLst>
                  <a:ext uri="{0D108BD9-81ED-4DB2-BD59-A6C34878D82A}">
                    <a16:rowId xmlns:a16="http://schemas.microsoft.com/office/drawing/2014/main" val="419649039"/>
                  </a:ext>
                </a:extLst>
              </a:tr>
              <a:tr h="370840">
                <a:tc>
                  <a:txBody>
                    <a:bodyPr/>
                    <a:lstStyle/>
                    <a:p>
                      <a:pPr algn="ctr"/>
                      <a:r>
                        <a:rPr lang="en-US" sz="4400"/>
                        <a:t>Dr Paul Cherniack</a:t>
                      </a:r>
                    </a:p>
                  </a:txBody>
                  <a:tcPr/>
                </a:tc>
                <a:tc>
                  <a:txBody>
                    <a:bodyPr/>
                    <a:lstStyle/>
                    <a:p>
                      <a:pPr algn="ctr"/>
                      <a:r>
                        <a:rPr lang="en-US" sz="4400"/>
                        <a:t>786-859-3314</a:t>
                      </a:r>
                    </a:p>
                  </a:txBody>
                  <a:tcPr/>
                </a:tc>
                <a:extLst>
                  <a:ext uri="{0D108BD9-81ED-4DB2-BD59-A6C34878D82A}">
                    <a16:rowId xmlns:a16="http://schemas.microsoft.com/office/drawing/2014/main" val="247989847"/>
                  </a:ext>
                </a:extLst>
              </a:tr>
              <a:tr h="370840">
                <a:tc>
                  <a:txBody>
                    <a:bodyPr/>
                    <a:lstStyle/>
                    <a:p>
                      <a:pPr algn="ctr"/>
                      <a:r>
                        <a:rPr lang="en-US" sz="4400"/>
                        <a:t>Dr Alvin Wong</a:t>
                      </a:r>
                    </a:p>
                  </a:txBody>
                  <a:tcPr/>
                </a:tc>
                <a:tc>
                  <a:txBody>
                    <a:bodyPr/>
                    <a:lstStyle/>
                    <a:p>
                      <a:pPr algn="ctr"/>
                      <a:r>
                        <a:rPr lang="en-US" sz="4400" dirty="0"/>
                        <a:t>612-600-5804</a:t>
                      </a:r>
                    </a:p>
                  </a:txBody>
                  <a:tcPr/>
                </a:tc>
                <a:extLst>
                  <a:ext uri="{0D108BD9-81ED-4DB2-BD59-A6C34878D82A}">
                    <a16:rowId xmlns:a16="http://schemas.microsoft.com/office/drawing/2014/main" val="3191232663"/>
                  </a:ext>
                </a:extLst>
              </a:tr>
            </a:tbl>
          </a:graphicData>
        </a:graphic>
      </p:graphicFrame>
      <p:pic>
        <p:nvPicPr>
          <p:cNvPr id="5" name="Picture 4" descr="image001">
            <a:extLst>
              <a:ext uri="{FF2B5EF4-FFF2-40B4-BE49-F238E27FC236}">
                <a16:creationId xmlns:a16="http://schemas.microsoft.com/office/drawing/2014/main" id="{14ECA32D-0BBA-4703-85FE-78E7AE1E4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B5E989A2-AD6A-4126-8D51-C95D1DA6A99A}"/>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22477355-7A8C-4261-8E6D-77100403E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40A231E-3040-45A4-96A0-3FE57AB68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0FCE3282-AA83-4BD5-B9A3-6F0ED0DF073E}"/>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E4F4E5-4668-4A46-9405-C983E5333599}"/>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83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solidFill>
                  <a:srgbClr val="0070C0"/>
                </a:solidFill>
                <a:latin typeface="Calibri"/>
                <a:cs typeface="Calibri"/>
              </a:rPr>
              <a:t>Special Clinic Schedule during a Ward month</a:t>
            </a:r>
            <a:endParaRPr lang="en-US">
              <a:latin typeface="Calibri"/>
              <a:cs typeface="Calibri"/>
            </a:endParaRPr>
          </a:p>
        </p:txBody>
      </p:sp>
      <p:sp>
        <p:nvSpPr>
          <p:cNvPr id="3" name="Content Placeholder 2"/>
          <p:cNvSpPr>
            <a:spLocks noGrp="1"/>
          </p:cNvSpPr>
          <p:nvPr>
            <p:ph idx="1"/>
          </p:nvPr>
        </p:nvSpPr>
        <p:spPr/>
        <p:txBody>
          <a:bodyPr vert="horz" lIns="91440" tIns="45720" rIns="91440" bIns="45720" rtlCol="0" anchor="t">
            <a:normAutofit fontScale="92500"/>
          </a:bodyPr>
          <a:lstStyle/>
          <a:p>
            <a:pPr marL="243840" indent="-243840"/>
            <a:r>
              <a:rPr lang="en-US" sz="3600" dirty="0">
                <a:cs typeface="Calibri"/>
              </a:rPr>
              <a:t>You may have 1-2 inpatient months on your schedule during a clinic month in which you only have afternoon clinics</a:t>
            </a:r>
          </a:p>
          <a:p>
            <a:pPr marL="731520" lvl="1" indent="-243840"/>
            <a:r>
              <a:rPr lang="en-US" sz="3200" dirty="0">
                <a:cs typeface="Calibri"/>
              </a:rPr>
              <a:t>They will be listed as "Wards (C)-VA" or </a:t>
            </a:r>
            <a:r>
              <a:rPr lang="en-US" sz="3200" dirty="0">
                <a:ea typeface="+mn-lt"/>
                <a:cs typeface="+mn-lt"/>
              </a:rPr>
              <a:t>"Wards (C)-BU" </a:t>
            </a:r>
            <a:r>
              <a:rPr lang="en-US" sz="3200" dirty="0">
                <a:cs typeface="Calibri"/>
              </a:rPr>
              <a:t>on AMION</a:t>
            </a:r>
          </a:p>
          <a:p>
            <a:pPr marL="243840" indent="-243840"/>
            <a:endParaRPr lang="en-US" sz="3600" dirty="0">
              <a:cs typeface="Calibri"/>
            </a:endParaRPr>
          </a:p>
          <a:p>
            <a:pPr marL="243840" indent="-243840"/>
            <a:r>
              <a:rPr lang="en-US" sz="3600" dirty="0"/>
              <a:t>Discuss with your wards team </a:t>
            </a:r>
            <a:r>
              <a:rPr lang="en-US" sz="3600" dirty="0">
                <a:ea typeface="+mn-lt"/>
                <a:cs typeface="+mn-lt"/>
              </a:rPr>
              <a:t>this first day of the month that you have weekly</a:t>
            </a:r>
            <a:r>
              <a:rPr lang="en-US" sz="3600" dirty="0"/>
              <a:t> afternoon clinics, and establish a PLAN for managing pagers, Teams messages related to Wards and admissions while you are at the clinic!</a:t>
            </a:r>
            <a:endParaRPr lang="en-US" sz="3600" dirty="0">
              <a:cs typeface="Calibri"/>
            </a:endParaRPr>
          </a:p>
          <a:p>
            <a:pPr marL="243840" indent="-243840"/>
            <a:endParaRPr lang="en-US" sz="3600" dirty="0">
              <a:cs typeface="Calibri"/>
            </a:endParaRPr>
          </a:p>
          <a:p>
            <a:pPr marL="243840" indent="-243840"/>
            <a:r>
              <a:rPr lang="en-US" sz="3600" dirty="0">
                <a:cs typeface="Calibri"/>
              </a:rPr>
              <a:t>You </a:t>
            </a:r>
            <a:r>
              <a:rPr lang="en-US" sz="3600" dirty="0">
                <a:highlight>
                  <a:srgbClr val="00FF00"/>
                </a:highlight>
                <a:cs typeface="Calibri"/>
              </a:rPr>
              <a:t>DO NOT need to return to the wards </a:t>
            </a:r>
            <a:r>
              <a:rPr lang="en-US" sz="3600" dirty="0">
                <a:cs typeface="Calibri"/>
              </a:rPr>
              <a:t>after your finish your clinic</a:t>
            </a:r>
          </a:p>
          <a:p>
            <a:pPr marL="0" indent="0">
              <a:buNone/>
            </a:pPr>
            <a:endParaRPr lang="en-US" dirty="0">
              <a:cs typeface="Calibri" panose="020F0502020204030204"/>
            </a:endParaRPr>
          </a:p>
        </p:txBody>
      </p:sp>
      <p:pic>
        <p:nvPicPr>
          <p:cNvPr id="5" name="Picture 4" descr="image001">
            <a:extLst>
              <a:ext uri="{FF2B5EF4-FFF2-40B4-BE49-F238E27FC236}">
                <a16:creationId xmlns:a16="http://schemas.microsoft.com/office/drawing/2014/main" id="{14ECA32D-0BBA-4703-85FE-78E7AE1E4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B5E989A2-AD6A-4126-8D51-C95D1DA6A99A}"/>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22477355-7A8C-4261-8E6D-77100403E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40A231E-3040-45A4-96A0-3FE57AB68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0FCE3282-AA83-4BD5-B9A3-6F0ED0DF073E}"/>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E4F4E5-4668-4A46-9405-C983E5333599}"/>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768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2343" y="386380"/>
            <a:ext cx="12841262" cy="1278236"/>
          </a:xfrm>
          <a:prstGeom prst="rect">
            <a:avLst/>
          </a:prstGeom>
        </p:spPr>
        <p:txBody>
          <a:bodyPr>
            <a:noAutofit/>
          </a:bodyPr>
          <a:lstStyle>
            <a:lvl1pPr algn="ctr"/>
          </a:lstStyle>
          <a:p>
            <a:pPr>
              <a:defRPr sz="1800">
                <a:solidFill>
                  <a:srgbClr val="000000"/>
                </a:solidFill>
                <a:effectLst/>
              </a:defRPr>
            </a:pPr>
            <a:r>
              <a:rPr lang="en-US" sz="4800">
                <a:solidFill>
                  <a:srgbClr val="0070C0"/>
                </a:solidFill>
                <a:latin typeface="Calibri"/>
                <a:cs typeface="Calibri"/>
              </a:rPr>
              <a:t>No VA clinics on the following federally observed holidays</a:t>
            </a:r>
          </a:p>
        </p:txBody>
      </p:sp>
      <p:sp>
        <p:nvSpPr>
          <p:cNvPr id="3" name="Content Placeholder 2">
            <a:extLst>
              <a:ext uri="{FF2B5EF4-FFF2-40B4-BE49-F238E27FC236}">
                <a16:creationId xmlns:a16="http://schemas.microsoft.com/office/drawing/2014/main" id="{E7822689-6B9C-45FE-8BFB-B1FBE8EE5903}"/>
              </a:ext>
            </a:extLst>
          </p:cNvPr>
          <p:cNvSpPr>
            <a:spLocks noGrp="1"/>
          </p:cNvSpPr>
          <p:nvPr>
            <p:ph idx="1"/>
          </p:nvPr>
        </p:nvSpPr>
        <p:spPr>
          <a:xfrm>
            <a:off x="882854" y="1743276"/>
            <a:ext cx="11216640" cy="7246053"/>
          </a:xfrm>
        </p:spPr>
        <p:txBody>
          <a:bodyPr vert="horz" lIns="91440" tIns="45720" rIns="91440" bIns="45720" rtlCol="0" anchor="t">
            <a:normAutofit lnSpcReduction="10000"/>
          </a:bodyPr>
          <a:lstStyle/>
          <a:p>
            <a:pPr marL="0" indent="0">
              <a:buNone/>
            </a:pPr>
            <a:r>
              <a:rPr lang="en-US" sz="2950" b="1" dirty="0">
                <a:highlight>
                  <a:srgbClr val="FFFF00"/>
                </a:highlight>
                <a:cs typeface="Calibri"/>
              </a:rPr>
              <a:t>2024</a:t>
            </a:r>
          </a:p>
          <a:p>
            <a:pPr marL="243840" indent="-243840">
              <a:buFont typeface="Arial"/>
              <a:buChar char="•"/>
            </a:pPr>
            <a:r>
              <a:rPr lang="en-US" sz="2950" dirty="0">
                <a:ea typeface="+mn-lt"/>
                <a:cs typeface="+mn-lt"/>
              </a:rPr>
              <a:t>07/04/2024, Thursday, Independence Day</a:t>
            </a:r>
            <a:endParaRPr lang="en-US" sz="2950" dirty="0">
              <a:cs typeface="Calibri"/>
            </a:endParaRPr>
          </a:p>
          <a:p>
            <a:pPr marL="243840" indent="-243840">
              <a:buFont typeface="Arial"/>
              <a:buChar char="•"/>
            </a:pPr>
            <a:r>
              <a:rPr lang="en-US" sz="2950" dirty="0">
                <a:ea typeface="+mn-lt"/>
                <a:cs typeface="+mn-lt"/>
              </a:rPr>
              <a:t>09/02/2024, Monday, Labor Day</a:t>
            </a:r>
            <a:endParaRPr lang="en-US" sz="2950" dirty="0">
              <a:cs typeface="Calibri"/>
            </a:endParaRPr>
          </a:p>
          <a:p>
            <a:pPr marL="243840" indent="-243840">
              <a:buFont typeface="Arial"/>
              <a:buChar char="•"/>
            </a:pPr>
            <a:r>
              <a:rPr lang="en-US" sz="2950" dirty="0">
                <a:highlight>
                  <a:srgbClr val="00FFFF"/>
                </a:highlight>
                <a:ea typeface="+mn-lt"/>
                <a:cs typeface="+mn-lt"/>
              </a:rPr>
              <a:t>10/14/2024, Monday, Columbus Day</a:t>
            </a:r>
            <a:endParaRPr lang="en-US" sz="2950" dirty="0">
              <a:highlight>
                <a:srgbClr val="00FFFF"/>
              </a:highlight>
              <a:cs typeface="Calibri"/>
            </a:endParaRPr>
          </a:p>
          <a:p>
            <a:pPr marL="243840" indent="-243840">
              <a:buFont typeface="Arial"/>
              <a:buChar char="•"/>
            </a:pPr>
            <a:r>
              <a:rPr lang="en-US" sz="2950" dirty="0">
                <a:highlight>
                  <a:srgbClr val="00FFFF"/>
                </a:highlight>
                <a:ea typeface="+mn-lt"/>
                <a:cs typeface="+mn-lt"/>
              </a:rPr>
              <a:t>11/11/2024, Monday, Veterans Day</a:t>
            </a:r>
          </a:p>
          <a:p>
            <a:pPr marL="243840" indent="-243840">
              <a:buFont typeface="Arial"/>
              <a:buChar char="•"/>
            </a:pPr>
            <a:r>
              <a:rPr lang="en-US" sz="2950" dirty="0">
                <a:ea typeface="+mn-lt"/>
                <a:cs typeface="+mn-lt"/>
              </a:rPr>
              <a:t>11/28/2024, Thursday </a:t>
            </a:r>
            <a:r>
              <a:rPr lang="en-US" sz="2950" dirty="0">
                <a:cs typeface="Calibri"/>
              </a:rPr>
              <a:t>–</a:t>
            </a:r>
            <a:r>
              <a:rPr lang="en-US" sz="2950" dirty="0">
                <a:ea typeface="+mn-lt"/>
                <a:cs typeface="+mn-lt"/>
              </a:rPr>
              <a:t> Thanksgiving Day</a:t>
            </a:r>
          </a:p>
          <a:p>
            <a:pPr marL="243840" indent="-243840">
              <a:buFont typeface="Arial"/>
              <a:buChar char="•"/>
            </a:pPr>
            <a:r>
              <a:rPr lang="en-US" sz="2950" dirty="0">
                <a:ea typeface="+mn-lt"/>
                <a:cs typeface="+mn-lt"/>
              </a:rPr>
              <a:t>12/25/2024, Wednesday </a:t>
            </a:r>
            <a:r>
              <a:rPr lang="en-US" sz="2950" dirty="0">
                <a:cs typeface="Calibri"/>
              </a:rPr>
              <a:t>–</a:t>
            </a:r>
            <a:r>
              <a:rPr lang="en-US" sz="2950" dirty="0">
                <a:ea typeface="+mn-lt"/>
                <a:cs typeface="+mn-lt"/>
              </a:rPr>
              <a:t> Christmas Day</a:t>
            </a:r>
            <a:endParaRPr lang="en-US" sz="2800" dirty="0"/>
          </a:p>
          <a:p>
            <a:pPr marL="0" indent="0">
              <a:buNone/>
            </a:pPr>
            <a:endParaRPr lang="en-US" sz="2950" dirty="0">
              <a:cs typeface="Calibri"/>
            </a:endParaRPr>
          </a:p>
          <a:p>
            <a:pPr marL="0" indent="0">
              <a:buNone/>
            </a:pPr>
            <a:r>
              <a:rPr lang="en-US" sz="2950" b="1" dirty="0">
                <a:highlight>
                  <a:srgbClr val="FFFF00"/>
                </a:highlight>
                <a:cs typeface="Calibri"/>
              </a:rPr>
              <a:t>2025</a:t>
            </a:r>
          </a:p>
          <a:p>
            <a:pPr marL="243840" indent="-243840">
              <a:buFont typeface="Arial"/>
              <a:buChar char="•"/>
            </a:pPr>
            <a:r>
              <a:rPr lang="en-US" sz="2950" dirty="0">
                <a:ea typeface="+mn-lt"/>
                <a:cs typeface="+mn-lt"/>
              </a:rPr>
              <a:t>01/01/2025, Monday, New Year's Day</a:t>
            </a:r>
          </a:p>
          <a:p>
            <a:pPr marL="243840" indent="-243840">
              <a:buFont typeface="Arial"/>
              <a:buChar char="•"/>
            </a:pPr>
            <a:r>
              <a:rPr lang="en-US" sz="2950" dirty="0">
                <a:highlight>
                  <a:srgbClr val="00FFFF"/>
                </a:highlight>
                <a:ea typeface="+mn-lt"/>
                <a:cs typeface="+mn-lt"/>
              </a:rPr>
              <a:t>01/20/2025, Monday, Martin Luther King Jr. Day</a:t>
            </a:r>
            <a:endParaRPr lang="en-US" sz="2950" dirty="0">
              <a:highlight>
                <a:srgbClr val="00FFFF"/>
              </a:highlight>
              <a:cs typeface="Calibri"/>
            </a:endParaRPr>
          </a:p>
          <a:p>
            <a:pPr marL="243840" indent="-243840">
              <a:buFont typeface="Arial"/>
              <a:buChar char="•"/>
            </a:pPr>
            <a:r>
              <a:rPr lang="en-US" sz="2950" dirty="0">
                <a:highlight>
                  <a:srgbClr val="00FFFF"/>
                </a:highlight>
                <a:ea typeface="+mn-lt"/>
                <a:cs typeface="+mn-lt"/>
              </a:rPr>
              <a:t>02/17/2025, Monday, President's Day</a:t>
            </a:r>
            <a:endParaRPr lang="en-US" sz="2950" dirty="0">
              <a:highlight>
                <a:srgbClr val="00FFFF"/>
              </a:highlight>
              <a:cs typeface="Calibri"/>
            </a:endParaRPr>
          </a:p>
          <a:p>
            <a:pPr marL="243840" indent="-243840">
              <a:buFont typeface="Arial"/>
              <a:buChar char="•"/>
            </a:pPr>
            <a:r>
              <a:rPr lang="en-US" sz="2950" dirty="0">
                <a:ea typeface="+mn-lt"/>
                <a:cs typeface="+mn-lt"/>
              </a:rPr>
              <a:t>05/26/2025, Monday, Memorial Day</a:t>
            </a:r>
            <a:endParaRPr lang="en-US" dirty="0"/>
          </a:p>
          <a:p>
            <a:pPr marL="243840" indent="-243840">
              <a:buFont typeface="Arial"/>
              <a:buChar char="•"/>
            </a:pPr>
            <a:r>
              <a:rPr lang="en-US" sz="2950" dirty="0">
                <a:highlight>
                  <a:srgbClr val="00FFFF"/>
                </a:highlight>
                <a:ea typeface="+mn-lt"/>
                <a:cs typeface="+mn-lt"/>
              </a:rPr>
              <a:t>06/19/2025, Thursday, Juneteenth</a:t>
            </a:r>
          </a:p>
          <a:p>
            <a:pPr marL="243840" indent="-243840">
              <a:buFont typeface="Arial"/>
              <a:buChar char="•"/>
            </a:pPr>
            <a:endParaRPr lang="en-US" sz="2950" dirty="0">
              <a:cs typeface="Calibri"/>
            </a:endParaRPr>
          </a:p>
          <a:p>
            <a:pPr marL="0" indent="0">
              <a:buNone/>
            </a:pPr>
            <a:endParaRPr lang="en-US" sz="2950" dirty="0">
              <a:cs typeface="Calibri"/>
            </a:endParaRPr>
          </a:p>
        </p:txBody>
      </p:sp>
      <p:pic>
        <p:nvPicPr>
          <p:cNvPr id="2" name="Picture 1" descr="image001">
            <a:extLst>
              <a:ext uri="{FF2B5EF4-FFF2-40B4-BE49-F238E27FC236}">
                <a16:creationId xmlns:a16="http://schemas.microsoft.com/office/drawing/2014/main" id="{736DF72C-E1FD-4F42-AA86-E40A5A673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C5A6D173-BBF1-4FAA-BB59-759C7F863A07}"/>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0F7141F7-671D-411A-AC2D-CF0616BF7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63A7C1C-5644-425D-8FDF-7649F8165F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9" name="Rectangle 8">
            <a:extLst>
              <a:ext uri="{FF2B5EF4-FFF2-40B4-BE49-F238E27FC236}">
                <a16:creationId xmlns:a16="http://schemas.microsoft.com/office/drawing/2014/main" id="{859EE71E-9BD0-4562-8D86-2FCA5BBC4B75}"/>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BC4585-51C4-48F6-9321-489792623D81}"/>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CA39D55-126A-5FD2-6F45-A9D9CEACF7AA}"/>
              </a:ext>
            </a:extLst>
          </p:cNvPr>
          <p:cNvSpPr txBox="1"/>
          <p:nvPr/>
        </p:nvSpPr>
        <p:spPr>
          <a:xfrm>
            <a:off x="8011508" y="1906084"/>
            <a:ext cx="4535200" cy="2862322"/>
          </a:xfrm>
          <a:prstGeom prst="rect">
            <a:avLst/>
          </a:prstGeom>
          <a:noFill/>
          <a:ln w="57150">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cs typeface="Calibri"/>
              </a:rPr>
              <a:t>Important!</a:t>
            </a:r>
            <a:endParaRPr lang="en-US" sz="3600" dirty="0"/>
          </a:p>
          <a:p>
            <a:pPr algn="ctr"/>
            <a:r>
              <a:rPr lang="en-US" sz="2400" dirty="0"/>
              <a:t>The highlighted days are VA-only holidays; if you are on service at Banner, you will go to your rotation instead to the clinic. There will be a make-up clinic on Friday of the same week</a:t>
            </a:r>
            <a:endParaRPr lang="en-US" sz="2400" dirty="0">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064B0-621A-4087-9E2D-786025BE3C26}"/>
              </a:ext>
            </a:extLst>
          </p:cNvPr>
          <p:cNvSpPr>
            <a:spLocks noGrp="1"/>
          </p:cNvSpPr>
          <p:nvPr>
            <p:ph type="title"/>
          </p:nvPr>
        </p:nvSpPr>
        <p:spPr>
          <a:xfrm>
            <a:off x="945030" y="685610"/>
            <a:ext cx="11216640" cy="890761"/>
          </a:xfrm>
        </p:spPr>
        <p:txBody>
          <a:bodyPr vert="horz" lIns="91440" tIns="45720" rIns="91440" bIns="45720" rtlCol="0" anchor="t">
            <a:noAutofit/>
          </a:bodyPr>
          <a:lstStyle/>
          <a:p>
            <a:pPr algn="ctr"/>
            <a:r>
              <a:rPr lang="en-US" sz="6000">
                <a:solidFill>
                  <a:srgbClr val="0070C0"/>
                </a:solidFill>
                <a:latin typeface="Calibri"/>
                <a:ea typeface="+mj-lt"/>
                <a:cs typeface="+mj-lt"/>
              </a:rPr>
              <a:t>What is PACT?</a:t>
            </a:r>
            <a:endParaRPr lang="en-US" sz="6000">
              <a:solidFill>
                <a:srgbClr val="0070C0"/>
              </a:solidFill>
              <a:latin typeface="Calibri"/>
              <a:cs typeface="Calibri Light" panose="020F0302020204030204"/>
            </a:endParaRPr>
          </a:p>
          <a:p>
            <a:endParaRPr lang="en-US" sz="4650">
              <a:cs typeface="Calibri Light"/>
            </a:endParaRPr>
          </a:p>
        </p:txBody>
      </p:sp>
      <p:sp>
        <p:nvSpPr>
          <p:cNvPr id="3" name="Content Placeholder 2">
            <a:extLst>
              <a:ext uri="{FF2B5EF4-FFF2-40B4-BE49-F238E27FC236}">
                <a16:creationId xmlns:a16="http://schemas.microsoft.com/office/drawing/2014/main" id="{AA25CFB2-E72B-4916-8AE9-3054D3469069}"/>
              </a:ext>
            </a:extLst>
          </p:cNvPr>
          <p:cNvSpPr>
            <a:spLocks noGrp="1"/>
          </p:cNvSpPr>
          <p:nvPr>
            <p:ph idx="1"/>
          </p:nvPr>
        </p:nvSpPr>
        <p:spPr>
          <a:xfrm>
            <a:off x="492071" y="1730305"/>
            <a:ext cx="11950243" cy="7127150"/>
          </a:xfrm>
        </p:spPr>
        <p:txBody>
          <a:bodyPr vert="horz" lIns="91440" tIns="45720" rIns="91440" bIns="45720" rtlCol="0" anchor="t">
            <a:normAutofit lnSpcReduction="10000"/>
          </a:bodyPr>
          <a:lstStyle/>
          <a:p>
            <a:pPr marL="0" indent="0" algn="ctr">
              <a:buNone/>
            </a:pPr>
            <a:r>
              <a:rPr lang="en-US" sz="3900" dirty="0">
                <a:ea typeface="+mn-lt"/>
                <a:cs typeface="+mn-lt"/>
              </a:rPr>
              <a:t>PACT = Patient Aligned Care Team</a:t>
            </a:r>
            <a:endParaRPr lang="en-US" sz="3900" dirty="0">
              <a:cs typeface="Calibri" panose="020F0502020204030204"/>
            </a:endParaRPr>
          </a:p>
          <a:p>
            <a:pPr marL="243840" indent="-243840"/>
            <a:endParaRPr lang="en-US" sz="2800" dirty="0">
              <a:ea typeface="+mn-lt"/>
              <a:cs typeface="+mn-lt"/>
            </a:endParaRPr>
          </a:p>
          <a:p>
            <a:pPr marL="0" indent="0">
              <a:buNone/>
            </a:pPr>
            <a:r>
              <a:rPr lang="en-US" sz="2800" dirty="0">
                <a:ea typeface="+mn-lt"/>
                <a:cs typeface="+mn-lt"/>
              </a:rPr>
              <a:t>Who is on the PACT Team?</a:t>
            </a:r>
          </a:p>
          <a:p>
            <a:pPr marL="243840" indent="-243840"/>
            <a:r>
              <a:rPr lang="en-US" sz="2800" dirty="0">
                <a:ea typeface="+mn-lt"/>
                <a:cs typeface="+mn-lt"/>
              </a:rPr>
              <a:t>RN = </a:t>
            </a:r>
            <a:r>
              <a:rPr lang="en-US" sz="2800" dirty="0">
                <a:highlight>
                  <a:srgbClr val="FFFF00"/>
                </a:highlight>
                <a:ea typeface="+mn-lt"/>
                <a:cs typeface="+mn-lt"/>
              </a:rPr>
              <a:t>Danielle Garcia, </a:t>
            </a:r>
            <a:r>
              <a:rPr lang="en-US" sz="2800" dirty="0">
                <a:ea typeface="+mn-lt"/>
                <a:cs typeface="+mn-lt"/>
              </a:rPr>
              <a:t>Stephanie Bowles</a:t>
            </a:r>
            <a:endParaRPr lang="en-US" sz="2800" dirty="0">
              <a:cs typeface="Calibri"/>
            </a:endParaRPr>
          </a:p>
          <a:p>
            <a:pPr marL="243840" indent="-243840"/>
            <a:r>
              <a:rPr lang="en-US" sz="2800" dirty="0">
                <a:ea typeface="+mn-lt"/>
                <a:cs typeface="+mn-lt"/>
              </a:rPr>
              <a:t>LPN = Lizette Mills, Joshua Otis</a:t>
            </a:r>
          </a:p>
          <a:p>
            <a:pPr marL="243840" indent="-243840"/>
            <a:r>
              <a:rPr lang="en-US" sz="2800" dirty="0">
                <a:ea typeface="+mn-lt"/>
                <a:cs typeface="+mn-lt"/>
              </a:rPr>
              <a:t>MSA  = Audrey Hansen</a:t>
            </a:r>
            <a:endParaRPr lang="en-US" dirty="0"/>
          </a:p>
          <a:p>
            <a:pPr marL="243840" indent="-243840"/>
            <a:r>
              <a:rPr lang="en-US" sz="2800" dirty="0">
                <a:ea typeface="+mn-lt"/>
                <a:cs typeface="+mn-lt"/>
              </a:rPr>
              <a:t>PCMHI = Primary Care Mental Health Integration = Team of social worker, RN, psychologists &amp; psychiatrists, first place to discuss mental health for your vet!</a:t>
            </a:r>
          </a:p>
          <a:p>
            <a:pPr marL="731520" lvl="1" indent="-457200"/>
            <a:r>
              <a:rPr lang="en-US" sz="2400" dirty="0">
                <a:ea typeface="+mn-lt"/>
                <a:cs typeface="+mn-lt"/>
              </a:rPr>
              <a:t>Leader: Dr Brendt Parrish</a:t>
            </a:r>
          </a:p>
          <a:p>
            <a:pPr marL="731520" lvl="1" indent="-457200"/>
            <a:r>
              <a:rPr lang="en-US" sz="2400" dirty="0">
                <a:ea typeface="+mn-lt"/>
                <a:cs typeface="+mn-lt"/>
              </a:rPr>
              <a:t>APACT PCMHI lead: Ashley Fanara</a:t>
            </a:r>
          </a:p>
          <a:p>
            <a:pPr marL="243840" indent="-243840"/>
            <a:r>
              <a:rPr lang="en-US" sz="2800" dirty="0">
                <a:ea typeface="+mn-lt"/>
                <a:cs typeface="+mn-lt"/>
              </a:rPr>
              <a:t>Team Pharmacist = Dr </a:t>
            </a:r>
            <a:r>
              <a:rPr lang="en-US" sz="2800" dirty="0" err="1">
                <a:ea typeface="+mn-lt"/>
                <a:cs typeface="+mn-lt"/>
              </a:rPr>
              <a:t>Celyna</a:t>
            </a:r>
            <a:r>
              <a:rPr lang="en-US" sz="2800" dirty="0">
                <a:ea typeface="+mn-lt"/>
                <a:cs typeface="+mn-lt"/>
              </a:rPr>
              <a:t> </a:t>
            </a:r>
            <a:r>
              <a:rPr lang="en-US" sz="2800" dirty="0" err="1">
                <a:ea typeface="+mn-lt"/>
                <a:cs typeface="+mn-lt"/>
              </a:rPr>
              <a:t>Koopmann</a:t>
            </a:r>
            <a:r>
              <a:rPr lang="en-US" sz="2800" dirty="0">
                <a:ea typeface="+mn-lt"/>
                <a:cs typeface="+mn-lt"/>
              </a:rPr>
              <a:t> </a:t>
            </a:r>
          </a:p>
          <a:p>
            <a:pPr marL="243840" indent="-243840"/>
            <a:r>
              <a:rPr lang="en-US" sz="2800" dirty="0">
                <a:ea typeface="+mn-lt"/>
                <a:cs typeface="+mn-lt"/>
              </a:rPr>
              <a:t>Pharmacist for Dr. </a:t>
            </a:r>
            <a:r>
              <a:rPr lang="en-US" sz="2800" dirty="0" err="1">
                <a:ea typeface="+mn-lt"/>
                <a:cs typeface="+mn-lt"/>
              </a:rPr>
              <a:t>Cherniack</a:t>
            </a:r>
            <a:r>
              <a:rPr lang="en-US" sz="2800" dirty="0">
                <a:ea typeface="+mn-lt"/>
                <a:cs typeface="+mn-lt"/>
              </a:rPr>
              <a:t> = Dr. Alexandra Stich</a:t>
            </a:r>
          </a:p>
          <a:p>
            <a:pPr marL="243840" indent="-243840"/>
            <a:r>
              <a:rPr lang="en-US" sz="2800" dirty="0">
                <a:ea typeface="+mn-lt"/>
                <a:cs typeface="+mn-lt"/>
              </a:rPr>
              <a:t>Social worker = Dwayne de la Pena </a:t>
            </a:r>
          </a:p>
          <a:p>
            <a:pPr marL="243840" indent="-243840"/>
            <a:r>
              <a:rPr lang="en-US" sz="2800" dirty="0">
                <a:ea typeface="+mn-lt"/>
                <a:cs typeface="+mn-lt"/>
              </a:rPr>
              <a:t>Nutritionist = </a:t>
            </a:r>
            <a:r>
              <a:rPr lang="en-US" sz="2800" dirty="0">
                <a:highlight>
                  <a:srgbClr val="FFFF00"/>
                </a:highlight>
                <a:ea typeface="+mn-lt"/>
                <a:cs typeface="+mn-lt"/>
              </a:rPr>
              <a:t>Nora Hall</a:t>
            </a:r>
          </a:p>
          <a:p>
            <a:pPr marL="243840" indent="-243840"/>
            <a:r>
              <a:rPr lang="en-US" sz="2800" dirty="0">
                <a:ea typeface="+mn-lt"/>
                <a:cs typeface="+mn-lt"/>
              </a:rPr>
              <a:t>AND YOU!</a:t>
            </a:r>
          </a:p>
          <a:p>
            <a:pPr marL="243840" indent="-243840"/>
            <a:endParaRPr lang="en-US" sz="2950" dirty="0">
              <a:ea typeface="+mn-lt"/>
              <a:cs typeface="+mn-lt"/>
            </a:endParaRPr>
          </a:p>
          <a:p>
            <a:pPr marL="243840" indent="-243840"/>
            <a:endParaRPr lang="en-US" sz="2950" dirty="0">
              <a:cs typeface="Calibri"/>
            </a:endParaRPr>
          </a:p>
        </p:txBody>
      </p:sp>
      <p:pic>
        <p:nvPicPr>
          <p:cNvPr id="5" name="Picture 4" descr="image001">
            <a:extLst>
              <a:ext uri="{FF2B5EF4-FFF2-40B4-BE49-F238E27FC236}">
                <a16:creationId xmlns:a16="http://schemas.microsoft.com/office/drawing/2014/main" id="{48071896-6175-4BA7-9E62-B40D5C30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2001C180-307D-4714-80D9-CCE31052009B}"/>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101D4F9F-90F6-4E5C-8873-5FE429B00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1F63056-7CBE-4F63-999A-468F040138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7A90976-A4ED-43FF-9B69-110E85FDED7B}"/>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7E7887-7BFA-46C9-B51B-97D36E1E9D37}"/>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57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8">
            <a:extLst>
              <a:ext uri="{FF2B5EF4-FFF2-40B4-BE49-F238E27FC236}">
                <a16:creationId xmlns:a16="http://schemas.microsoft.com/office/drawing/2014/main" id="{DA79780C-D2F0-C550-9B2B-68BD7040749B}"/>
              </a:ext>
            </a:extLst>
          </p:cNvPr>
          <p:cNvSpPr>
            <a:spLocks noGrp="1"/>
          </p:cNvSpPr>
          <p:nvPr>
            <p:ph type="title"/>
          </p:nvPr>
        </p:nvSpPr>
        <p:spPr>
          <a:xfrm>
            <a:off x="2343" y="386380"/>
            <a:ext cx="12841262" cy="1278236"/>
          </a:xfrm>
          <a:prstGeom prst="rect">
            <a:avLst/>
          </a:prstGeom>
        </p:spPr>
        <p:txBody>
          <a:bodyPr>
            <a:noAutofit/>
          </a:bodyPr>
          <a:lstStyle>
            <a:lvl1pPr algn="ctr"/>
          </a:lstStyle>
          <a:p>
            <a:pPr>
              <a:defRPr sz="1800">
                <a:solidFill>
                  <a:srgbClr val="000000"/>
                </a:solidFill>
                <a:effectLst/>
              </a:defRPr>
            </a:pPr>
            <a:r>
              <a:rPr lang="en-US" sz="4800">
                <a:solidFill>
                  <a:srgbClr val="0070C0"/>
                </a:solidFill>
                <a:latin typeface="Calibri"/>
                <a:cs typeface="Calibri"/>
              </a:rPr>
              <a:t>File a JPSR if you learn about a Patient Safety Event</a:t>
            </a:r>
          </a:p>
        </p:txBody>
      </p:sp>
      <p:pic>
        <p:nvPicPr>
          <p:cNvPr id="3" name="Picture 2" descr="image001">
            <a:extLst>
              <a:ext uri="{FF2B5EF4-FFF2-40B4-BE49-F238E27FC236}">
                <a16:creationId xmlns:a16="http://schemas.microsoft.com/office/drawing/2014/main" id="{FDC5CE97-3681-02F0-6BB1-F29E1853F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48A581AB-03BA-476D-99CE-CB3B106A9DF7}"/>
              </a:ext>
            </a:extLst>
          </p:cNvPr>
          <p:cNvGrpSpPr/>
          <p:nvPr/>
        </p:nvGrpSpPr>
        <p:grpSpPr>
          <a:xfrm>
            <a:off x="9994864" y="9039598"/>
            <a:ext cx="2959027" cy="545597"/>
            <a:chOff x="9106921" y="6172893"/>
            <a:chExt cx="2959027" cy="545597"/>
          </a:xfrm>
        </p:grpSpPr>
        <p:pic>
          <p:nvPicPr>
            <p:cNvPr id="5" name="Picture 4" descr="image001">
              <a:extLst>
                <a:ext uri="{FF2B5EF4-FFF2-40B4-BE49-F238E27FC236}">
                  <a16:creationId xmlns:a16="http://schemas.microsoft.com/office/drawing/2014/main" id="{48A9620D-98B3-0D37-A835-9EA263CF4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E1C8F75-47F9-7B38-C847-40239E6B6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7" name="Rectangle 6">
            <a:extLst>
              <a:ext uri="{FF2B5EF4-FFF2-40B4-BE49-F238E27FC236}">
                <a16:creationId xmlns:a16="http://schemas.microsoft.com/office/drawing/2014/main" id="{CE457992-D319-EB76-C01C-3FB952FD8F29}"/>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2D83DE-D866-A4D4-11DA-F2C8AD6C00B4}"/>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B108813D-63DC-A762-521C-3421C0E0D27A}"/>
              </a:ext>
            </a:extLst>
          </p:cNvPr>
          <p:cNvPicPr>
            <a:picLocks noGrp="1" noChangeAspect="1"/>
          </p:cNvPicPr>
          <p:nvPr>
            <p:ph idx="1"/>
          </p:nvPr>
        </p:nvPicPr>
        <p:blipFill>
          <a:blip r:embed="rId5"/>
          <a:stretch>
            <a:fillRect/>
          </a:stretch>
        </p:blipFill>
        <p:spPr>
          <a:xfrm>
            <a:off x="130513" y="1568451"/>
            <a:ext cx="12810022" cy="7349041"/>
          </a:xfrm>
        </p:spPr>
      </p:pic>
      <p:sp>
        <p:nvSpPr>
          <p:cNvPr id="12" name="Rectangle 11">
            <a:extLst>
              <a:ext uri="{FF2B5EF4-FFF2-40B4-BE49-F238E27FC236}">
                <a16:creationId xmlns:a16="http://schemas.microsoft.com/office/drawing/2014/main" id="{DCA988F7-20B3-6A18-9ACB-801EA4AC7F46}"/>
              </a:ext>
            </a:extLst>
          </p:cNvPr>
          <p:cNvSpPr/>
          <p:nvPr/>
        </p:nvSpPr>
        <p:spPr>
          <a:xfrm>
            <a:off x="9994864" y="7061200"/>
            <a:ext cx="1333536" cy="109128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872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a:extLst>
              <a:ext uri="{FF2B5EF4-FFF2-40B4-BE49-F238E27FC236}">
                <a16:creationId xmlns:a16="http://schemas.microsoft.com/office/drawing/2014/main" id="{A0535224-702E-4CC9-603D-209146ACD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44E2057-FCD9-56FA-A4FA-0B0CDA9A016D}"/>
              </a:ext>
            </a:extLst>
          </p:cNvPr>
          <p:cNvGrpSpPr/>
          <p:nvPr/>
        </p:nvGrpSpPr>
        <p:grpSpPr>
          <a:xfrm>
            <a:off x="9994864" y="9039598"/>
            <a:ext cx="2959027" cy="545597"/>
            <a:chOff x="9106921" y="6172893"/>
            <a:chExt cx="2959027" cy="545597"/>
          </a:xfrm>
        </p:grpSpPr>
        <p:pic>
          <p:nvPicPr>
            <p:cNvPr id="4" name="Picture 3" descr="image001">
              <a:extLst>
                <a:ext uri="{FF2B5EF4-FFF2-40B4-BE49-F238E27FC236}">
                  <a16:creationId xmlns:a16="http://schemas.microsoft.com/office/drawing/2014/main" id="{9A297F99-BF8A-0B63-C0B6-6CD1D508C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8A14B1E-B160-C264-69F1-EB9907A3F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6" name="Rectangle 5">
            <a:extLst>
              <a:ext uri="{FF2B5EF4-FFF2-40B4-BE49-F238E27FC236}">
                <a16:creationId xmlns:a16="http://schemas.microsoft.com/office/drawing/2014/main" id="{48746C03-FF28-0562-AFF4-203191C65CAD}"/>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0249AF-7C5E-38F6-479E-220A94CEBC0C}"/>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336471B4-A386-F744-BC7B-DFFE6D3F1270}"/>
              </a:ext>
            </a:extLst>
          </p:cNvPr>
          <p:cNvPicPr>
            <a:picLocks noGrp="1" noChangeAspect="1"/>
          </p:cNvPicPr>
          <p:nvPr>
            <p:ph idx="1"/>
          </p:nvPr>
        </p:nvPicPr>
        <p:blipFill>
          <a:blip r:embed="rId6"/>
          <a:stretch>
            <a:fillRect/>
          </a:stretch>
        </p:blipFill>
        <p:spPr>
          <a:xfrm>
            <a:off x="0" y="1084084"/>
            <a:ext cx="12863326" cy="7005815"/>
          </a:xfrm>
        </p:spPr>
      </p:pic>
      <p:sp>
        <p:nvSpPr>
          <p:cNvPr id="11" name="Rectangle 10">
            <a:extLst>
              <a:ext uri="{FF2B5EF4-FFF2-40B4-BE49-F238E27FC236}">
                <a16:creationId xmlns:a16="http://schemas.microsoft.com/office/drawing/2014/main" id="{89066400-A7B8-8879-46F4-218AA200690D}"/>
              </a:ext>
            </a:extLst>
          </p:cNvPr>
          <p:cNvSpPr/>
          <p:nvPr/>
        </p:nvSpPr>
        <p:spPr>
          <a:xfrm>
            <a:off x="8724900" y="2108200"/>
            <a:ext cx="4228990" cy="6324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564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9B8B0D6-0902-4246-A805-ABC1E09525F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68" t="6231" r="4785" b="9394"/>
          <a:stretch/>
        </p:blipFill>
        <p:spPr bwMode="auto">
          <a:xfrm>
            <a:off x="0" y="1460500"/>
            <a:ext cx="12987798" cy="65404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mage001">
            <a:extLst>
              <a:ext uri="{FF2B5EF4-FFF2-40B4-BE49-F238E27FC236}">
                <a16:creationId xmlns:a16="http://schemas.microsoft.com/office/drawing/2014/main" id="{A0535224-702E-4CC9-603D-209146ACD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44E2057-FCD9-56FA-A4FA-0B0CDA9A016D}"/>
              </a:ext>
            </a:extLst>
          </p:cNvPr>
          <p:cNvGrpSpPr/>
          <p:nvPr/>
        </p:nvGrpSpPr>
        <p:grpSpPr>
          <a:xfrm>
            <a:off x="9994864" y="9039598"/>
            <a:ext cx="2959027" cy="545597"/>
            <a:chOff x="9106921" y="6172893"/>
            <a:chExt cx="2959027" cy="545597"/>
          </a:xfrm>
        </p:grpSpPr>
        <p:pic>
          <p:nvPicPr>
            <p:cNvPr id="4" name="Picture 3" descr="image001">
              <a:extLst>
                <a:ext uri="{FF2B5EF4-FFF2-40B4-BE49-F238E27FC236}">
                  <a16:creationId xmlns:a16="http://schemas.microsoft.com/office/drawing/2014/main" id="{9A297F99-BF8A-0B63-C0B6-6CD1D508C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8A14B1E-B160-C264-69F1-EB9907A3F0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6" name="Rectangle 5">
            <a:extLst>
              <a:ext uri="{FF2B5EF4-FFF2-40B4-BE49-F238E27FC236}">
                <a16:creationId xmlns:a16="http://schemas.microsoft.com/office/drawing/2014/main" id="{48746C03-FF28-0562-AFF4-203191C65CAD}"/>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0249AF-7C5E-38F6-479E-220A94CEBC0C}"/>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606BD3-D8C0-0DA5-4E0B-8D6BA045A8A0}"/>
              </a:ext>
            </a:extLst>
          </p:cNvPr>
          <p:cNvSpPr txBox="1"/>
          <p:nvPr/>
        </p:nvSpPr>
        <p:spPr>
          <a:xfrm>
            <a:off x="3505200" y="5549900"/>
            <a:ext cx="546100" cy="369332"/>
          </a:xfrm>
          <a:prstGeom prst="rect">
            <a:avLst/>
          </a:prstGeom>
          <a:noFill/>
        </p:spPr>
        <p:txBody>
          <a:bodyPr wrap="square" rtlCol="0">
            <a:spAutoFit/>
          </a:bodyPr>
          <a:lstStyle/>
          <a:p>
            <a:r>
              <a:rPr lang="en-US" b="1">
                <a:solidFill>
                  <a:srgbClr val="FF0000"/>
                </a:solidFill>
              </a:rPr>
              <a:t>644</a:t>
            </a:r>
          </a:p>
        </p:txBody>
      </p:sp>
    </p:spTree>
    <p:extLst>
      <p:ext uri="{BB962C8B-B14F-4D97-AF65-F5344CB8AC3E}">
        <p14:creationId xmlns:p14="http://schemas.microsoft.com/office/powerpoint/2010/main" val="4056507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29D039C-8C36-4008-B586-374208EEAB1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37" t="4862" r="4101" b="4167"/>
          <a:stretch/>
        </p:blipFill>
        <p:spPr bwMode="auto">
          <a:xfrm>
            <a:off x="0" y="1409700"/>
            <a:ext cx="12984902" cy="7124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mage001">
            <a:extLst>
              <a:ext uri="{FF2B5EF4-FFF2-40B4-BE49-F238E27FC236}">
                <a16:creationId xmlns:a16="http://schemas.microsoft.com/office/drawing/2014/main" id="{61AFA769-2049-9E22-36E3-EAA881E4E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078AC98-FE7A-876C-DA70-C75068C79E7A}"/>
              </a:ext>
            </a:extLst>
          </p:cNvPr>
          <p:cNvGrpSpPr/>
          <p:nvPr/>
        </p:nvGrpSpPr>
        <p:grpSpPr>
          <a:xfrm>
            <a:off x="9994864" y="9039598"/>
            <a:ext cx="2959027" cy="545597"/>
            <a:chOff x="9106921" y="6172893"/>
            <a:chExt cx="2959027" cy="545597"/>
          </a:xfrm>
        </p:grpSpPr>
        <p:pic>
          <p:nvPicPr>
            <p:cNvPr id="4" name="Picture 3" descr="image001">
              <a:extLst>
                <a:ext uri="{FF2B5EF4-FFF2-40B4-BE49-F238E27FC236}">
                  <a16:creationId xmlns:a16="http://schemas.microsoft.com/office/drawing/2014/main" id="{BA037C29-3D22-89C0-32EF-FCFF693BD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DA20B08-E0D4-A908-2352-685B43B46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6" name="Rectangle 5">
            <a:extLst>
              <a:ext uri="{FF2B5EF4-FFF2-40B4-BE49-F238E27FC236}">
                <a16:creationId xmlns:a16="http://schemas.microsoft.com/office/drawing/2014/main" id="{504540E2-D0EC-B560-A587-7E916F391C4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FEE1F2-DDD2-EFC2-F848-55322B9C1366}"/>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303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8">
            <a:extLst>
              <a:ext uri="{FF2B5EF4-FFF2-40B4-BE49-F238E27FC236}">
                <a16:creationId xmlns:a16="http://schemas.microsoft.com/office/drawing/2014/main" id="{DA79780C-D2F0-C550-9B2B-68BD7040749B}"/>
              </a:ext>
            </a:extLst>
          </p:cNvPr>
          <p:cNvSpPr>
            <a:spLocks noGrp="1"/>
          </p:cNvSpPr>
          <p:nvPr>
            <p:ph type="title"/>
          </p:nvPr>
        </p:nvSpPr>
        <p:spPr>
          <a:xfrm>
            <a:off x="2343" y="386380"/>
            <a:ext cx="12841262" cy="1278236"/>
          </a:xfrm>
          <a:prstGeom prst="rect">
            <a:avLst/>
          </a:prstGeom>
        </p:spPr>
        <p:txBody>
          <a:bodyPr>
            <a:noAutofit/>
          </a:bodyPr>
          <a:lstStyle>
            <a:lvl1pPr algn="ctr"/>
          </a:lstStyle>
          <a:p>
            <a:pPr>
              <a:defRPr sz="1800">
                <a:solidFill>
                  <a:srgbClr val="000000"/>
                </a:solidFill>
                <a:effectLst/>
              </a:defRPr>
            </a:pPr>
            <a:r>
              <a:rPr lang="en-US" sz="4800">
                <a:solidFill>
                  <a:srgbClr val="0070C0"/>
                </a:solidFill>
                <a:latin typeface="Calibri"/>
                <a:cs typeface="Calibri"/>
              </a:rPr>
              <a:t>File a Disruptive Behavior Report if you experienced a disruptive behavior</a:t>
            </a:r>
          </a:p>
        </p:txBody>
      </p:sp>
      <p:pic>
        <p:nvPicPr>
          <p:cNvPr id="3" name="Picture 2" descr="image001">
            <a:extLst>
              <a:ext uri="{FF2B5EF4-FFF2-40B4-BE49-F238E27FC236}">
                <a16:creationId xmlns:a16="http://schemas.microsoft.com/office/drawing/2014/main" id="{FDC5CE97-3681-02F0-6BB1-F29E1853F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48A581AB-03BA-476D-99CE-CB3B106A9DF7}"/>
              </a:ext>
            </a:extLst>
          </p:cNvPr>
          <p:cNvGrpSpPr/>
          <p:nvPr/>
        </p:nvGrpSpPr>
        <p:grpSpPr>
          <a:xfrm>
            <a:off x="9994864" y="9039598"/>
            <a:ext cx="2959027" cy="545597"/>
            <a:chOff x="9106921" y="6172893"/>
            <a:chExt cx="2959027" cy="545597"/>
          </a:xfrm>
        </p:grpSpPr>
        <p:pic>
          <p:nvPicPr>
            <p:cNvPr id="5" name="Picture 4" descr="image001">
              <a:extLst>
                <a:ext uri="{FF2B5EF4-FFF2-40B4-BE49-F238E27FC236}">
                  <a16:creationId xmlns:a16="http://schemas.microsoft.com/office/drawing/2014/main" id="{48A9620D-98B3-0D37-A835-9EA263CF4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E1C8F75-47F9-7B38-C847-40239E6B6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7" name="Rectangle 6">
            <a:extLst>
              <a:ext uri="{FF2B5EF4-FFF2-40B4-BE49-F238E27FC236}">
                <a16:creationId xmlns:a16="http://schemas.microsoft.com/office/drawing/2014/main" id="{CE457992-D319-EB76-C01C-3FB952FD8F29}"/>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2D83DE-D866-A4D4-11DA-F2C8AD6C00B4}"/>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B108813D-63DC-A762-521C-3421C0E0D27A}"/>
              </a:ext>
            </a:extLst>
          </p:cNvPr>
          <p:cNvPicPr>
            <a:picLocks noGrp="1" noChangeAspect="1"/>
          </p:cNvPicPr>
          <p:nvPr>
            <p:ph idx="1"/>
          </p:nvPr>
        </p:nvPicPr>
        <p:blipFill>
          <a:blip r:embed="rId5"/>
          <a:stretch>
            <a:fillRect/>
          </a:stretch>
        </p:blipFill>
        <p:spPr>
          <a:xfrm>
            <a:off x="126052" y="1690557"/>
            <a:ext cx="12810022" cy="7349041"/>
          </a:xfrm>
        </p:spPr>
      </p:pic>
      <p:sp>
        <p:nvSpPr>
          <p:cNvPr id="12" name="Rectangle 11">
            <a:extLst>
              <a:ext uri="{FF2B5EF4-FFF2-40B4-BE49-F238E27FC236}">
                <a16:creationId xmlns:a16="http://schemas.microsoft.com/office/drawing/2014/main" id="{DCA988F7-20B3-6A18-9ACB-801EA4AC7F46}"/>
              </a:ext>
            </a:extLst>
          </p:cNvPr>
          <p:cNvSpPr/>
          <p:nvPr/>
        </p:nvSpPr>
        <p:spPr>
          <a:xfrm>
            <a:off x="8661328" y="7188302"/>
            <a:ext cx="1333536" cy="109128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840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a:extLst>
              <a:ext uri="{FF2B5EF4-FFF2-40B4-BE49-F238E27FC236}">
                <a16:creationId xmlns:a16="http://schemas.microsoft.com/office/drawing/2014/main" id="{61AFA769-2049-9E22-36E3-EAA881E4E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078AC98-FE7A-876C-DA70-C75068C79E7A}"/>
              </a:ext>
            </a:extLst>
          </p:cNvPr>
          <p:cNvGrpSpPr/>
          <p:nvPr/>
        </p:nvGrpSpPr>
        <p:grpSpPr>
          <a:xfrm>
            <a:off x="9994864" y="9039598"/>
            <a:ext cx="2959027" cy="545597"/>
            <a:chOff x="9106921" y="6172893"/>
            <a:chExt cx="2959027" cy="545597"/>
          </a:xfrm>
        </p:grpSpPr>
        <p:pic>
          <p:nvPicPr>
            <p:cNvPr id="4" name="Picture 3" descr="image001">
              <a:extLst>
                <a:ext uri="{FF2B5EF4-FFF2-40B4-BE49-F238E27FC236}">
                  <a16:creationId xmlns:a16="http://schemas.microsoft.com/office/drawing/2014/main" id="{BA037C29-3D22-89C0-32EF-FCFF693BD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DA20B08-E0D4-A908-2352-685B43B468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6" name="Rectangle 5">
            <a:extLst>
              <a:ext uri="{FF2B5EF4-FFF2-40B4-BE49-F238E27FC236}">
                <a16:creationId xmlns:a16="http://schemas.microsoft.com/office/drawing/2014/main" id="{504540E2-D0EC-B560-A587-7E916F391C4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FEE1F2-DDD2-EFC2-F848-55322B9C1366}"/>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E1C6E23C-78F6-0DAF-04EF-B8D4CEC9854F}"/>
              </a:ext>
            </a:extLst>
          </p:cNvPr>
          <p:cNvPicPr>
            <a:picLocks noGrp="1" noChangeAspect="1"/>
          </p:cNvPicPr>
          <p:nvPr>
            <p:ph idx="1"/>
          </p:nvPr>
        </p:nvPicPr>
        <p:blipFill>
          <a:blip r:embed="rId6"/>
          <a:stretch>
            <a:fillRect/>
          </a:stretch>
        </p:blipFill>
        <p:spPr>
          <a:xfrm>
            <a:off x="150325" y="1076052"/>
            <a:ext cx="5382565" cy="3538538"/>
          </a:xfrm>
        </p:spPr>
      </p:pic>
      <p:pic>
        <p:nvPicPr>
          <p:cNvPr id="12" name="Picture 11">
            <a:extLst>
              <a:ext uri="{FF2B5EF4-FFF2-40B4-BE49-F238E27FC236}">
                <a16:creationId xmlns:a16="http://schemas.microsoft.com/office/drawing/2014/main" id="{18B00EA7-08C4-1FBB-9FC1-FD5A9A8BB1E9}"/>
              </a:ext>
            </a:extLst>
          </p:cNvPr>
          <p:cNvPicPr>
            <a:picLocks noChangeAspect="1"/>
          </p:cNvPicPr>
          <p:nvPr/>
        </p:nvPicPr>
        <p:blipFill>
          <a:blip r:embed="rId7"/>
          <a:stretch>
            <a:fillRect/>
          </a:stretch>
        </p:blipFill>
        <p:spPr>
          <a:xfrm>
            <a:off x="5683214" y="140470"/>
            <a:ext cx="7321586" cy="9473618"/>
          </a:xfrm>
          <a:prstGeom prst="rect">
            <a:avLst/>
          </a:prstGeom>
        </p:spPr>
      </p:pic>
    </p:spTree>
    <p:extLst>
      <p:ext uri="{BB962C8B-B14F-4D97-AF65-F5344CB8AC3E}">
        <p14:creationId xmlns:p14="http://schemas.microsoft.com/office/powerpoint/2010/main" val="3528522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a:extLst>
              <a:ext uri="{FF2B5EF4-FFF2-40B4-BE49-F238E27FC236}">
                <a16:creationId xmlns:a16="http://schemas.microsoft.com/office/drawing/2014/main" id="{61AFA769-2049-9E22-36E3-EAA881E4E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078AC98-FE7A-876C-DA70-C75068C79E7A}"/>
              </a:ext>
            </a:extLst>
          </p:cNvPr>
          <p:cNvGrpSpPr/>
          <p:nvPr/>
        </p:nvGrpSpPr>
        <p:grpSpPr>
          <a:xfrm>
            <a:off x="9994864" y="9039598"/>
            <a:ext cx="2959027" cy="545597"/>
            <a:chOff x="9106921" y="6172893"/>
            <a:chExt cx="2959027" cy="545597"/>
          </a:xfrm>
        </p:grpSpPr>
        <p:pic>
          <p:nvPicPr>
            <p:cNvPr id="4" name="Picture 3" descr="image001">
              <a:extLst>
                <a:ext uri="{FF2B5EF4-FFF2-40B4-BE49-F238E27FC236}">
                  <a16:creationId xmlns:a16="http://schemas.microsoft.com/office/drawing/2014/main" id="{BA037C29-3D22-89C0-32EF-FCFF693BD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DA20B08-E0D4-A908-2352-685B43B468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6" name="Rectangle 5">
            <a:extLst>
              <a:ext uri="{FF2B5EF4-FFF2-40B4-BE49-F238E27FC236}">
                <a16:creationId xmlns:a16="http://schemas.microsoft.com/office/drawing/2014/main" id="{504540E2-D0EC-B560-A587-7E916F391C4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FEE1F2-DDD2-EFC2-F848-55322B9C1366}"/>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C506529-0596-1B5D-45D8-0BA758C6F620}"/>
              </a:ext>
            </a:extLst>
          </p:cNvPr>
          <p:cNvPicPr>
            <a:picLocks noChangeAspect="1"/>
          </p:cNvPicPr>
          <p:nvPr/>
        </p:nvPicPr>
        <p:blipFill>
          <a:blip r:embed="rId6"/>
          <a:stretch>
            <a:fillRect/>
          </a:stretch>
        </p:blipFill>
        <p:spPr>
          <a:xfrm>
            <a:off x="2044700" y="1934758"/>
            <a:ext cx="8915400" cy="6915150"/>
          </a:xfrm>
          <a:prstGeom prst="rect">
            <a:avLst/>
          </a:prstGeom>
        </p:spPr>
      </p:pic>
      <p:sp>
        <p:nvSpPr>
          <p:cNvPr id="12" name="TextBox 11">
            <a:extLst>
              <a:ext uri="{FF2B5EF4-FFF2-40B4-BE49-F238E27FC236}">
                <a16:creationId xmlns:a16="http://schemas.microsoft.com/office/drawing/2014/main" id="{12FF6F42-B2CD-9489-FDB5-80C2877D5C25}"/>
              </a:ext>
            </a:extLst>
          </p:cNvPr>
          <p:cNvSpPr txBox="1"/>
          <p:nvPr/>
        </p:nvSpPr>
        <p:spPr>
          <a:xfrm>
            <a:off x="679450" y="349092"/>
            <a:ext cx="11645900" cy="1569660"/>
          </a:xfrm>
          <a:prstGeom prst="rect">
            <a:avLst/>
          </a:prstGeom>
          <a:noFill/>
        </p:spPr>
        <p:txBody>
          <a:bodyPr wrap="square">
            <a:spAutoFit/>
          </a:bodyPr>
          <a:lstStyle/>
          <a:p>
            <a:pPr algn="ctr"/>
            <a:r>
              <a:rPr lang="en-US" sz="4800">
                <a:solidFill>
                  <a:srgbClr val="0070C0"/>
                </a:solidFill>
                <a:latin typeface="Calibri"/>
                <a:cs typeface="Calibri"/>
              </a:rPr>
              <a:t>Please read and do exactly what the Patient Record Flag says</a:t>
            </a:r>
            <a:endParaRPr lang="en-US" sz="4800"/>
          </a:p>
        </p:txBody>
      </p:sp>
    </p:spTree>
    <p:extLst>
      <p:ext uri="{BB962C8B-B14F-4D97-AF65-F5344CB8AC3E}">
        <p14:creationId xmlns:p14="http://schemas.microsoft.com/office/powerpoint/2010/main" val="300254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solidFill>
                  <a:srgbClr val="0070C0"/>
                </a:solidFill>
                <a:latin typeface="Calibri"/>
                <a:cs typeface="Calibri"/>
              </a:rPr>
              <a:t>VA-issued Laptops</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243840" indent="-243840"/>
            <a:r>
              <a:rPr lang="en-US" sz="2950" dirty="0"/>
              <a:t>If you haven’t signed up </a:t>
            </a:r>
            <a:r>
              <a:rPr lang="en-US" sz="2950" dirty="0">
                <a:effectLst/>
              </a:rPr>
              <a:t>for remote access…</a:t>
            </a:r>
            <a:endParaRPr lang="en-US" sz="2950" dirty="0"/>
          </a:p>
          <a:p>
            <a:pPr marL="731535" lvl="1" indent="-243840"/>
            <a:r>
              <a:rPr lang="en-US" sz="2523" dirty="0">
                <a:ea typeface="+mn-lt"/>
                <a:cs typeface="+mn-lt"/>
                <a:hlinkClick r:id="rId2"/>
              </a:rPr>
              <a:t>https://vaww.ramp.vansoc.va.gov/pages/dashboard.aspx</a:t>
            </a:r>
            <a:r>
              <a:rPr lang="en-US" sz="2523" dirty="0">
                <a:ea typeface="+mn-lt"/>
                <a:cs typeface="+mn-lt"/>
              </a:rPr>
              <a:t> and then click on "Self Service Portal" or...</a:t>
            </a:r>
            <a:endParaRPr lang="en-US" sz="2523" dirty="0"/>
          </a:p>
          <a:p>
            <a:pPr marL="731535" lvl="1" indent="-243840"/>
            <a:r>
              <a:rPr lang="en-US" sz="2523" dirty="0">
                <a:effectLst/>
                <a:ea typeface="+mn-lt"/>
                <a:cs typeface="+mn-lt"/>
                <a:hlinkClick r:id="rId3">
                  <a:extLst>
                    <a:ext uri="{A12FA001-AC4F-418D-AE19-62706E023703}">
                      <ahyp:hlinkClr xmlns:ahyp="http://schemas.microsoft.com/office/drawing/2018/hyperlinkcolor" val="tx"/>
                    </a:ext>
                  </a:extLst>
                </a:hlinkClick>
              </a:rPr>
              <a:t>https://</a:t>
            </a:r>
            <a:r>
              <a:rPr lang="en-US" sz="2523" dirty="0">
                <a:ea typeface="+mn-lt"/>
                <a:cs typeface="+mn-lt"/>
                <a:hlinkClick r:id="rId3">
                  <a:extLst>
                    <a:ext uri="{A12FA001-AC4F-418D-AE19-62706E023703}">
                      <ahyp:hlinkClr xmlns:ahyp="http://schemas.microsoft.com/office/drawing/2018/hyperlinkcolor" val="tx"/>
                    </a:ext>
                  </a:extLst>
                </a:hlinkClick>
              </a:rPr>
              <a:t>vaww.ramp</a:t>
            </a:r>
            <a:r>
              <a:rPr lang="en-US" sz="2523" dirty="0">
                <a:effectLst/>
                <a:ea typeface="+mn-lt"/>
                <a:cs typeface="+mn-lt"/>
                <a:hlinkClick r:id="rId3">
                  <a:extLst>
                    <a:ext uri="{A12FA001-AC4F-418D-AE19-62706E023703}">
                      <ahyp:hlinkClr xmlns:ahyp="http://schemas.microsoft.com/office/drawing/2018/hyperlinkcolor" val="tx"/>
                    </a:ext>
                  </a:extLst>
                </a:hlinkClick>
              </a:rPr>
              <a:t>.vansoc.va.gov/</a:t>
            </a:r>
            <a:r>
              <a:rPr lang="en-US" sz="2523" dirty="0">
                <a:ea typeface="+mn-lt"/>
                <a:cs typeface="+mn-lt"/>
                <a:hlinkClick r:id="rId3">
                  <a:extLst>
                    <a:ext uri="{A12FA001-AC4F-418D-AE19-62706E023703}">
                      <ahyp:hlinkClr xmlns:ahyp="http://schemas.microsoft.com/office/drawing/2018/hyperlinkcolor" val="tx"/>
                    </a:ext>
                  </a:extLst>
                </a:hlinkClick>
              </a:rPr>
              <a:t>SelfService/Pages</a:t>
            </a:r>
            <a:r>
              <a:rPr lang="en-US" sz="2523" dirty="0">
                <a:effectLst/>
                <a:ea typeface="+mn-lt"/>
                <a:cs typeface="+mn-lt"/>
                <a:hlinkClick r:id="rId3">
                  <a:extLst>
                    <a:ext uri="{A12FA001-AC4F-418D-AE19-62706E023703}">
                      <ahyp:hlinkClr xmlns:ahyp="http://schemas.microsoft.com/office/drawing/2018/hyperlinkcolor" val="tx"/>
                    </a:ext>
                  </a:extLst>
                </a:hlinkClick>
              </a:rPr>
              <a:t>/</a:t>
            </a:r>
            <a:r>
              <a:rPr lang="en-US" sz="2523" dirty="0">
                <a:ea typeface="+mn-lt"/>
                <a:cs typeface="+mn-lt"/>
                <a:hlinkClick r:id="rId3">
                  <a:extLst>
                    <a:ext uri="{A12FA001-AC4F-418D-AE19-62706E023703}">
                      <ahyp:hlinkClr xmlns:ahyp="http://schemas.microsoft.com/office/drawing/2018/hyperlinkcolor" val="tx"/>
                    </a:ext>
                  </a:extLst>
                </a:hlinkClick>
              </a:rPr>
              <a:t>RAUserDetails.aspx?val=UZb1bDIki3NqZqlYX7SMhA==</a:t>
            </a:r>
            <a:endParaRPr lang="en-US" sz="2523" dirty="0">
              <a:effectLst/>
              <a:cs typeface="Calibri"/>
            </a:endParaRPr>
          </a:p>
          <a:p>
            <a:pPr marL="243840" indent="-243840"/>
            <a:endParaRPr lang="en-US" sz="2950" dirty="0">
              <a:cs typeface="Calibri"/>
            </a:endParaRPr>
          </a:p>
          <a:p>
            <a:pPr marL="243840" indent="-243840"/>
            <a:r>
              <a:rPr lang="en-US" sz="2950" dirty="0">
                <a:cs typeface="Calibri"/>
              </a:rPr>
              <a:t>You will be expected to check your alerts remotely 3x/week - we will get you up to speed during your first clinic month. </a:t>
            </a:r>
          </a:p>
          <a:p>
            <a:pPr marL="243840" indent="-243840"/>
            <a:endParaRPr lang="en-US" sz="2950" dirty="0">
              <a:cs typeface="Calibri"/>
            </a:endParaRPr>
          </a:p>
          <a:p>
            <a:pPr marL="243840" indent="-243840"/>
            <a:r>
              <a:rPr lang="en-US" sz="2950" dirty="0">
                <a:cs typeface="Calibri"/>
              </a:rPr>
              <a:t>Please update your VA-issued laptops </a:t>
            </a:r>
            <a:r>
              <a:rPr lang="en-US" sz="2950" dirty="0">
                <a:highlight>
                  <a:srgbClr val="00FF00"/>
                </a:highlight>
                <a:cs typeface="Calibri"/>
              </a:rPr>
              <a:t>once a week </a:t>
            </a:r>
            <a:r>
              <a:rPr lang="en-US" sz="2950" dirty="0">
                <a:cs typeface="Calibri"/>
              </a:rPr>
              <a:t>(to ensure your computer will continue to work)</a:t>
            </a:r>
          </a:p>
          <a:p>
            <a:pPr marL="243840" indent="-243840"/>
            <a:endParaRPr lang="en-US" sz="2950" dirty="0">
              <a:cs typeface="Calibri"/>
            </a:endParaRPr>
          </a:p>
          <a:p>
            <a:pPr marL="243840" indent="-243840"/>
            <a:r>
              <a:rPr lang="en-US" sz="2950" dirty="0">
                <a:cs typeface="Calibri"/>
              </a:rPr>
              <a:t>We will announce critical updates (if there's any)</a:t>
            </a:r>
          </a:p>
          <a:p>
            <a:pPr marL="0" indent="0">
              <a:buNone/>
            </a:pPr>
            <a:endParaRPr lang="en-US" sz="2950" dirty="0">
              <a:cs typeface="Calibri"/>
            </a:endParaRPr>
          </a:p>
          <a:p>
            <a:pPr marL="243840" indent="-243840"/>
            <a:endParaRPr lang="en-US" sz="2950" dirty="0">
              <a:cs typeface="Calibri"/>
            </a:endParaRPr>
          </a:p>
          <a:p>
            <a:pPr marL="0" indent="0">
              <a:buNone/>
            </a:pPr>
            <a:endParaRPr lang="en-US" sz="2950" dirty="0">
              <a:cs typeface="Calibri"/>
            </a:endParaRPr>
          </a:p>
        </p:txBody>
      </p:sp>
      <p:pic>
        <p:nvPicPr>
          <p:cNvPr id="5" name="Picture 4" descr="image001">
            <a:extLst>
              <a:ext uri="{FF2B5EF4-FFF2-40B4-BE49-F238E27FC236}">
                <a16:creationId xmlns:a16="http://schemas.microsoft.com/office/drawing/2014/main" id="{A1DB3A39-DA23-489B-A8B9-B6200BAB8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5DFD7C2-14FD-41C6-9C93-A67F736B7A18}"/>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206FC9EC-B412-475F-B97E-4AA59A2BD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D578CF1-0EA7-4612-B3F2-D952EA7D08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94AB6E-EF6E-4CB3-8A12-23ED5A83D89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21809F-6242-4671-9461-BFF7A426989F}"/>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751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solidFill>
                  <a:srgbClr val="0070C0"/>
                </a:solidFill>
                <a:latin typeface="Calibri"/>
                <a:cs typeface="Calibri"/>
              </a:rPr>
              <a:t>Updating your VA-issued Laptop</a:t>
            </a:r>
          </a:p>
        </p:txBody>
      </p:sp>
      <p:pic>
        <p:nvPicPr>
          <p:cNvPr id="5" name="Picture 4" descr="image001">
            <a:extLst>
              <a:ext uri="{FF2B5EF4-FFF2-40B4-BE49-F238E27FC236}">
                <a16:creationId xmlns:a16="http://schemas.microsoft.com/office/drawing/2014/main" id="{A1DB3A39-DA23-489B-A8B9-B6200BAB8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5DFD7C2-14FD-41C6-9C93-A67F736B7A18}"/>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206FC9EC-B412-475F-B97E-4AA59A2B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D578CF1-0EA7-4612-B3F2-D952EA7D0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94AB6E-EF6E-4CB3-8A12-23ED5A83D89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21809F-6242-4671-9461-BFF7A426989F}"/>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a:extLst>
              <a:ext uri="{FF2B5EF4-FFF2-40B4-BE49-F238E27FC236}">
                <a16:creationId xmlns:a16="http://schemas.microsoft.com/office/drawing/2014/main" id="{2F0FF4E2-43FE-2350-C099-4E43B985BB09}"/>
              </a:ext>
            </a:extLst>
          </p:cNvPr>
          <p:cNvPicPr>
            <a:picLocks noGrp="1" noChangeAspect="1"/>
          </p:cNvPicPr>
          <p:nvPr>
            <p:ph idx="1"/>
          </p:nvPr>
        </p:nvPicPr>
        <p:blipFill>
          <a:blip r:embed="rId5"/>
          <a:stretch>
            <a:fillRect/>
          </a:stretch>
        </p:blipFill>
        <p:spPr>
          <a:xfrm>
            <a:off x="830262" y="2356979"/>
            <a:ext cx="10965844" cy="5916412"/>
          </a:xfrm>
        </p:spPr>
      </p:pic>
    </p:spTree>
    <p:extLst>
      <p:ext uri="{BB962C8B-B14F-4D97-AF65-F5344CB8AC3E}">
        <p14:creationId xmlns:p14="http://schemas.microsoft.com/office/powerpoint/2010/main" val="1829914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solidFill>
                  <a:srgbClr val="0070C0"/>
                </a:solidFill>
                <a:latin typeface="Calibri"/>
                <a:cs typeface="Calibri"/>
              </a:rPr>
              <a:t>Updating your VA-issued Laptop 1</a:t>
            </a:r>
            <a:endParaRPr lang="en-US" sz="5400">
              <a:cs typeface="Calibri Light"/>
            </a:endParaRPr>
          </a:p>
        </p:txBody>
      </p:sp>
      <p:pic>
        <p:nvPicPr>
          <p:cNvPr id="5" name="Picture 4" descr="image001">
            <a:extLst>
              <a:ext uri="{FF2B5EF4-FFF2-40B4-BE49-F238E27FC236}">
                <a16:creationId xmlns:a16="http://schemas.microsoft.com/office/drawing/2014/main" id="{A1DB3A39-DA23-489B-A8B9-B6200BAB8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5DFD7C2-14FD-41C6-9C93-A67F736B7A18}"/>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206FC9EC-B412-475F-B97E-4AA59A2B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D578CF1-0EA7-4612-B3F2-D952EA7D0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94AB6E-EF6E-4CB3-8A12-23ED5A83D89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21809F-6242-4671-9461-BFF7A426989F}"/>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B7C93730-DCB3-2AA1-AC09-8B6202A2FEA0}"/>
              </a:ext>
            </a:extLst>
          </p:cNvPr>
          <p:cNvPicPr>
            <a:picLocks noGrp="1" noChangeAspect="1"/>
          </p:cNvPicPr>
          <p:nvPr>
            <p:ph idx="1"/>
          </p:nvPr>
        </p:nvPicPr>
        <p:blipFill>
          <a:blip r:embed="rId5"/>
          <a:stretch>
            <a:fillRect/>
          </a:stretch>
        </p:blipFill>
        <p:spPr>
          <a:xfrm>
            <a:off x="949325" y="2256966"/>
            <a:ext cx="6497279" cy="4029838"/>
          </a:xfrm>
        </p:spPr>
      </p:pic>
      <p:pic>
        <p:nvPicPr>
          <p:cNvPr id="10" name="Picture 11">
            <a:extLst>
              <a:ext uri="{FF2B5EF4-FFF2-40B4-BE49-F238E27FC236}">
                <a16:creationId xmlns:a16="http://schemas.microsoft.com/office/drawing/2014/main" id="{AD481B1D-AF9C-9816-CA6D-A415A855CF7F}"/>
              </a:ext>
            </a:extLst>
          </p:cNvPr>
          <p:cNvPicPr>
            <a:picLocks noChangeAspect="1"/>
          </p:cNvPicPr>
          <p:nvPr/>
        </p:nvPicPr>
        <p:blipFill>
          <a:blip r:embed="rId6"/>
          <a:stretch>
            <a:fillRect/>
          </a:stretch>
        </p:blipFill>
        <p:spPr>
          <a:xfrm>
            <a:off x="3176587" y="4655203"/>
            <a:ext cx="9636506" cy="3674738"/>
          </a:xfrm>
          <a:prstGeom prst="rect">
            <a:avLst/>
          </a:prstGeom>
        </p:spPr>
      </p:pic>
    </p:spTree>
    <p:extLst>
      <p:ext uri="{BB962C8B-B14F-4D97-AF65-F5344CB8AC3E}">
        <p14:creationId xmlns:p14="http://schemas.microsoft.com/office/powerpoint/2010/main" val="381841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1D3A4-BA09-4799-A33D-25B35F906395}"/>
              </a:ext>
            </a:extLst>
          </p:cNvPr>
          <p:cNvSpPr txBox="1"/>
          <p:nvPr/>
        </p:nvSpPr>
        <p:spPr>
          <a:xfrm>
            <a:off x="4277247" y="597737"/>
            <a:ext cx="5482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70C0"/>
                </a:solidFill>
              </a:rPr>
              <a:t>Who's Who?</a:t>
            </a:r>
            <a:endParaRPr lang="en-US" sz="6000">
              <a:solidFill>
                <a:srgbClr val="0070C0"/>
              </a:solidFill>
              <a:cs typeface="Calibri"/>
            </a:endParaRPr>
          </a:p>
        </p:txBody>
      </p:sp>
      <p:pic>
        <p:nvPicPr>
          <p:cNvPr id="6" name="Picture 5" descr="image001">
            <a:extLst>
              <a:ext uri="{FF2B5EF4-FFF2-40B4-BE49-F238E27FC236}">
                <a16:creationId xmlns:a16="http://schemas.microsoft.com/office/drawing/2014/main" id="{FE2C44EB-CDE5-41E2-A18B-EFAF732DF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0D2C484-E008-43EC-B4A4-3C1BC7AE8336}"/>
              </a:ext>
            </a:extLst>
          </p:cNvPr>
          <p:cNvGrpSpPr/>
          <p:nvPr/>
        </p:nvGrpSpPr>
        <p:grpSpPr>
          <a:xfrm>
            <a:off x="9994864" y="9039598"/>
            <a:ext cx="2959027" cy="545597"/>
            <a:chOff x="9106921" y="6172893"/>
            <a:chExt cx="2959027" cy="545597"/>
          </a:xfrm>
        </p:grpSpPr>
        <p:pic>
          <p:nvPicPr>
            <p:cNvPr id="8" name="Picture 7" descr="image001">
              <a:extLst>
                <a:ext uri="{FF2B5EF4-FFF2-40B4-BE49-F238E27FC236}">
                  <a16:creationId xmlns:a16="http://schemas.microsoft.com/office/drawing/2014/main" id="{41C02392-4D98-4741-A03A-346010F30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A998748-0287-4AE6-BE3A-E2741D15C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2" name="Rectangle 11">
            <a:extLst>
              <a:ext uri="{FF2B5EF4-FFF2-40B4-BE49-F238E27FC236}">
                <a16:creationId xmlns:a16="http://schemas.microsoft.com/office/drawing/2014/main" id="{B2C53CFF-B12C-4A18-ACF3-E39E07E300D2}"/>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CACC88-9824-4501-9B3F-DD4A12173CB3}"/>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C31AA4-27A3-4A19-B85E-946AD6F6D6C6}"/>
              </a:ext>
            </a:extLst>
          </p:cNvPr>
          <p:cNvSpPr txBox="1"/>
          <p:nvPr/>
        </p:nvSpPr>
        <p:spPr>
          <a:xfrm>
            <a:off x="3604489" y="1966708"/>
            <a:ext cx="881384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Dr </a:t>
            </a:r>
            <a:r>
              <a:rPr lang="en-US" sz="3200">
                <a:ea typeface="+mn-lt"/>
                <a:cs typeface="+mn-lt"/>
              </a:rPr>
              <a:t>Alvin Gibson Wong</a:t>
            </a:r>
            <a:endParaRPr lang="en-US" sz="3200">
              <a:cs typeface="Calibri"/>
            </a:endParaRPr>
          </a:p>
          <a:p>
            <a:r>
              <a:rPr lang="en-US" sz="3200">
                <a:cs typeface="Calibri"/>
              </a:rPr>
              <a:t>Academic PACT Director</a:t>
            </a:r>
          </a:p>
          <a:p>
            <a:r>
              <a:rPr lang="en-US" sz="3200">
                <a:cs typeface="Calibri"/>
              </a:rPr>
              <a:t>Director of Quality Improvement and Patient Safety</a:t>
            </a:r>
            <a:endParaRPr lang="en-US"/>
          </a:p>
        </p:txBody>
      </p:sp>
      <p:pic>
        <p:nvPicPr>
          <p:cNvPr id="7" name="Picture 10" descr="A person wearing glasses and smiling at the camera&#10;&#10;Description generated with very high confidence">
            <a:extLst>
              <a:ext uri="{FF2B5EF4-FFF2-40B4-BE49-F238E27FC236}">
                <a16:creationId xmlns:a16="http://schemas.microsoft.com/office/drawing/2014/main" id="{23316F39-9490-427E-83E9-F45C2F19F50A}"/>
              </a:ext>
            </a:extLst>
          </p:cNvPr>
          <p:cNvPicPr>
            <a:picLocks noChangeAspect="1"/>
          </p:cNvPicPr>
          <p:nvPr/>
        </p:nvPicPr>
        <p:blipFill>
          <a:blip r:embed="rId5"/>
          <a:stretch>
            <a:fillRect/>
          </a:stretch>
        </p:blipFill>
        <p:spPr>
          <a:xfrm>
            <a:off x="1188393" y="1522972"/>
            <a:ext cx="1934354" cy="2780634"/>
          </a:xfrm>
          <a:prstGeom prst="rect">
            <a:avLst/>
          </a:prstGeom>
        </p:spPr>
      </p:pic>
      <p:sp>
        <p:nvSpPr>
          <p:cNvPr id="14" name="TextBox 1">
            <a:extLst>
              <a:ext uri="{FF2B5EF4-FFF2-40B4-BE49-F238E27FC236}">
                <a16:creationId xmlns:a16="http://schemas.microsoft.com/office/drawing/2014/main" id="{CC0A913D-A9CC-4813-A25B-3DEACB8AC98B}"/>
              </a:ext>
            </a:extLst>
          </p:cNvPr>
          <p:cNvSpPr txBox="1"/>
          <p:nvPr/>
        </p:nvSpPr>
        <p:spPr>
          <a:xfrm>
            <a:off x="3604489" y="5333519"/>
            <a:ext cx="8006390"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bg1"/>
                </a:solidFill>
              </a:rPr>
              <a:t>TBD</a:t>
            </a:r>
            <a:endParaRPr lang="en-US" sz="3200">
              <a:solidFill>
                <a:schemeClr val="bg1"/>
              </a:solidFill>
              <a:cs typeface="Calibri"/>
            </a:endParaRPr>
          </a:p>
          <a:p>
            <a:r>
              <a:rPr lang="en-US" sz="3200">
                <a:solidFill>
                  <a:schemeClr val="bg1"/>
                </a:solidFill>
                <a:cs typeface="Calibri"/>
              </a:rPr>
              <a:t>Supervising Attending</a:t>
            </a:r>
          </a:p>
          <a:p>
            <a:endParaRPr lang="en-US" sz="3200">
              <a:ea typeface="+mn-lt"/>
              <a:cs typeface="+mn-lt"/>
            </a:endParaRPr>
          </a:p>
        </p:txBody>
      </p:sp>
    </p:spTree>
    <p:extLst>
      <p:ext uri="{BB962C8B-B14F-4D97-AF65-F5344CB8AC3E}">
        <p14:creationId xmlns:p14="http://schemas.microsoft.com/office/powerpoint/2010/main" val="3830441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solidFill>
                  <a:srgbClr val="0070C0"/>
                </a:solidFill>
                <a:latin typeface="Calibri"/>
                <a:cs typeface="Calibri"/>
              </a:rPr>
              <a:t>Updating your VA-issued Laptop 2</a:t>
            </a:r>
            <a:endParaRPr lang="en-US" sz="6000">
              <a:ea typeface="+mj-lt"/>
              <a:cs typeface="+mj-lt"/>
            </a:endParaRPr>
          </a:p>
        </p:txBody>
      </p:sp>
      <p:pic>
        <p:nvPicPr>
          <p:cNvPr id="5" name="Picture 4" descr="image001">
            <a:extLst>
              <a:ext uri="{FF2B5EF4-FFF2-40B4-BE49-F238E27FC236}">
                <a16:creationId xmlns:a16="http://schemas.microsoft.com/office/drawing/2014/main" id="{A1DB3A39-DA23-489B-A8B9-B6200BAB8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5DFD7C2-14FD-41C6-9C93-A67F736B7A18}"/>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206FC9EC-B412-475F-B97E-4AA59A2B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D578CF1-0EA7-4612-B3F2-D952EA7D0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94AB6E-EF6E-4CB3-8A12-23ED5A83D89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21809F-6242-4671-9461-BFF7A426989F}"/>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A53E9A45-8B04-8C65-6955-BF6881628A40}"/>
              </a:ext>
            </a:extLst>
          </p:cNvPr>
          <p:cNvPicPr>
            <a:picLocks noGrp="1" noChangeAspect="1"/>
          </p:cNvPicPr>
          <p:nvPr>
            <p:ph idx="1"/>
          </p:nvPr>
        </p:nvPicPr>
        <p:blipFill>
          <a:blip r:embed="rId5"/>
          <a:stretch>
            <a:fillRect/>
          </a:stretch>
        </p:blipFill>
        <p:spPr>
          <a:xfrm>
            <a:off x="1348844" y="2310694"/>
            <a:ext cx="10288061" cy="6188570"/>
          </a:xfrm>
        </p:spPr>
      </p:pic>
    </p:spTree>
    <p:extLst>
      <p:ext uri="{BB962C8B-B14F-4D97-AF65-F5344CB8AC3E}">
        <p14:creationId xmlns:p14="http://schemas.microsoft.com/office/powerpoint/2010/main" val="2021364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solidFill>
                  <a:srgbClr val="0070C0"/>
                </a:solidFill>
                <a:latin typeface="Calibri"/>
                <a:cs typeface="Calibri"/>
              </a:rPr>
              <a:t>Updating your VA-issued Laptop 3</a:t>
            </a:r>
            <a:endParaRPr lang="en-US" sz="6000">
              <a:solidFill>
                <a:srgbClr val="000000"/>
              </a:solidFill>
              <a:latin typeface="Calibri Light" panose="020F0302020204030204"/>
              <a:cs typeface="Calibri Light" panose="020F0302020204030204"/>
            </a:endParaRPr>
          </a:p>
        </p:txBody>
      </p:sp>
      <p:pic>
        <p:nvPicPr>
          <p:cNvPr id="5" name="Picture 4" descr="image001">
            <a:extLst>
              <a:ext uri="{FF2B5EF4-FFF2-40B4-BE49-F238E27FC236}">
                <a16:creationId xmlns:a16="http://schemas.microsoft.com/office/drawing/2014/main" id="{A1DB3A39-DA23-489B-A8B9-B6200BAB8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5DFD7C2-14FD-41C6-9C93-A67F736B7A18}"/>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206FC9EC-B412-475F-B97E-4AA59A2B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D578CF1-0EA7-4612-B3F2-D952EA7D0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94AB6E-EF6E-4CB3-8A12-23ED5A83D89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21809F-6242-4671-9461-BFF7A426989F}"/>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0BEB78E3-7A72-C534-D419-15FEB410C4BC}"/>
              </a:ext>
            </a:extLst>
          </p:cNvPr>
          <p:cNvPicPr>
            <a:picLocks noGrp="1" noChangeAspect="1"/>
          </p:cNvPicPr>
          <p:nvPr>
            <p:ph idx="1"/>
          </p:nvPr>
        </p:nvPicPr>
        <p:blipFill>
          <a:blip r:embed="rId5"/>
          <a:stretch>
            <a:fillRect/>
          </a:stretch>
        </p:blipFill>
        <p:spPr>
          <a:xfrm>
            <a:off x="1677987" y="2495091"/>
            <a:ext cx="9725025" cy="5648325"/>
          </a:xfrm>
        </p:spPr>
      </p:pic>
    </p:spTree>
    <p:extLst>
      <p:ext uri="{BB962C8B-B14F-4D97-AF65-F5344CB8AC3E}">
        <p14:creationId xmlns:p14="http://schemas.microsoft.com/office/powerpoint/2010/main" val="309534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solidFill>
                  <a:srgbClr val="0070C0"/>
                </a:solidFill>
                <a:latin typeface="Calibri"/>
                <a:cs typeface="Calibri"/>
              </a:rPr>
              <a:t>Updating your VA-issued Laptop 4</a:t>
            </a:r>
            <a:endParaRPr lang="en-US" sz="6000">
              <a:ea typeface="+mj-lt"/>
              <a:cs typeface="+mj-lt"/>
            </a:endParaRPr>
          </a:p>
        </p:txBody>
      </p:sp>
      <p:pic>
        <p:nvPicPr>
          <p:cNvPr id="5" name="Picture 4" descr="image001">
            <a:extLst>
              <a:ext uri="{FF2B5EF4-FFF2-40B4-BE49-F238E27FC236}">
                <a16:creationId xmlns:a16="http://schemas.microsoft.com/office/drawing/2014/main" id="{A1DB3A39-DA23-489B-A8B9-B6200BAB8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5DFD7C2-14FD-41C6-9C93-A67F736B7A18}"/>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206FC9EC-B412-475F-B97E-4AA59A2B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D578CF1-0EA7-4612-B3F2-D952EA7D0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2894AB6E-EF6E-4CB3-8A12-23ED5A83D89F}"/>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21809F-6242-4671-9461-BFF7A426989F}"/>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29C92DD5-E691-AA7C-84D9-3C2FAE4D013D}"/>
              </a:ext>
            </a:extLst>
          </p:cNvPr>
          <p:cNvPicPr>
            <a:picLocks noGrp="1" noChangeAspect="1"/>
          </p:cNvPicPr>
          <p:nvPr>
            <p:ph idx="1"/>
          </p:nvPr>
        </p:nvPicPr>
        <p:blipFill>
          <a:blip r:embed="rId5"/>
          <a:stretch>
            <a:fillRect/>
          </a:stretch>
        </p:blipFill>
        <p:spPr>
          <a:xfrm>
            <a:off x="2644775" y="2661779"/>
            <a:ext cx="8440490" cy="6001699"/>
          </a:xfrm>
        </p:spPr>
      </p:pic>
    </p:spTree>
    <p:extLst>
      <p:ext uri="{BB962C8B-B14F-4D97-AF65-F5344CB8AC3E}">
        <p14:creationId xmlns:p14="http://schemas.microsoft.com/office/powerpoint/2010/main" val="935809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005A-A6CF-4CC3-83F2-24F6F17D9B83}"/>
              </a:ext>
            </a:extLst>
          </p:cNvPr>
          <p:cNvSpPr>
            <a:spLocks noGrp="1"/>
          </p:cNvSpPr>
          <p:nvPr>
            <p:ph type="title"/>
          </p:nvPr>
        </p:nvSpPr>
        <p:spPr/>
        <p:txBody>
          <a:bodyPr>
            <a:normAutofit/>
          </a:bodyPr>
          <a:lstStyle/>
          <a:p>
            <a:pPr algn="ctr"/>
            <a:r>
              <a:rPr lang="en-US" sz="6000">
                <a:solidFill>
                  <a:srgbClr val="0070C0"/>
                </a:solidFill>
                <a:latin typeface="Calibri"/>
                <a:cs typeface="Calibri Light"/>
              </a:rPr>
              <a:t>Questions?</a:t>
            </a:r>
          </a:p>
        </p:txBody>
      </p:sp>
      <p:pic>
        <p:nvPicPr>
          <p:cNvPr id="5" name="Picture 4" descr="image001">
            <a:extLst>
              <a:ext uri="{FF2B5EF4-FFF2-40B4-BE49-F238E27FC236}">
                <a16:creationId xmlns:a16="http://schemas.microsoft.com/office/drawing/2014/main" id="{69F36029-CA6F-423F-B78C-A7CAB2A67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1434E84B-03C3-4AA9-988B-EC77AB83B286}"/>
              </a:ext>
            </a:extLst>
          </p:cNvPr>
          <p:cNvGrpSpPr/>
          <p:nvPr/>
        </p:nvGrpSpPr>
        <p:grpSpPr>
          <a:xfrm>
            <a:off x="9994864" y="9039598"/>
            <a:ext cx="2959027" cy="545597"/>
            <a:chOff x="9106921" y="6172893"/>
            <a:chExt cx="2959027" cy="545597"/>
          </a:xfrm>
        </p:grpSpPr>
        <p:pic>
          <p:nvPicPr>
            <p:cNvPr id="7" name="Picture 6" descr="image001">
              <a:extLst>
                <a:ext uri="{FF2B5EF4-FFF2-40B4-BE49-F238E27FC236}">
                  <a16:creationId xmlns:a16="http://schemas.microsoft.com/office/drawing/2014/main" id="{EBA192EE-637C-4D4D-A002-C1DA5CCB0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C2727D2-3BC7-422F-B03A-2359FCD23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1" name="Rectangle 10">
            <a:extLst>
              <a:ext uri="{FF2B5EF4-FFF2-40B4-BE49-F238E27FC236}">
                <a16:creationId xmlns:a16="http://schemas.microsoft.com/office/drawing/2014/main" id="{00565CD9-FA5A-4943-B785-A8E129702729}"/>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A9486F-DA1D-45FC-ABD0-C845FEF860FE}"/>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4" descr="A person wearing glasses posing for the camera&#10;&#10;Description generated with high confidence">
            <a:extLst>
              <a:ext uri="{FF2B5EF4-FFF2-40B4-BE49-F238E27FC236}">
                <a16:creationId xmlns:a16="http://schemas.microsoft.com/office/drawing/2014/main" id="{A164EE55-1EFD-46CE-B7E9-96E09BB24A3D}"/>
              </a:ext>
            </a:extLst>
          </p:cNvPr>
          <p:cNvPicPr>
            <a:picLocks noChangeAspect="1"/>
          </p:cNvPicPr>
          <p:nvPr/>
        </p:nvPicPr>
        <p:blipFill>
          <a:blip r:embed="rId5"/>
          <a:stretch>
            <a:fillRect/>
          </a:stretch>
        </p:blipFill>
        <p:spPr>
          <a:xfrm>
            <a:off x="2090579" y="2410911"/>
            <a:ext cx="9143084" cy="6174691"/>
          </a:xfrm>
          <a:prstGeom prst="rect">
            <a:avLst/>
          </a:prstGeom>
        </p:spPr>
      </p:pic>
    </p:spTree>
    <p:extLst>
      <p:ext uri="{BB962C8B-B14F-4D97-AF65-F5344CB8AC3E}">
        <p14:creationId xmlns:p14="http://schemas.microsoft.com/office/powerpoint/2010/main" val="168880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B61C97-AF9A-4B7F-8A2A-B7A74C994D69}"/>
              </a:ext>
            </a:extLst>
          </p:cNvPr>
          <p:cNvSpPr txBox="1"/>
          <p:nvPr/>
        </p:nvSpPr>
        <p:spPr>
          <a:xfrm>
            <a:off x="3719576" y="2827711"/>
            <a:ext cx="718824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Dr Paul </a:t>
            </a:r>
            <a:r>
              <a:rPr lang="en-US" sz="3200" err="1"/>
              <a:t>Cherniack</a:t>
            </a:r>
            <a:endParaRPr lang="en-US" sz="3200">
              <a:cs typeface="Calibri"/>
            </a:endParaRPr>
          </a:p>
          <a:p>
            <a:r>
              <a:rPr lang="en-US" sz="3200">
                <a:cs typeface="Calibri"/>
              </a:rPr>
              <a:t>Supervising Attending</a:t>
            </a:r>
          </a:p>
        </p:txBody>
      </p:sp>
      <p:sp>
        <p:nvSpPr>
          <p:cNvPr id="3" name="TextBox 2">
            <a:extLst>
              <a:ext uri="{FF2B5EF4-FFF2-40B4-BE49-F238E27FC236}">
                <a16:creationId xmlns:a16="http://schemas.microsoft.com/office/drawing/2014/main" id="{7351D3A4-BA09-4799-A33D-25B35F906395}"/>
              </a:ext>
            </a:extLst>
          </p:cNvPr>
          <p:cNvSpPr txBox="1"/>
          <p:nvPr/>
        </p:nvSpPr>
        <p:spPr>
          <a:xfrm>
            <a:off x="4277247" y="597737"/>
            <a:ext cx="5482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70C0"/>
                </a:solidFill>
              </a:rPr>
              <a:t>Who's Who?</a:t>
            </a:r>
            <a:endParaRPr lang="en-US" sz="6000">
              <a:solidFill>
                <a:srgbClr val="0070C0"/>
              </a:solidFill>
              <a:cs typeface="Calibri"/>
            </a:endParaRPr>
          </a:p>
        </p:txBody>
      </p:sp>
      <p:pic>
        <p:nvPicPr>
          <p:cNvPr id="6" name="Picture 5" descr="image001">
            <a:extLst>
              <a:ext uri="{FF2B5EF4-FFF2-40B4-BE49-F238E27FC236}">
                <a16:creationId xmlns:a16="http://schemas.microsoft.com/office/drawing/2014/main" id="{FE2C44EB-CDE5-41E2-A18B-EFAF732DF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0D2C484-E008-43EC-B4A4-3C1BC7AE8336}"/>
              </a:ext>
            </a:extLst>
          </p:cNvPr>
          <p:cNvGrpSpPr/>
          <p:nvPr/>
        </p:nvGrpSpPr>
        <p:grpSpPr>
          <a:xfrm>
            <a:off x="9994864" y="9039598"/>
            <a:ext cx="2959027" cy="545597"/>
            <a:chOff x="9106921" y="6172893"/>
            <a:chExt cx="2959027" cy="545597"/>
          </a:xfrm>
        </p:grpSpPr>
        <p:pic>
          <p:nvPicPr>
            <p:cNvPr id="8" name="Picture 7" descr="image001">
              <a:extLst>
                <a:ext uri="{FF2B5EF4-FFF2-40B4-BE49-F238E27FC236}">
                  <a16:creationId xmlns:a16="http://schemas.microsoft.com/office/drawing/2014/main" id="{41C02392-4D98-4741-A03A-346010F30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A998748-0287-4AE6-BE3A-E2741D15C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2" name="Rectangle 11">
            <a:extLst>
              <a:ext uri="{FF2B5EF4-FFF2-40B4-BE49-F238E27FC236}">
                <a16:creationId xmlns:a16="http://schemas.microsoft.com/office/drawing/2014/main" id="{B2C53CFF-B12C-4A18-ACF3-E39E07E300D2}"/>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CACC88-9824-4501-9B3F-DD4A12173CB3}"/>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
            <a:extLst>
              <a:ext uri="{FF2B5EF4-FFF2-40B4-BE49-F238E27FC236}">
                <a16:creationId xmlns:a16="http://schemas.microsoft.com/office/drawing/2014/main" id="{C8B94419-6338-4AFE-8A42-E6A725A6F8D7}"/>
              </a:ext>
            </a:extLst>
          </p:cNvPr>
          <p:cNvSpPr txBox="1"/>
          <p:nvPr/>
        </p:nvSpPr>
        <p:spPr>
          <a:xfrm>
            <a:off x="3720716" y="5829185"/>
            <a:ext cx="7994642"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Dr </a:t>
            </a:r>
            <a:r>
              <a:rPr lang="en-US" sz="3200" dirty="0" err="1"/>
              <a:t>Kirit</a:t>
            </a:r>
            <a:r>
              <a:rPr lang="en-US" sz="3200" dirty="0"/>
              <a:t> Patel</a:t>
            </a:r>
            <a:endParaRPr lang="en-US" sz="3200" dirty="0">
              <a:cs typeface="Calibri"/>
            </a:endParaRPr>
          </a:p>
          <a:p>
            <a:r>
              <a:rPr lang="en-US" sz="3200" dirty="0">
                <a:cs typeface="Calibri"/>
              </a:rPr>
              <a:t>Supervising Attending</a:t>
            </a:r>
          </a:p>
        </p:txBody>
      </p:sp>
      <p:pic>
        <p:nvPicPr>
          <p:cNvPr id="7" name="Picture 10">
            <a:extLst>
              <a:ext uri="{FF2B5EF4-FFF2-40B4-BE49-F238E27FC236}">
                <a16:creationId xmlns:a16="http://schemas.microsoft.com/office/drawing/2014/main" id="{4CDB4EED-DC84-450F-A954-FFED5509AF3C}"/>
              </a:ext>
            </a:extLst>
          </p:cNvPr>
          <p:cNvPicPr>
            <a:picLocks noChangeAspect="1"/>
          </p:cNvPicPr>
          <p:nvPr/>
        </p:nvPicPr>
        <p:blipFill rotWithShape="1">
          <a:blip r:embed="rId5"/>
          <a:srcRect r="7816"/>
          <a:stretch/>
        </p:blipFill>
        <p:spPr>
          <a:xfrm>
            <a:off x="1559378" y="2180954"/>
            <a:ext cx="1782115" cy="2404649"/>
          </a:xfrm>
          <a:prstGeom prst="rect">
            <a:avLst/>
          </a:prstGeom>
        </p:spPr>
      </p:pic>
      <p:pic>
        <p:nvPicPr>
          <p:cNvPr id="5" name="Picture 4">
            <a:extLst>
              <a:ext uri="{FF2B5EF4-FFF2-40B4-BE49-F238E27FC236}">
                <a16:creationId xmlns:a16="http://schemas.microsoft.com/office/drawing/2014/main" id="{B57B94DF-4150-241C-7F16-B69240C972C9}"/>
              </a:ext>
            </a:extLst>
          </p:cNvPr>
          <p:cNvPicPr>
            <a:picLocks noChangeAspect="1"/>
          </p:cNvPicPr>
          <p:nvPr/>
        </p:nvPicPr>
        <p:blipFill rotWithShape="1">
          <a:blip r:embed="rId6"/>
          <a:srcRect l="5617" r="13610"/>
          <a:stretch/>
        </p:blipFill>
        <p:spPr>
          <a:xfrm>
            <a:off x="1559378" y="5115019"/>
            <a:ext cx="1782115" cy="2708917"/>
          </a:xfrm>
          <a:prstGeom prst="rect">
            <a:avLst/>
          </a:prstGeom>
        </p:spPr>
      </p:pic>
    </p:spTree>
    <p:extLst>
      <p:ext uri="{BB962C8B-B14F-4D97-AF65-F5344CB8AC3E}">
        <p14:creationId xmlns:p14="http://schemas.microsoft.com/office/powerpoint/2010/main" val="356839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1D3A4-BA09-4799-A33D-25B35F906395}"/>
              </a:ext>
            </a:extLst>
          </p:cNvPr>
          <p:cNvSpPr txBox="1"/>
          <p:nvPr/>
        </p:nvSpPr>
        <p:spPr>
          <a:xfrm>
            <a:off x="4277247" y="597737"/>
            <a:ext cx="5482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70C0"/>
                </a:solidFill>
              </a:rPr>
              <a:t>Who's Who?</a:t>
            </a:r>
            <a:endParaRPr lang="en-US" sz="6000">
              <a:solidFill>
                <a:srgbClr val="0070C0"/>
              </a:solidFill>
              <a:cs typeface="Calibri"/>
            </a:endParaRPr>
          </a:p>
        </p:txBody>
      </p:sp>
      <p:pic>
        <p:nvPicPr>
          <p:cNvPr id="6" name="Picture 5" descr="image001">
            <a:extLst>
              <a:ext uri="{FF2B5EF4-FFF2-40B4-BE49-F238E27FC236}">
                <a16:creationId xmlns:a16="http://schemas.microsoft.com/office/drawing/2014/main" id="{FE2C44EB-CDE5-41E2-A18B-EFAF732DF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0D2C484-E008-43EC-B4A4-3C1BC7AE8336}"/>
              </a:ext>
            </a:extLst>
          </p:cNvPr>
          <p:cNvGrpSpPr/>
          <p:nvPr/>
        </p:nvGrpSpPr>
        <p:grpSpPr>
          <a:xfrm>
            <a:off x="9994864" y="9039598"/>
            <a:ext cx="2959027" cy="545597"/>
            <a:chOff x="9106921" y="6172893"/>
            <a:chExt cx="2959027" cy="545597"/>
          </a:xfrm>
        </p:grpSpPr>
        <p:pic>
          <p:nvPicPr>
            <p:cNvPr id="8" name="Picture 7" descr="image001">
              <a:extLst>
                <a:ext uri="{FF2B5EF4-FFF2-40B4-BE49-F238E27FC236}">
                  <a16:creationId xmlns:a16="http://schemas.microsoft.com/office/drawing/2014/main" id="{41C02392-4D98-4741-A03A-346010F30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A998748-0287-4AE6-BE3A-E2741D15C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2" name="Rectangle 11">
            <a:extLst>
              <a:ext uri="{FF2B5EF4-FFF2-40B4-BE49-F238E27FC236}">
                <a16:creationId xmlns:a16="http://schemas.microsoft.com/office/drawing/2014/main" id="{B2C53CFF-B12C-4A18-ACF3-E39E07E300D2}"/>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CACC88-9824-4501-9B3F-DD4A12173CB3}"/>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F2A5CB0-928B-4FAB-B253-DDEA3A9618B6}"/>
              </a:ext>
            </a:extLst>
          </p:cNvPr>
          <p:cNvSpPr txBox="1"/>
          <p:nvPr/>
        </p:nvSpPr>
        <p:spPr>
          <a:xfrm>
            <a:off x="3617471" y="3848204"/>
            <a:ext cx="825648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Dr. Carolyn Hofmeister</a:t>
            </a:r>
            <a:endParaRPr lang="en-US" sz="3200" dirty="0">
              <a:cs typeface="Calibri"/>
            </a:endParaRPr>
          </a:p>
          <a:p>
            <a:r>
              <a:rPr lang="en-US" sz="3200" dirty="0"/>
              <a:t>Supervising</a:t>
            </a:r>
            <a:r>
              <a:rPr lang="en-US" sz="3200" dirty="0">
                <a:cs typeface="Calibri"/>
              </a:rPr>
              <a:t> Attending </a:t>
            </a:r>
            <a:endParaRPr lang="en-US" dirty="0"/>
          </a:p>
          <a:p>
            <a:r>
              <a:rPr lang="en-US" sz="3200" dirty="0">
                <a:cs typeface="Calibri"/>
              </a:rPr>
              <a:t>Traditional Chief Resident</a:t>
            </a:r>
            <a:endParaRPr lang="en-US" sz="3200" dirty="0"/>
          </a:p>
        </p:txBody>
      </p:sp>
      <p:pic>
        <p:nvPicPr>
          <p:cNvPr id="2050" name="Picture 2" descr="Carolyn Hofmeister, MD">
            <a:extLst>
              <a:ext uri="{FF2B5EF4-FFF2-40B4-BE49-F238E27FC236}">
                <a16:creationId xmlns:a16="http://schemas.microsoft.com/office/drawing/2014/main" id="{1C55E840-849F-BD44-8971-932143015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1804" y="3490640"/>
            <a:ext cx="15494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9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1D3A4-BA09-4799-A33D-25B35F906395}"/>
              </a:ext>
            </a:extLst>
          </p:cNvPr>
          <p:cNvSpPr txBox="1"/>
          <p:nvPr/>
        </p:nvSpPr>
        <p:spPr>
          <a:xfrm>
            <a:off x="4277247" y="597737"/>
            <a:ext cx="5482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70C0"/>
                </a:solidFill>
              </a:rPr>
              <a:t>Who's Who?</a:t>
            </a:r>
            <a:endParaRPr lang="en-US" sz="6000">
              <a:solidFill>
                <a:srgbClr val="0070C0"/>
              </a:solidFill>
              <a:cs typeface="Calibri"/>
            </a:endParaRPr>
          </a:p>
        </p:txBody>
      </p:sp>
      <p:pic>
        <p:nvPicPr>
          <p:cNvPr id="6" name="Picture 5" descr="image001">
            <a:extLst>
              <a:ext uri="{FF2B5EF4-FFF2-40B4-BE49-F238E27FC236}">
                <a16:creationId xmlns:a16="http://schemas.microsoft.com/office/drawing/2014/main" id="{FE2C44EB-CDE5-41E2-A18B-EFAF732DF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2" y="9089668"/>
            <a:ext cx="2131220" cy="5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0D2C484-E008-43EC-B4A4-3C1BC7AE8336}"/>
              </a:ext>
            </a:extLst>
          </p:cNvPr>
          <p:cNvGrpSpPr/>
          <p:nvPr/>
        </p:nvGrpSpPr>
        <p:grpSpPr>
          <a:xfrm>
            <a:off x="9994864" y="9039598"/>
            <a:ext cx="2959027" cy="545597"/>
            <a:chOff x="9106921" y="6172893"/>
            <a:chExt cx="2959027" cy="545597"/>
          </a:xfrm>
        </p:grpSpPr>
        <p:pic>
          <p:nvPicPr>
            <p:cNvPr id="8" name="Picture 7" descr="image001">
              <a:extLst>
                <a:ext uri="{FF2B5EF4-FFF2-40B4-BE49-F238E27FC236}">
                  <a16:creationId xmlns:a16="http://schemas.microsoft.com/office/drawing/2014/main" id="{41C02392-4D98-4741-A03A-346010F30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18" y="6172893"/>
              <a:ext cx="2243330" cy="54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A998748-0287-4AE6-BE3A-E2741D15C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6921" y="6176192"/>
              <a:ext cx="715697" cy="542298"/>
            </a:xfrm>
            <a:prstGeom prst="rect">
              <a:avLst/>
            </a:prstGeom>
          </p:spPr>
        </p:pic>
      </p:grpSp>
      <p:sp>
        <p:nvSpPr>
          <p:cNvPr id="12" name="Rectangle 11">
            <a:extLst>
              <a:ext uri="{FF2B5EF4-FFF2-40B4-BE49-F238E27FC236}">
                <a16:creationId xmlns:a16="http://schemas.microsoft.com/office/drawing/2014/main" id="{B2C53CFF-B12C-4A18-ACF3-E39E07E300D2}"/>
              </a:ext>
            </a:extLst>
          </p:cNvPr>
          <p:cNvSpPr/>
          <p:nvPr/>
        </p:nvSpPr>
        <p:spPr>
          <a:xfrm>
            <a:off x="0" y="9601201"/>
            <a:ext cx="13004800" cy="152399"/>
          </a:xfrm>
          <a:prstGeom prst="rect">
            <a:avLst/>
          </a:prstGeom>
          <a:solidFill>
            <a:srgbClr val="C31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CACC88-9824-4501-9B3F-DD4A12173CB3}"/>
              </a:ext>
            </a:extLst>
          </p:cNvPr>
          <p:cNvSpPr/>
          <p:nvPr/>
        </p:nvSpPr>
        <p:spPr>
          <a:xfrm>
            <a:off x="0" y="-12887"/>
            <a:ext cx="13004800" cy="152399"/>
          </a:xfrm>
          <a:prstGeom prst="rect">
            <a:avLst/>
          </a:prstGeom>
          <a:solidFill>
            <a:srgbClr val="005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F2A5CB0-928B-4FAB-B253-DDEA3A9618B6}"/>
              </a:ext>
            </a:extLst>
          </p:cNvPr>
          <p:cNvSpPr txBox="1"/>
          <p:nvPr/>
        </p:nvSpPr>
        <p:spPr>
          <a:xfrm>
            <a:off x="3719071" y="1867292"/>
            <a:ext cx="825648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Dr. Erin </a:t>
            </a:r>
            <a:r>
              <a:rPr lang="en-US" sz="3200" dirty="0" err="1"/>
              <a:t>Biringen</a:t>
            </a:r>
            <a:endParaRPr lang="en-US" sz="3200" dirty="0">
              <a:cs typeface="Calibri"/>
            </a:endParaRPr>
          </a:p>
          <a:p>
            <a:r>
              <a:rPr lang="en-US" sz="3200" dirty="0"/>
              <a:t>Supervising</a:t>
            </a:r>
            <a:r>
              <a:rPr lang="en-US" sz="3200" dirty="0">
                <a:cs typeface="Calibri"/>
              </a:rPr>
              <a:t> Attending </a:t>
            </a:r>
            <a:endParaRPr lang="en-US" dirty="0"/>
          </a:p>
          <a:p>
            <a:r>
              <a:rPr lang="en-US" sz="3200" dirty="0">
                <a:cs typeface="Calibri"/>
              </a:rPr>
              <a:t>Chief Resident of Quality and Patient Safety</a:t>
            </a:r>
            <a:endParaRPr lang="en-US" sz="3200" dirty="0"/>
          </a:p>
        </p:txBody>
      </p:sp>
      <p:sp>
        <p:nvSpPr>
          <p:cNvPr id="4" name="TextBox 1">
            <a:extLst>
              <a:ext uri="{FF2B5EF4-FFF2-40B4-BE49-F238E27FC236}">
                <a16:creationId xmlns:a16="http://schemas.microsoft.com/office/drawing/2014/main" id="{18B93D16-82A0-96E9-48F5-E9E097897CA2}"/>
              </a:ext>
            </a:extLst>
          </p:cNvPr>
          <p:cNvSpPr txBox="1"/>
          <p:nvPr/>
        </p:nvSpPr>
        <p:spPr>
          <a:xfrm>
            <a:off x="3719071" y="4147912"/>
            <a:ext cx="7994642"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Dr. </a:t>
            </a:r>
            <a:r>
              <a:rPr lang="en-US" sz="3200" dirty="0" err="1"/>
              <a:t>Fadi</a:t>
            </a:r>
            <a:r>
              <a:rPr lang="en-US" sz="3200" dirty="0"/>
              <a:t> Khoury</a:t>
            </a:r>
            <a:endParaRPr lang="en-US" sz="3200" dirty="0">
              <a:cs typeface="Calibri"/>
            </a:endParaRPr>
          </a:p>
          <a:p>
            <a:r>
              <a:rPr lang="en-US" sz="3200" dirty="0">
                <a:cs typeface="Calibri"/>
              </a:rPr>
              <a:t>Supervising Attending</a:t>
            </a:r>
          </a:p>
          <a:p>
            <a:r>
              <a:rPr lang="en-US" sz="3200" dirty="0">
                <a:cs typeface="Calibri"/>
              </a:rPr>
              <a:t>Chief Resident of Quality and Patient Safety</a:t>
            </a:r>
            <a:endParaRPr lang="en-US" sz="3200" dirty="0"/>
          </a:p>
        </p:txBody>
      </p:sp>
      <p:pic>
        <p:nvPicPr>
          <p:cNvPr id="5" name="Picture 2" descr="Erin Biringen, MD">
            <a:extLst>
              <a:ext uri="{FF2B5EF4-FFF2-40B4-BE49-F238E27FC236}">
                <a16:creationId xmlns:a16="http://schemas.microsoft.com/office/drawing/2014/main" id="{196D65F1-D152-5B4E-871A-E6E703344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905" y="1179408"/>
            <a:ext cx="1719805" cy="249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di Khoury, MD">
            <a:extLst>
              <a:ext uri="{FF2B5EF4-FFF2-40B4-BE49-F238E27FC236}">
                <a16:creationId xmlns:a16="http://schemas.microsoft.com/office/drawing/2014/main" id="{824F97C5-D4CB-2741-826B-4D511C0682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905" y="3834492"/>
            <a:ext cx="1719805" cy="249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riam Robin">
            <a:extLst>
              <a:ext uri="{FF2B5EF4-FFF2-40B4-BE49-F238E27FC236}">
                <a16:creationId xmlns:a16="http://schemas.microsoft.com/office/drawing/2014/main" id="{CCDA8D85-BC03-5945-8D4D-7F8EBAD029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906" y="6464434"/>
            <a:ext cx="1719804" cy="24951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
            <a:extLst>
              <a:ext uri="{FF2B5EF4-FFF2-40B4-BE49-F238E27FC236}">
                <a16:creationId xmlns:a16="http://schemas.microsoft.com/office/drawing/2014/main" id="{03351A06-C02C-B241-93B0-76BD480253A7}"/>
              </a:ext>
            </a:extLst>
          </p:cNvPr>
          <p:cNvSpPr txBox="1"/>
          <p:nvPr/>
        </p:nvSpPr>
        <p:spPr>
          <a:xfrm>
            <a:off x="3719071" y="6755236"/>
            <a:ext cx="7994642"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Dr. Miriam Robin</a:t>
            </a:r>
            <a:endParaRPr lang="en-US" sz="3200" dirty="0">
              <a:cs typeface="Calibri"/>
            </a:endParaRPr>
          </a:p>
          <a:p>
            <a:r>
              <a:rPr lang="en-US" sz="3200" dirty="0">
                <a:cs typeface="Calibri"/>
              </a:rPr>
              <a:t>Supervising Attending</a:t>
            </a:r>
          </a:p>
          <a:p>
            <a:r>
              <a:rPr lang="en-US" sz="3200" dirty="0">
                <a:cs typeface="Calibri"/>
              </a:rPr>
              <a:t>Chief Resident of Quality and Patient Safety</a:t>
            </a:r>
            <a:endParaRPr lang="en-US" sz="3200" dirty="0"/>
          </a:p>
        </p:txBody>
      </p:sp>
    </p:spTree>
    <p:extLst>
      <p:ext uri="{BB962C8B-B14F-4D97-AF65-F5344CB8AC3E}">
        <p14:creationId xmlns:p14="http://schemas.microsoft.com/office/powerpoint/2010/main" val="306315077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1CF6E2F6284A469AA33E460CFB3BD3" ma:contentTypeVersion="10" ma:contentTypeDescription="Create a new document." ma:contentTypeScope="" ma:versionID="58e23107cb72695ec51bf3052a0d3889">
  <xsd:schema xmlns:xsd="http://www.w3.org/2001/XMLSchema" xmlns:xs="http://www.w3.org/2001/XMLSchema" xmlns:p="http://schemas.microsoft.com/office/2006/metadata/properties" xmlns:ns2="f3488bf4-c8a4-41ab-8839-efbc9c920a13" xmlns:ns3="91fbb2eb-78d7-435d-88e0-9e302182bb88" targetNamespace="http://schemas.microsoft.com/office/2006/metadata/properties" ma:root="true" ma:fieldsID="ff191fbba509fb14e44ab36c253c312b" ns2:_="" ns3:_="">
    <xsd:import namespace="f3488bf4-c8a4-41ab-8839-efbc9c920a13"/>
    <xsd:import namespace="91fbb2eb-78d7-435d-88e0-9e302182bb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88bf4-c8a4-41ab-8839-efbc9c920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fbb2eb-78d7-435d-88e0-9e302182bb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5714BF-3169-4C3B-BAA8-168D18AF575F}">
  <ds:schemaRefs>
    <ds:schemaRef ds:uri="http://purl.org/dc/elements/1.1/"/>
    <ds:schemaRef ds:uri="http://schemas.microsoft.com/office/2006/metadata/properties"/>
    <ds:schemaRef ds:uri="http://schemas.microsoft.com/office/2006/documentManagement/types"/>
    <ds:schemaRef ds:uri="f3488bf4-c8a4-41ab-8839-efbc9c920a13"/>
    <ds:schemaRef ds:uri="http://purl.org/dc/terms/"/>
    <ds:schemaRef ds:uri="http://schemas.openxmlformats.org/package/2006/metadata/core-properties"/>
    <ds:schemaRef ds:uri="91fbb2eb-78d7-435d-88e0-9e302182bb88"/>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269F37A-8CEC-400F-A00C-EF6FFE88B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88bf4-c8a4-41ab-8839-efbc9c920a13"/>
    <ds:schemaRef ds:uri="91fbb2eb-78d7-435d-88e0-9e302182bb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493A46-E55F-490E-809F-80CBE7D945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1715</TotalTime>
  <Words>3049</Words>
  <Application>Microsoft Macintosh PowerPoint</Application>
  <PresentationFormat>Custom</PresentationFormat>
  <Paragraphs>431</Paragraphs>
  <Slides>63</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Arial,Sans-Serif</vt:lpstr>
      <vt:lpstr>Avenir Book</vt:lpstr>
      <vt:lpstr>Calibri</vt:lpstr>
      <vt:lpstr>Calibri Light</vt:lpstr>
      <vt:lpstr>Helvetica Neue Light</vt:lpstr>
      <vt:lpstr>Office Theme</vt:lpstr>
      <vt:lpstr>Office Theme</vt:lpstr>
      <vt:lpstr>Welcome to the Academic PACT!</vt:lpstr>
      <vt:lpstr>Orientation Objectives</vt:lpstr>
      <vt:lpstr>Orientation Agenda </vt:lpstr>
      <vt:lpstr>Orientation Checklist</vt:lpstr>
      <vt:lpstr>What is PACT?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Who’s Who?</vt:lpstr>
      <vt:lpstr>PowerPoint Presentation</vt:lpstr>
      <vt:lpstr>PowerPoint Presentation</vt:lpstr>
      <vt:lpstr>Attendings</vt:lpstr>
      <vt:lpstr>Typical Clinic Day</vt:lpstr>
      <vt:lpstr>Typical Clinic Day</vt:lpstr>
      <vt:lpstr>P32VAC Onsite Parking</vt:lpstr>
      <vt:lpstr>P32VAC Onsite Parking</vt:lpstr>
      <vt:lpstr>View from 30th Place</vt:lpstr>
      <vt:lpstr>P32VAC Interior Wayfinder</vt:lpstr>
      <vt:lpstr>Interior Wayfinder</vt:lpstr>
      <vt:lpstr>Patient flow</vt:lpstr>
      <vt:lpstr>Patient flow</vt:lpstr>
      <vt:lpstr>Remember to place RTC orders!</vt:lpstr>
      <vt:lpstr>If your patient is no-show...</vt:lpstr>
      <vt:lpstr>During a Patient Encounter</vt:lpstr>
      <vt:lpstr>Clinical Reminders</vt:lpstr>
      <vt:lpstr>PowerPoint Presentation</vt:lpstr>
      <vt:lpstr>Must Do Clinical Reminders</vt:lpstr>
      <vt:lpstr>Patient who has screened positive for SI</vt:lpstr>
      <vt:lpstr>Patients who is positive for TES</vt:lpstr>
      <vt:lpstr>PowerPoint Presentation</vt:lpstr>
      <vt:lpstr>Patient Self Referral/Direct Scheduling</vt:lpstr>
      <vt:lpstr>Traveling Veteran Coordinator Consult</vt:lpstr>
      <vt:lpstr>Documentation-Include a diagnosis</vt:lpstr>
      <vt:lpstr>Documentation: Add a provider, visit type  and CHECK BOX for service-connected queries</vt:lpstr>
      <vt:lpstr>Closed Encounter</vt:lpstr>
      <vt:lpstr>Communicating Test Results</vt:lpstr>
      <vt:lpstr>Before leaving the clinic...</vt:lpstr>
      <vt:lpstr>Before leaving the clinic...</vt:lpstr>
      <vt:lpstr>Responsibilities of a Resident PCP  </vt:lpstr>
      <vt:lpstr>Responsibilities of a Resident PCP  </vt:lpstr>
      <vt:lpstr>When you have a schedule change</vt:lpstr>
      <vt:lpstr>When you have an unexpected schedule change (or discover a schedule error)</vt:lpstr>
      <vt:lpstr>Attendings’ Phone Number</vt:lpstr>
      <vt:lpstr>Special Clinic Schedule during a Ward month</vt:lpstr>
      <vt:lpstr>No VA clinics on the following federally observed holidays</vt:lpstr>
      <vt:lpstr>File a JPSR if you learn about a Patient Safety Event</vt:lpstr>
      <vt:lpstr>PowerPoint Presentation</vt:lpstr>
      <vt:lpstr>PowerPoint Presentation</vt:lpstr>
      <vt:lpstr>PowerPoint Presentation</vt:lpstr>
      <vt:lpstr>File a Disruptive Behavior Report if you experienced a disruptive behavior</vt:lpstr>
      <vt:lpstr>PowerPoint Presentation</vt:lpstr>
      <vt:lpstr>PowerPoint Presentation</vt:lpstr>
      <vt:lpstr>VA-issued Laptops</vt:lpstr>
      <vt:lpstr>Updating your VA-issued Laptop</vt:lpstr>
      <vt:lpstr>Updating your VA-issued Laptop 1</vt:lpstr>
      <vt:lpstr>Updating your VA-issued Laptop 2</vt:lpstr>
      <vt:lpstr>Updating your VA-issued Laptop 3</vt:lpstr>
      <vt:lpstr>Updating your VA-issued Laptop 4</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Clinic Works</dc:title>
  <dc:creator>Wadas, Erica D.</dc:creator>
  <cp:lastModifiedBy>Khoury, Fadi</cp:lastModifiedBy>
  <cp:revision>11</cp:revision>
  <cp:lastPrinted>2021-06-21T19:16:11Z</cp:lastPrinted>
  <dcterms:created xsi:type="dcterms:W3CDTF">2021-03-10T20:28:15Z</dcterms:created>
  <dcterms:modified xsi:type="dcterms:W3CDTF">2024-06-19T23:30:56Z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0x010100A11CF6E2F6284A469AA33E460CFB3BD3</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