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xml" ContentType="application/vnd.openxmlformats-officedocument.presentationml.tags+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tags/tag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0.xml" ContentType="application/vnd.openxmlformats-officedocument.presentationml.tags+xml"/>
  <Override PartName="/ppt/notesSlides/notesSlide39.xml" ContentType="application/vnd.openxmlformats-officedocument.presentationml.notesSlide+xml"/>
  <Override PartName="/ppt/tags/tag1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4"/>
  </p:notesMasterIdLst>
  <p:sldIdLst>
    <p:sldId id="256" r:id="rId2"/>
    <p:sldId id="257" r:id="rId3"/>
    <p:sldId id="258" r:id="rId4"/>
    <p:sldId id="280" r:id="rId5"/>
    <p:sldId id="281" r:id="rId6"/>
    <p:sldId id="260" r:id="rId7"/>
    <p:sldId id="261" r:id="rId8"/>
    <p:sldId id="288" r:id="rId9"/>
    <p:sldId id="289" r:id="rId10"/>
    <p:sldId id="271" r:id="rId11"/>
    <p:sldId id="291" r:id="rId12"/>
    <p:sldId id="422" r:id="rId13"/>
    <p:sldId id="302" r:id="rId14"/>
    <p:sldId id="430" r:id="rId15"/>
    <p:sldId id="295" r:id="rId16"/>
    <p:sldId id="297" r:id="rId17"/>
    <p:sldId id="304" r:id="rId18"/>
    <p:sldId id="382" r:id="rId19"/>
    <p:sldId id="383" r:id="rId20"/>
    <p:sldId id="426" r:id="rId21"/>
    <p:sldId id="427" r:id="rId22"/>
    <p:sldId id="428" r:id="rId23"/>
    <p:sldId id="404" r:id="rId24"/>
    <p:sldId id="424" r:id="rId25"/>
    <p:sldId id="425" r:id="rId26"/>
    <p:sldId id="423" r:id="rId27"/>
    <p:sldId id="407" r:id="rId28"/>
    <p:sldId id="420" r:id="rId29"/>
    <p:sldId id="318" r:id="rId30"/>
    <p:sldId id="319" r:id="rId31"/>
    <p:sldId id="320" r:id="rId32"/>
    <p:sldId id="321" r:id="rId33"/>
    <p:sldId id="262" r:id="rId34"/>
    <p:sldId id="263" r:id="rId35"/>
    <p:sldId id="290" r:id="rId36"/>
    <p:sldId id="432" r:id="rId37"/>
    <p:sldId id="265" r:id="rId38"/>
    <p:sldId id="266" r:id="rId39"/>
    <p:sldId id="433" r:id="rId40"/>
    <p:sldId id="418" r:id="rId41"/>
    <p:sldId id="419" r:id="rId42"/>
    <p:sldId id="381" r:id="rId43"/>
    <p:sldId id="406" r:id="rId44"/>
    <p:sldId id="421" r:id="rId45"/>
    <p:sldId id="405" r:id="rId46"/>
    <p:sldId id="409" r:id="rId47"/>
    <p:sldId id="445" r:id="rId48"/>
    <p:sldId id="339" r:id="rId49"/>
    <p:sldId id="354" r:id="rId50"/>
    <p:sldId id="414" r:id="rId51"/>
    <p:sldId id="415" r:id="rId52"/>
    <p:sldId id="434" r:id="rId53"/>
    <p:sldId id="268" r:id="rId54"/>
    <p:sldId id="390" r:id="rId55"/>
    <p:sldId id="356" r:id="rId56"/>
    <p:sldId id="344" r:id="rId57"/>
    <p:sldId id="345" r:id="rId58"/>
    <p:sldId id="357" r:id="rId59"/>
    <p:sldId id="435" r:id="rId60"/>
    <p:sldId id="350" r:id="rId61"/>
    <p:sldId id="270" r:id="rId62"/>
    <p:sldId id="284" r:id="rId63"/>
    <p:sldId id="272" r:id="rId64"/>
    <p:sldId id="273" r:id="rId65"/>
    <p:sldId id="274" r:id="rId66"/>
    <p:sldId id="276" r:id="rId67"/>
    <p:sldId id="308" r:id="rId68"/>
    <p:sldId id="279" r:id="rId69"/>
    <p:sldId id="277" r:id="rId70"/>
    <p:sldId id="437" r:id="rId71"/>
    <p:sldId id="438" r:id="rId72"/>
    <p:sldId id="264" r:id="rId73"/>
    <p:sldId id="439" r:id="rId74"/>
    <p:sldId id="278" r:id="rId75"/>
    <p:sldId id="371" r:id="rId76"/>
    <p:sldId id="314" r:id="rId77"/>
    <p:sldId id="372" r:id="rId78"/>
    <p:sldId id="374" r:id="rId79"/>
    <p:sldId id="440" r:id="rId80"/>
    <p:sldId id="441" r:id="rId81"/>
    <p:sldId id="282" r:id="rId82"/>
    <p:sldId id="442" r:id="rId83"/>
    <p:sldId id="361" r:id="rId84"/>
    <p:sldId id="362" r:id="rId85"/>
    <p:sldId id="286" r:id="rId86"/>
    <p:sldId id="287" r:id="rId87"/>
    <p:sldId id="309" r:id="rId88"/>
    <p:sldId id="377" r:id="rId89"/>
    <p:sldId id="378" r:id="rId90"/>
    <p:sldId id="379" r:id="rId91"/>
    <p:sldId id="395" r:id="rId92"/>
    <p:sldId id="366" r:id="rId93"/>
    <p:sldId id="293" r:id="rId94"/>
    <p:sldId id="316" r:id="rId95"/>
    <p:sldId id="317" r:id="rId96"/>
    <p:sldId id="396" r:id="rId97"/>
    <p:sldId id="294" r:id="rId98"/>
    <p:sldId id="443" r:id="rId99"/>
    <p:sldId id="296" r:id="rId100"/>
    <p:sldId id="444" r:id="rId101"/>
    <p:sldId id="313" r:id="rId102"/>
    <p:sldId id="380" r:id="rId103"/>
    <p:sldId id="397" r:id="rId104"/>
    <p:sldId id="398" r:id="rId105"/>
    <p:sldId id="367" r:id="rId106"/>
    <p:sldId id="411" r:id="rId107"/>
    <p:sldId id="417" r:id="rId108"/>
    <p:sldId id="413" r:id="rId109"/>
    <p:sldId id="416" r:id="rId110"/>
    <p:sldId id="368" r:id="rId111"/>
    <p:sldId id="369" r:id="rId112"/>
    <p:sldId id="338" r:id="rId1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7EBFF"/>
    <a:srgbClr val="C48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33"/>
    <p:restoredTop sz="94684"/>
  </p:normalViewPr>
  <p:slideViewPr>
    <p:cSldViewPr snapToGrid="0">
      <p:cViewPr varScale="1">
        <p:scale>
          <a:sx n="106" d="100"/>
          <a:sy n="106" d="100"/>
        </p:scale>
        <p:origin x="5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C0B2F5-09CA-4BA3-8096-C45C0040F719}" type="doc">
      <dgm:prSet loTypeId="urn:microsoft.com/office/officeart/2005/8/layout/orgChart1" loCatId="hierarchy" qsTypeId="urn:microsoft.com/office/officeart/2005/8/quickstyle/simple1" qsCatId="simple" csTypeId="urn:microsoft.com/office/officeart/2005/8/colors/accent1_2" csCatId="accent1" phldr="1"/>
      <dgm:spPr/>
    </dgm:pt>
    <dgm:pt modelId="{E3A001D6-0712-4176-9EE7-D925FCDC6471}">
      <dgm:prSet/>
      <dgm:spPr>
        <a:solidFill>
          <a:schemeClr val="bg2">
            <a:lumMod val="90000"/>
          </a:schemeClr>
        </a:solidFill>
        <a:ln>
          <a:solidFill>
            <a:schemeClr val="bg2">
              <a:lumMod val="90000"/>
            </a:schemeClr>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centrifuge</a:t>
          </a:r>
        </a:p>
      </dgm:t>
    </dgm:pt>
    <dgm:pt modelId="{599CEEE0-682C-4A20-B3D6-E05AEFDFCB76}" type="parTrans" cxnId="{6101F5D9-713F-42BD-8187-0A531831A244}">
      <dgm:prSet/>
      <dgm:spPr/>
      <dgm:t>
        <a:bodyPr/>
        <a:lstStyle/>
        <a:p>
          <a:endParaRPr lang="en-US"/>
        </a:p>
      </dgm:t>
    </dgm:pt>
    <dgm:pt modelId="{85F77186-CF23-43B9-8961-A2E8B3DE271B}" type="sibTrans" cxnId="{6101F5D9-713F-42BD-8187-0A531831A244}">
      <dgm:prSet/>
      <dgm:spPr/>
      <dgm:t>
        <a:bodyPr/>
        <a:lstStyle/>
        <a:p>
          <a:endParaRPr lang="en-US"/>
        </a:p>
      </dgm:t>
    </dgm:pt>
    <dgm:pt modelId="{CC6E9576-6CFF-4490-BB19-CE68CDD3B82A}">
      <dgm:prSet/>
      <dgm:spPr>
        <a:solidFill>
          <a:srgbClr val="C48F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Red sediment</a:t>
          </a:r>
        </a:p>
      </dgm:t>
    </dgm:pt>
    <dgm:pt modelId="{BA3FC9F2-CBED-41B1-94F0-532306066FF8}" type="parTrans" cxnId="{1F49B7F6-5D55-4003-8FCB-BCF6540A2725}">
      <dgm:prSet/>
      <dgm:spPr/>
      <dgm:t>
        <a:bodyPr/>
        <a:lstStyle/>
        <a:p>
          <a:endParaRPr lang="en-US"/>
        </a:p>
      </dgm:t>
    </dgm:pt>
    <dgm:pt modelId="{A3D8E240-C4E2-41FC-BB5F-323B704A0A70}" type="sibTrans" cxnId="{1F49B7F6-5D55-4003-8FCB-BCF6540A2725}">
      <dgm:prSet/>
      <dgm:spPr/>
      <dgm:t>
        <a:bodyPr/>
        <a:lstStyle/>
        <a:p>
          <a:endParaRPr lang="en-US"/>
        </a:p>
      </dgm:t>
    </dgm:pt>
    <dgm:pt modelId="{FEA815C8-CF5F-4E19-BD5F-3F7DF0A0FD1C}">
      <dgm:prSet/>
      <dgm:spPr>
        <a:solidFill>
          <a:srgbClr val="C00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charset="0"/>
            </a:rPr>
            <a:t>hematuria</a:t>
          </a:r>
        </a:p>
      </dgm:t>
    </dgm:pt>
    <dgm:pt modelId="{D1A3C1CD-DF0E-404F-A4D8-F1E73EFA2070}" type="parTrans" cxnId="{0CDCF2A3-844A-4E3B-AA7F-E8DB5D472B86}">
      <dgm:prSet/>
      <dgm:spPr/>
      <dgm:t>
        <a:bodyPr/>
        <a:lstStyle/>
        <a:p>
          <a:endParaRPr lang="en-US"/>
        </a:p>
      </dgm:t>
    </dgm:pt>
    <dgm:pt modelId="{9BAE94CD-B96E-4916-9830-5AD56951B4C4}" type="sibTrans" cxnId="{0CDCF2A3-844A-4E3B-AA7F-E8DB5D472B86}">
      <dgm:prSet/>
      <dgm:spPr/>
      <dgm:t>
        <a:bodyPr/>
        <a:lstStyle/>
        <a:p>
          <a:endParaRPr lang="en-US"/>
        </a:p>
      </dgm:t>
    </dgm:pt>
    <dgm:pt modelId="{84A5564F-5224-4F5A-BF7B-534127D1B397}">
      <dgm:prSet/>
      <dgm:spPr>
        <a:solidFill>
          <a:srgbClr val="C48FC0"/>
        </a:solidFill>
        <a:ln>
          <a:solidFill>
            <a:srgbClr val="C48FC0"/>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charset="0"/>
            </a:rPr>
            <a:t>Supernatant red</a:t>
          </a:r>
        </a:p>
      </dgm:t>
    </dgm:pt>
    <dgm:pt modelId="{A55D7766-689B-4E85-BF6C-0DD767D60D4B}" type="parTrans" cxnId="{BE38D7CF-0D64-47EB-9DFA-5F65BEAF58AD}">
      <dgm:prSet/>
      <dgm:spPr/>
      <dgm:t>
        <a:bodyPr/>
        <a:lstStyle/>
        <a:p>
          <a:endParaRPr lang="en-US"/>
        </a:p>
      </dgm:t>
    </dgm:pt>
    <dgm:pt modelId="{114702B9-12B9-490F-83B1-DE5C868F96A7}" type="sibTrans" cxnId="{BE38D7CF-0D64-47EB-9DFA-5F65BEAF58AD}">
      <dgm:prSet/>
      <dgm:spPr/>
      <dgm:t>
        <a:bodyPr/>
        <a:lstStyle/>
        <a:p>
          <a:endParaRPr lang="en-US"/>
        </a:p>
      </dgm:t>
    </dgm:pt>
    <dgm:pt modelId="{9F8F0996-1DD0-44C0-B0FA-080CAD4104DB}">
      <dgm:prSet/>
      <dgm:spPr>
        <a:solidFill>
          <a:schemeClr val="accent2">
            <a:lumMod val="20000"/>
            <a:lumOff val="80000"/>
            <a:alpha val="59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Dipstick heme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 negative</a:t>
          </a:r>
        </a:p>
      </dgm:t>
    </dgm:pt>
    <dgm:pt modelId="{1FBF23F0-E091-402C-AD9C-4D70077AEDA5}" type="parTrans" cxnId="{A2CF3B63-9310-4882-969B-268EFD05F3BD}">
      <dgm:prSet/>
      <dgm:spPr/>
      <dgm:t>
        <a:bodyPr/>
        <a:lstStyle/>
        <a:p>
          <a:endParaRPr lang="en-US"/>
        </a:p>
      </dgm:t>
    </dgm:pt>
    <dgm:pt modelId="{77A73537-BAF9-4217-915E-A25FBF14470F}" type="sibTrans" cxnId="{A2CF3B63-9310-4882-969B-268EFD05F3BD}">
      <dgm:prSet/>
      <dgm:spPr/>
      <dgm:t>
        <a:bodyPr/>
        <a:lstStyle/>
        <a:p>
          <a:endParaRPr lang="en-US"/>
        </a:p>
      </dgm:t>
    </dgm:pt>
    <dgm:pt modelId="{21AA2240-8E69-4D19-9ED0-C933042149C9}">
      <dgm:prSet/>
      <dgm:spPr>
        <a:solidFill>
          <a:schemeClr val="accent2">
            <a:lumMod val="20000"/>
            <a:lumOff val="80000"/>
          </a:scheme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latin typeface="Arial" charset="0"/>
            </a:rPr>
            <a:t>Beeturia</a:t>
          </a:r>
          <a:endParaRPr kumimoji="0" lang="en-US" b="0" i="0" u="none" strike="noStrike"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Phenazopyridine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porphyria</a:t>
          </a:r>
        </a:p>
      </dgm:t>
    </dgm:pt>
    <dgm:pt modelId="{D9A2262A-8FD6-4670-8384-19CC7A019FE2}" type="parTrans" cxnId="{55577D70-00BB-4A17-B593-6C2AEEEA47E7}">
      <dgm:prSet/>
      <dgm:spPr/>
      <dgm:t>
        <a:bodyPr/>
        <a:lstStyle/>
        <a:p>
          <a:endParaRPr lang="en-US"/>
        </a:p>
      </dgm:t>
    </dgm:pt>
    <dgm:pt modelId="{1F3AE1E2-C476-4240-A61E-B2A15914DE58}" type="sibTrans" cxnId="{55577D70-00BB-4A17-B593-6C2AEEEA47E7}">
      <dgm:prSet/>
      <dgm:spPr/>
      <dgm:t>
        <a:bodyPr/>
        <a:lstStyle/>
        <a:p>
          <a:endParaRPr lang="en-US"/>
        </a:p>
      </dgm:t>
    </dgm:pt>
    <dgm:pt modelId="{9D49519F-6FCF-486B-BC27-4FA50549DAF5}">
      <dgm:prSet/>
      <dgm:spPr>
        <a:solidFill>
          <a:srgbClr val="FF0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Dipstick heme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positive</a:t>
          </a:r>
        </a:p>
      </dgm:t>
    </dgm:pt>
    <dgm:pt modelId="{400584FC-B1C1-46FF-8710-E5743417E13E}" type="parTrans" cxnId="{C41B6642-A418-47D4-984C-47B2F8A163AB}">
      <dgm:prSet/>
      <dgm:spPr/>
      <dgm:t>
        <a:bodyPr/>
        <a:lstStyle/>
        <a:p>
          <a:endParaRPr lang="en-US"/>
        </a:p>
      </dgm:t>
    </dgm:pt>
    <dgm:pt modelId="{1E13C980-0D64-46F9-BACB-5C17AC1DE710}" type="sibTrans" cxnId="{C41B6642-A418-47D4-984C-47B2F8A163AB}">
      <dgm:prSet/>
      <dgm:spPr/>
      <dgm:t>
        <a:bodyPr/>
        <a:lstStyle/>
        <a:p>
          <a:endParaRPr lang="en-US"/>
        </a:p>
      </dgm:t>
    </dgm:pt>
    <dgm:pt modelId="{44A44619-BC03-4EA0-91B2-4E5C77A40F34}">
      <dgm:prSet/>
      <dgm:spPr>
        <a:solidFill>
          <a:srgbClr val="C48FC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Myoglobin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hemoglobin</a:t>
          </a:r>
        </a:p>
      </dgm:t>
    </dgm:pt>
    <dgm:pt modelId="{B7B9C911-5D29-4EBF-B2BD-C309B88D877A}" type="parTrans" cxnId="{21E238B4-DFBE-4D6A-912E-697B31A1CC90}">
      <dgm:prSet/>
      <dgm:spPr/>
      <dgm:t>
        <a:bodyPr/>
        <a:lstStyle/>
        <a:p>
          <a:endParaRPr lang="en-US"/>
        </a:p>
      </dgm:t>
    </dgm:pt>
    <dgm:pt modelId="{896E7F4A-67DD-4D44-809B-F1BFE116D592}" type="sibTrans" cxnId="{21E238B4-DFBE-4D6A-912E-697B31A1CC90}">
      <dgm:prSet/>
      <dgm:spPr/>
      <dgm:t>
        <a:bodyPr/>
        <a:lstStyle/>
        <a:p>
          <a:endParaRPr lang="en-US"/>
        </a:p>
      </dgm:t>
    </dgm:pt>
    <dgm:pt modelId="{1534FCC6-A789-4B0D-A451-AE3BC13FC2FD}">
      <dgm:prSet/>
      <dgm:spPr>
        <a:solidFill>
          <a:schemeClr val="bg2"/>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Plasma color</a:t>
          </a:r>
        </a:p>
      </dgm:t>
    </dgm:pt>
    <dgm:pt modelId="{A54C78CD-E3AA-427A-9E7C-EBD78498CEEB}" type="parTrans" cxnId="{F4FC97DF-4EE2-4FF3-9A2C-21D98C9DE4AF}">
      <dgm:prSet/>
      <dgm:spPr/>
      <dgm:t>
        <a:bodyPr/>
        <a:lstStyle/>
        <a:p>
          <a:endParaRPr lang="en-US"/>
        </a:p>
      </dgm:t>
    </dgm:pt>
    <dgm:pt modelId="{2294E0BB-388F-4BD4-9E74-D2B01D3A1944}" type="sibTrans" cxnId="{F4FC97DF-4EE2-4FF3-9A2C-21D98C9DE4AF}">
      <dgm:prSet/>
      <dgm:spPr/>
      <dgm:t>
        <a:bodyPr/>
        <a:lstStyle/>
        <a:p>
          <a:endParaRPr lang="en-US"/>
        </a:p>
      </dgm:t>
    </dgm:pt>
    <dgm:pt modelId="{0016EE6C-3E1E-4196-80B8-A360130F6B08}">
      <dgm:prSet/>
      <dgm:spPr>
        <a:solidFill>
          <a:srgbClr val="C00000">
            <a:alpha val="33000"/>
          </a:srgbClr>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charset="0"/>
            </a:rPr>
            <a:t>Clear: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tx1"/>
              </a:solidFill>
              <a:effectLst/>
              <a:latin typeface="Arial" charset="0"/>
            </a:rPr>
            <a:t>myoglobin</a:t>
          </a:r>
        </a:p>
      </dgm:t>
    </dgm:pt>
    <dgm:pt modelId="{31395199-D943-4807-9A8A-8A04FD960D0B}" type="parTrans" cxnId="{2C43ACB0-D4E5-4973-827D-69849D392D11}">
      <dgm:prSet/>
      <dgm:spPr/>
      <dgm:t>
        <a:bodyPr/>
        <a:lstStyle/>
        <a:p>
          <a:endParaRPr lang="en-US"/>
        </a:p>
      </dgm:t>
    </dgm:pt>
    <dgm:pt modelId="{69F154D8-0DE5-4A98-8EE9-71285137D031}" type="sibTrans" cxnId="{2C43ACB0-D4E5-4973-827D-69849D392D11}">
      <dgm:prSet/>
      <dgm:spPr/>
      <dgm:t>
        <a:bodyPr/>
        <a:lstStyle/>
        <a:p>
          <a:endParaRPr lang="en-US"/>
        </a:p>
      </dgm:t>
    </dgm:pt>
    <dgm:pt modelId="{91FFECA0-A913-4B11-AE7B-5FC63200D92E}">
      <dgm:prSet/>
      <dgm:spPr>
        <a:solidFill>
          <a:srgbClr val="C00000"/>
        </a:solidFill>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charset="0"/>
            </a:rPr>
            <a:t>Red: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err="1">
              <a:ln>
                <a:noFill/>
              </a:ln>
              <a:solidFill>
                <a:schemeClr val="tx1"/>
              </a:solidFill>
              <a:effectLst/>
              <a:latin typeface="Arial" charset="0"/>
            </a:rPr>
            <a:t>hemoglobinuria</a:t>
          </a:r>
          <a:endParaRPr kumimoji="0" lang="en-US" b="0" i="0" u="none" strike="noStrike" cap="none" normalizeH="0" baseline="0" dirty="0">
            <a:ln>
              <a:noFill/>
            </a:ln>
            <a:solidFill>
              <a:schemeClr val="tx1"/>
            </a:solidFill>
            <a:effectLst/>
            <a:latin typeface="Arial" charset="0"/>
          </a:endParaRPr>
        </a:p>
      </dgm:t>
    </dgm:pt>
    <dgm:pt modelId="{57DC1AD5-906D-4045-9875-410DB2907F82}" type="parTrans" cxnId="{CEAD2A9F-C309-4604-BF2A-1BB5230627F9}">
      <dgm:prSet/>
      <dgm:spPr/>
      <dgm:t>
        <a:bodyPr/>
        <a:lstStyle/>
        <a:p>
          <a:endParaRPr lang="en-US"/>
        </a:p>
      </dgm:t>
    </dgm:pt>
    <dgm:pt modelId="{5DA6DED2-4865-4D50-9078-6B436A79383B}" type="sibTrans" cxnId="{CEAD2A9F-C309-4604-BF2A-1BB5230627F9}">
      <dgm:prSet/>
      <dgm:spPr/>
      <dgm:t>
        <a:bodyPr/>
        <a:lstStyle/>
        <a:p>
          <a:endParaRPr lang="en-US"/>
        </a:p>
      </dgm:t>
    </dgm:pt>
    <dgm:pt modelId="{50DFFF3D-9F8E-4275-87BE-6D458898F640}" type="pres">
      <dgm:prSet presAssocID="{47C0B2F5-09CA-4BA3-8096-C45C0040F719}" presName="hierChild1" presStyleCnt="0">
        <dgm:presLayoutVars>
          <dgm:orgChart val="1"/>
          <dgm:chPref val="1"/>
          <dgm:dir/>
          <dgm:animOne val="branch"/>
          <dgm:animLvl val="lvl"/>
          <dgm:resizeHandles/>
        </dgm:presLayoutVars>
      </dgm:prSet>
      <dgm:spPr/>
    </dgm:pt>
    <dgm:pt modelId="{E0055C1F-7D27-4653-946C-51D32EF5EE8E}" type="pres">
      <dgm:prSet presAssocID="{E3A001D6-0712-4176-9EE7-D925FCDC6471}" presName="hierRoot1" presStyleCnt="0">
        <dgm:presLayoutVars>
          <dgm:hierBranch/>
        </dgm:presLayoutVars>
      </dgm:prSet>
      <dgm:spPr/>
    </dgm:pt>
    <dgm:pt modelId="{B21EFE9D-471A-4D6B-98F1-5AEBC6FF7D90}" type="pres">
      <dgm:prSet presAssocID="{E3A001D6-0712-4176-9EE7-D925FCDC6471}" presName="rootComposite1" presStyleCnt="0"/>
      <dgm:spPr/>
    </dgm:pt>
    <dgm:pt modelId="{C6C66A24-E3B5-494B-99F1-528AF177B987}" type="pres">
      <dgm:prSet presAssocID="{E3A001D6-0712-4176-9EE7-D925FCDC6471}" presName="rootText1" presStyleLbl="node0" presStyleIdx="0" presStyleCnt="1">
        <dgm:presLayoutVars>
          <dgm:chPref val="3"/>
        </dgm:presLayoutVars>
      </dgm:prSet>
      <dgm:spPr/>
    </dgm:pt>
    <dgm:pt modelId="{8746A98F-F77D-4454-8A8C-1BF49008FD41}" type="pres">
      <dgm:prSet presAssocID="{E3A001D6-0712-4176-9EE7-D925FCDC6471}" presName="rootConnector1" presStyleLbl="node1" presStyleIdx="0" presStyleCnt="0"/>
      <dgm:spPr/>
    </dgm:pt>
    <dgm:pt modelId="{77AF2B01-1811-46F5-B158-A519697C362A}" type="pres">
      <dgm:prSet presAssocID="{E3A001D6-0712-4176-9EE7-D925FCDC6471}" presName="hierChild2" presStyleCnt="0"/>
      <dgm:spPr/>
    </dgm:pt>
    <dgm:pt modelId="{9CCBBD9E-CF5D-4BB1-AEE8-522065E77F4D}" type="pres">
      <dgm:prSet presAssocID="{BA3FC9F2-CBED-41B1-94F0-532306066FF8}" presName="Name35" presStyleLbl="parChTrans1D2" presStyleIdx="0" presStyleCnt="2"/>
      <dgm:spPr/>
    </dgm:pt>
    <dgm:pt modelId="{0A36F0BB-5819-4A94-B9B2-3B6A08A4E48B}" type="pres">
      <dgm:prSet presAssocID="{CC6E9576-6CFF-4490-BB19-CE68CDD3B82A}" presName="hierRoot2" presStyleCnt="0">
        <dgm:presLayoutVars>
          <dgm:hierBranch/>
        </dgm:presLayoutVars>
      </dgm:prSet>
      <dgm:spPr/>
    </dgm:pt>
    <dgm:pt modelId="{D33F9DD8-076A-4A7A-BFB8-36EBFEEDA8AC}" type="pres">
      <dgm:prSet presAssocID="{CC6E9576-6CFF-4490-BB19-CE68CDD3B82A}" presName="rootComposite" presStyleCnt="0"/>
      <dgm:spPr/>
    </dgm:pt>
    <dgm:pt modelId="{BED56F8C-CA34-4099-949D-B7E068AF7BE7}" type="pres">
      <dgm:prSet presAssocID="{CC6E9576-6CFF-4490-BB19-CE68CDD3B82A}" presName="rootText" presStyleLbl="node2" presStyleIdx="0" presStyleCnt="2">
        <dgm:presLayoutVars>
          <dgm:chPref val="3"/>
        </dgm:presLayoutVars>
      </dgm:prSet>
      <dgm:spPr/>
    </dgm:pt>
    <dgm:pt modelId="{199E1FE5-351C-4606-B112-E27E61D4BD48}" type="pres">
      <dgm:prSet presAssocID="{CC6E9576-6CFF-4490-BB19-CE68CDD3B82A}" presName="rootConnector" presStyleLbl="node2" presStyleIdx="0" presStyleCnt="2"/>
      <dgm:spPr/>
    </dgm:pt>
    <dgm:pt modelId="{F32D8DB3-0C57-432C-A5A1-2DAE3D10FDF4}" type="pres">
      <dgm:prSet presAssocID="{CC6E9576-6CFF-4490-BB19-CE68CDD3B82A}" presName="hierChild4" presStyleCnt="0"/>
      <dgm:spPr/>
    </dgm:pt>
    <dgm:pt modelId="{99363A18-55A0-4A10-B186-6EF5BE1E9E6F}" type="pres">
      <dgm:prSet presAssocID="{D1A3C1CD-DF0E-404F-A4D8-F1E73EFA2070}" presName="Name35" presStyleLbl="parChTrans1D3" presStyleIdx="0" presStyleCnt="3"/>
      <dgm:spPr/>
    </dgm:pt>
    <dgm:pt modelId="{A26533D4-F33C-4AEC-90C0-5743FC1BE810}" type="pres">
      <dgm:prSet presAssocID="{FEA815C8-CF5F-4E19-BD5F-3F7DF0A0FD1C}" presName="hierRoot2" presStyleCnt="0">
        <dgm:presLayoutVars>
          <dgm:hierBranch val="r"/>
        </dgm:presLayoutVars>
      </dgm:prSet>
      <dgm:spPr/>
    </dgm:pt>
    <dgm:pt modelId="{628AEFAA-AACB-464F-BE4D-50818EC45CAA}" type="pres">
      <dgm:prSet presAssocID="{FEA815C8-CF5F-4E19-BD5F-3F7DF0A0FD1C}" presName="rootComposite" presStyleCnt="0"/>
      <dgm:spPr/>
    </dgm:pt>
    <dgm:pt modelId="{55DEA3D3-AE3D-4FCA-9460-3EDAD8862F3D}" type="pres">
      <dgm:prSet presAssocID="{FEA815C8-CF5F-4E19-BD5F-3F7DF0A0FD1C}" presName="rootText" presStyleLbl="node3" presStyleIdx="0" presStyleCnt="3">
        <dgm:presLayoutVars>
          <dgm:chPref val="3"/>
        </dgm:presLayoutVars>
      </dgm:prSet>
      <dgm:spPr/>
    </dgm:pt>
    <dgm:pt modelId="{5A980A2D-4AEC-44F9-B371-7EE773387C92}" type="pres">
      <dgm:prSet presAssocID="{FEA815C8-CF5F-4E19-BD5F-3F7DF0A0FD1C}" presName="rootConnector" presStyleLbl="node3" presStyleIdx="0" presStyleCnt="3"/>
      <dgm:spPr/>
    </dgm:pt>
    <dgm:pt modelId="{CBC6832D-6EEA-48A8-89B8-8DF68E214ED2}" type="pres">
      <dgm:prSet presAssocID="{FEA815C8-CF5F-4E19-BD5F-3F7DF0A0FD1C}" presName="hierChild4" presStyleCnt="0"/>
      <dgm:spPr/>
    </dgm:pt>
    <dgm:pt modelId="{0EA73B94-E6C5-4095-9424-9E184BACBE52}" type="pres">
      <dgm:prSet presAssocID="{FEA815C8-CF5F-4E19-BD5F-3F7DF0A0FD1C}" presName="hierChild5" presStyleCnt="0"/>
      <dgm:spPr/>
    </dgm:pt>
    <dgm:pt modelId="{915F8C24-1BDD-4624-858E-63F3533F8A8E}" type="pres">
      <dgm:prSet presAssocID="{CC6E9576-6CFF-4490-BB19-CE68CDD3B82A}" presName="hierChild5" presStyleCnt="0"/>
      <dgm:spPr/>
    </dgm:pt>
    <dgm:pt modelId="{565AE57C-979A-48FF-8B3B-D0EB68FA3541}" type="pres">
      <dgm:prSet presAssocID="{A55D7766-689B-4E85-BF6C-0DD767D60D4B}" presName="Name35" presStyleLbl="parChTrans1D2" presStyleIdx="1" presStyleCnt="2"/>
      <dgm:spPr/>
    </dgm:pt>
    <dgm:pt modelId="{295CFDFC-DAEE-496D-A88D-F29290283F21}" type="pres">
      <dgm:prSet presAssocID="{84A5564F-5224-4F5A-BF7B-534127D1B397}" presName="hierRoot2" presStyleCnt="0">
        <dgm:presLayoutVars>
          <dgm:hierBranch/>
        </dgm:presLayoutVars>
      </dgm:prSet>
      <dgm:spPr/>
    </dgm:pt>
    <dgm:pt modelId="{82205908-2ABE-42D2-B969-BA9910881459}" type="pres">
      <dgm:prSet presAssocID="{84A5564F-5224-4F5A-BF7B-534127D1B397}" presName="rootComposite" presStyleCnt="0"/>
      <dgm:spPr/>
    </dgm:pt>
    <dgm:pt modelId="{4EEB5DF3-6D66-4782-8B72-1BAE2F88EA30}" type="pres">
      <dgm:prSet presAssocID="{84A5564F-5224-4F5A-BF7B-534127D1B397}" presName="rootText" presStyleLbl="node2" presStyleIdx="1" presStyleCnt="2">
        <dgm:presLayoutVars>
          <dgm:chPref val="3"/>
        </dgm:presLayoutVars>
      </dgm:prSet>
      <dgm:spPr/>
    </dgm:pt>
    <dgm:pt modelId="{4162C3EF-0CC1-4709-9F71-80A5A7B5E5F4}" type="pres">
      <dgm:prSet presAssocID="{84A5564F-5224-4F5A-BF7B-534127D1B397}" presName="rootConnector" presStyleLbl="node2" presStyleIdx="1" presStyleCnt="2"/>
      <dgm:spPr/>
    </dgm:pt>
    <dgm:pt modelId="{6823716C-9596-40B0-99BC-C92FD512B2D1}" type="pres">
      <dgm:prSet presAssocID="{84A5564F-5224-4F5A-BF7B-534127D1B397}" presName="hierChild4" presStyleCnt="0"/>
      <dgm:spPr/>
    </dgm:pt>
    <dgm:pt modelId="{5E0BE97E-2F88-4143-9255-A8122EEE187D}" type="pres">
      <dgm:prSet presAssocID="{1FBF23F0-E091-402C-AD9C-4D70077AEDA5}" presName="Name35" presStyleLbl="parChTrans1D3" presStyleIdx="1" presStyleCnt="3"/>
      <dgm:spPr/>
    </dgm:pt>
    <dgm:pt modelId="{8E2CF5CB-1990-46E0-8E5A-26C3083FD4D2}" type="pres">
      <dgm:prSet presAssocID="{9F8F0996-1DD0-44C0-B0FA-080CAD4104DB}" presName="hierRoot2" presStyleCnt="0">
        <dgm:presLayoutVars>
          <dgm:hierBranch val="r"/>
        </dgm:presLayoutVars>
      </dgm:prSet>
      <dgm:spPr/>
    </dgm:pt>
    <dgm:pt modelId="{78468401-510B-41E9-8F3A-FDB1DFF201F0}" type="pres">
      <dgm:prSet presAssocID="{9F8F0996-1DD0-44C0-B0FA-080CAD4104DB}" presName="rootComposite" presStyleCnt="0"/>
      <dgm:spPr/>
    </dgm:pt>
    <dgm:pt modelId="{91258444-935B-4A03-8751-CB73EF3F70E2}" type="pres">
      <dgm:prSet presAssocID="{9F8F0996-1DD0-44C0-B0FA-080CAD4104DB}" presName="rootText" presStyleLbl="node3" presStyleIdx="1" presStyleCnt="3">
        <dgm:presLayoutVars>
          <dgm:chPref val="3"/>
        </dgm:presLayoutVars>
      </dgm:prSet>
      <dgm:spPr/>
    </dgm:pt>
    <dgm:pt modelId="{45CC426C-D61C-4AAD-802C-000B40C14C73}" type="pres">
      <dgm:prSet presAssocID="{9F8F0996-1DD0-44C0-B0FA-080CAD4104DB}" presName="rootConnector" presStyleLbl="node3" presStyleIdx="1" presStyleCnt="3"/>
      <dgm:spPr/>
    </dgm:pt>
    <dgm:pt modelId="{3CEBE3A0-EF85-428A-B476-B62361BA3157}" type="pres">
      <dgm:prSet presAssocID="{9F8F0996-1DD0-44C0-B0FA-080CAD4104DB}" presName="hierChild4" presStyleCnt="0"/>
      <dgm:spPr/>
    </dgm:pt>
    <dgm:pt modelId="{96610878-F004-4D8F-A155-60E0A40BAEF9}" type="pres">
      <dgm:prSet presAssocID="{D9A2262A-8FD6-4670-8384-19CC7A019FE2}" presName="Name50" presStyleLbl="parChTrans1D4" presStyleIdx="0" presStyleCnt="5"/>
      <dgm:spPr/>
    </dgm:pt>
    <dgm:pt modelId="{B7D119BA-2F63-4EE4-9386-685DC2005B76}" type="pres">
      <dgm:prSet presAssocID="{21AA2240-8E69-4D19-9ED0-C933042149C9}" presName="hierRoot2" presStyleCnt="0">
        <dgm:presLayoutVars>
          <dgm:hierBranch val="r"/>
        </dgm:presLayoutVars>
      </dgm:prSet>
      <dgm:spPr/>
    </dgm:pt>
    <dgm:pt modelId="{8D2AA7C0-04F4-44FD-9893-1B48B876D8D0}" type="pres">
      <dgm:prSet presAssocID="{21AA2240-8E69-4D19-9ED0-C933042149C9}" presName="rootComposite" presStyleCnt="0"/>
      <dgm:spPr/>
    </dgm:pt>
    <dgm:pt modelId="{79387AF2-19FE-450F-BFA1-893744E9B036}" type="pres">
      <dgm:prSet presAssocID="{21AA2240-8E69-4D19-9ED0-C933042149C9}" presName="rootText" presStyleLbl="node4" presStyleIdx="0" presStyleCnt="5">
        <dgm:presLayoutVars>
          <dgm:chPref val="3"/>
        </dgm:presLayoutVars>
      </dgm:prSet>
      <dgm:spPr/>
    </dgm:pt>
    <dgm:pt modelId="{326FA64F-0114-4FE3-A6C9-8C3D64A3E402}" type="pres">
      <dgm:prSet presAssocID="{21AA2240-8E69-4D19-9ED0-C933042149C9}" presName="rootConnector" presStyleLbl="node4" presStyleIdx="0" presStyleCnt="5"/>
      <dgm:spPr/>
    </dgm:pt>
    <dgm:pt modelId="{0B0FDC0D-A671-4DD7-9037-C3832999B593}" type="pres">
      <dgm:prSet presAssocID="{21AA2240-8E69-4D19-9ED0-C933042149C9}" presName="hierChild4" presStyleCnt="0"/>
      <dgm:spPr/>
    </dgm:pt>
    <dgm:pt modelId="{885B2E20-42E6-42B5-9592-A2793F5EE5EE}" type="pres">
      <dgm:prSet presAssocID="{21AA2240-8E69-4D19-9ED0-C933042149C9}" presName="hierChild5" presStyleCnt="0"/>
      <dgm:spPr/>
    </dgm:pt>
    <dgm:pt modelId="{C6163E6F-D968-4C2E-9479-DEE709393E64}" type="pres">
      <dgm:prSet presAssocID="{9F8F0996-1DD0-44C0-B0FA-080CAD4104DB}" presName="hierChild5" presStyleCnt="0"/>
      <dgm:spPr/>
    </dgm:pt>
    <dgm:pt modelId="{3195C12A-8F0C-4520-9031-E5AD79C28B84}" type="pres">
      <dgm:prSet presAssocID="{400584FC-B1C1-46FF-8710-E5743417E13E}" presName="Name35" presStyleLbl="parChTrans1D3" presStyleIdx="2" presStyleCnt="3"/>
      <dgm:spPr/>
    </dgm:pt>
    <dgm:pt modelId="{52712B99-557C-491F-BE8F-EA16FDB036FD}" type="pres">
      <dgm:prSet presAssocID="{9D49519F-6FCF-486B-BC27-4FA50549DAF5}" presName="hierRoot2" presStyleCnt="0">
        <dgm:presLayoutVars>
          <dgm:hierBranch val="r"/>
        </dgm:presLayoutVars>
      </dgm:prSet>
      <dgm:spPr/>
    </dgm:pt>
    <dgm:pt modelId="{54B8AFF0-649B-47E7-A8CE-4C9E34006C59}" type="pres">
      <dgm:prSet presAssocID="{9D49519F-6FCF-486B-BC27-4FA50549DAF5}" presName="rootComposite" presStyleCnt="0"/>
      <dgm:spPr/>
    </dgm:pt>
    <dgm:pt modelId="{AB9A30AF-4F07-4054-AE34-9A2F2827466D}" type="pres">
      <dgm:prSet presAssocID="{9D49519F-6FCF-486B-BC27-4FA50549DAF5}" presName="rootText" presStyleLbl="node3" presStyleIdx="2" presStyleCnt="3">
        <dgm:presLayoutVars>
          <dgm:chPref val="3"/>
        </dgm:presLayoutVars>
      </dgm:prSet>
      <dgm:spPr/>
    </dgm:pt>
    <dgm:pt modelId="{1ADB6C34-313F-4034-8472-C06881431A6A}" type="pres">
      <dgm:prSet presAssocID="{9D49519F-6FCF-486B-BC27-4FA50549DAF5}" presName="rootConnector" presStyleLbl="node3" presStyleIdx="2" presStyleCnt="3"/>
      <dgm:spPr/>
    </dgm:pt>
    <dgm:pt modelId="{C7FE19C8-FBA0-4766-9006-5418025D2B3D}" type="pres">
      <dgm:prSet presAssocID="{9D49519F-6FCF-486B-BC27-4FA50549DAF5}" presName="hierChild4" presStyleCnt="0"/>
      <dgm:spPr/>
    </dgm:pt>
    <dgm:pt modelId="{314C865B-CE81-4E05-A81E-86297006F6A8}" type="pres">
      <dgm:prSet presAssocID="{B7B9C911-5D29-4EBF-B2BD-C309B88D877A}" presName="Name50" presStyleLbl="parChTrans1D4" presStyleIdx="1" presStyleCnt="5"/>
      <dgm:spPr/>
    </dgm:pt>
    <dgm:pt modelId="{7BC0322F-AB55-4613-8307-BC09B30192D3}" type="pres">
      <dgm:prSet presAssocID="{44A44619-BC03-4EA0-91B2-4E5C77A40F34}" presName="hierRoot2" presStyleCnt="0">
        <dgm:presLayoutVars>
          <dgm:hierBranch val="r"/>
        </dgm:presLayoutVars>
      </dgm:prSet>
      <dgm:spPr/>
    </dgm:pt>
    <dgm:pt modelId="{E3712A97-65D2-4B0A-8A68-CFD2771CE8E7}" type="pres">
      <dgm:prSet presAssocID="{44A44619-BC03-4EA0-91B2-4E5C77A40F34}" presName="rootComposite" presStyleCnt="0"/>
      <dgm:spPr/>
    </dgm:pt>
    <dgm:pt modelId="{ED461AFE-40FC-47BB-B5A8-217BE379832B}" type="pres">
      <dgm:prSet presAssocID="{44A44619-BC03-4EA0-91B2-4E5C77A40F34}" presName="rootText" presStyleLbl="node4" presStyleIdx="1" presStyleCnt="5">
        <dgm:presLayoutVars>
          <dgm:chPref val="3"/>
        </dgm:presLayoutVars>
      </dgm:prSet>
      <dgm:spPr/>
    </dgm:pt>
    <dgm:pt modelId="{AEB5EF11-F2FE-4C27-B304-64A29CAA4531}" type="pres">
      <dgm:prSet presAssocID="{44A44619-BC03-4EA0-91B2-4E5C77A40F34}" presName="rootConnector" presStyleLbl="node4" presStyleIdx="1" presStyleCnt="5"/>
      <dgm:spPr/>
    </dgm:pt>
    <dgm:pt modelId="{3D2C84A6-FF06-493C-9830-261538F94979}" type="pres">
      <dgm:prSet presAssocID="{44A44619-BC03-4EA0-91B2-4E5C77A40F34}" presName="hierChild4" presStyleCnt="0"/>
      <dgm:spPr/>
    </dgm:pt>
    <dgm:pt modelId="{DC98090A-44FC-4C71-BE42-D6D7B4F34EFA}" type="pres">
      <dgm:prSet presAssocID="{A54C78CD-E3AA-427A-9E7C-EBD78498CEEB}" presName="Name50" presStyleLbl="parChTrans1D4" presStyleIdx="2" presStyleCnt="5"/>
      <dgm:spPr/>
    </dgm:pt>
    <dgm:pt modelId="{D41A35B6-E7CB-49E3-A4D4-30F604989DDD}" type="pres">
      <dgm:prSet presAssocID="{1534FCC6-A789-4B0D-A451-AE3BC13FC2FD}" presName="hierRoot2" presStyleCnt="0">
        <dgm:presLayoutVars>
          <dgm:hierBranch val="r"/>
        </dgm:presLayoutVars>
      </dgm:prSet>
      <dgm:spPr/>
    </dgm:pt>
    <dgm:pt modelId="{95A35726-6D79-414D-BD3D-A213D49F3B3B}" type="pres">
      <dgm:prSet presAssocID="{1534FCC6-A789-4B0D-A451-AE3BC13FC2FD}" presName="rootComposite" presStyleCnt="0"/>
      <dgm:spPr/>
    </dgm:pt>
    <dgm:pt modelId="{B9C27948-0E74-4D11-8BEA-4D8F93E83D7F}" type="pres">
      <dgm:prSet presAssocID="{1534FCC6-A789-4B0D-A451-AE3BC13FC2FD}" presName="rootText" presStyleLbl="node4" presStyleIdx="2" presStyleCnt="5">
        <dgm:presLayoutVars>
          <dgm:chPref val="3"/>
        </dgm:presLayoutVars>
      </dgm:prSet>
      <dgm:spPr/>
    </dgm:pt>
    <dgm:pt modelId="{FAC4DE8C-DCC6-49BC-8B8B-42F58EA0DA98}" type="pres">
      <dgm:prSet presAssocID="{1534FCC6-A789-4B0D-A451-AE3BC13FC2FD}" presName="rootConnector" presStyleLbl="node4" presStyleIdx="2" presStyleCnt="5"/>
      <dgm:spPr/>
    </dgm:pt>
    <dgm:pt modelId="{AF401AEC-3301-4163-9B39-8239FC45EEF8}" type="pres">
      <dgm:prSet presAssocID="{1534FCC6-A789-4B0D-A451-AE3BC13FC2FD}" presName="hierChild4" presStyleCnt="0"/>
      <dgm:spPr/>
    </dgm:pt>
    <dgm:pt modelId="{A91E2451-F1D1-4150-980A-6EE77B595AC8}" type="pres">
      <dgm:prSet presAssocID="{31395199-D943-4807-9A8A-8A04FD960D0B}" presName="Name50" presStyleLbl="parChTrans1D4" presStyleIdx="3" presStyleCnt="5"/>
      <dgm:spPr/>
    </dgm:pt>
    <dgm:pt modelId="{11CCE611-E534-4566-892D-D809453DBFE6}" type="pres">
      <dgm:prSet presAssocID="{0016EE6C-3E1E-4196-80B8-A360130F6B08}" presName="hierRoot2" presStyleCnt="0">
        <dgm:presLayoutVars>
          <dgm:hierBranch val="r"/>
        </dgm:presLayoutVars>
      </dgm:prSet>
      <dgm:spPr/>
    </dgm:pt>
    <dgm:pt modelId="{266F7748-E1EC-49B4-AEFD-A7816C3CC9FA}" type="pres">
      <dgm:prSet presAssocID="{0016EE6C-3E1E-4196-80B8-A360130F6B08}" presName="rootComposite" presStyleCnt="0"/>
      <dgm:spPr/>
    </dgm:pt>
    <dgm:pt modelId="{CB5872EC-9CE1-4301-B819-889758D72F1A}" type="pres">
      <dgm:prSet presAssocID="{0016EE6C-3E1E-4196-80B8-A360130F6B08}" presName="rootText" presStyleLbl="node4" presStyleIdx="3" presStyleCnt="5">
        <dgm:presLayoutVars>
          <dgm:chPref val="3"/>
        </dgm:presLayoutVars>
      </dgm:prSet>
      <dgm:spPr/>
    </dgm:pt>
    <dgm:pt modelId="{ADF7D69C-C583-44FA-8717-32B3D3B4013A}" type="pres">
      <dgm:prSet presAssocID="{0016EE6C-3E1E-4196-80B8-A360130F6B08}" presName="rootConnector" presStyleLbl="node4" presStyleIdx="3" presStyleCnt="5"/>
      <dgm:spPr/>
    </dgm:pt>
    <dgm:pt modelId="{0E28E8CA-BB56-44F0-9498-0260FE015AAF}" type="pres">
      <dgm:prSet presAssocID="{0016EE6C-3E1E-4196-80B8-A360130F6B08}" presName="hierChild4" presStyleCnt="0"/>
      <dgm:spPr/>
    </dgm:pt>
    <dgm:pt modelId="{6D66370D-4506-4046-8D6D-82B2D82EBDF4}" type="pres">
      <dgm:prSet presAssocID="{0016EE6C-3E1E-4196-80B8-A360130F6B08}" presName="hierChild5" presStyleCnt="0"/>
      <dgm:spPr/>
    </dgm:pt>
    <dgm:pt modelId="{35461F12-450B-471E-B296-72D57A2FCCAA}" type="pres">
      <dgm:prSet presAssocID="{57DC1AD5-906D-4045-9875-410DB2907F82}" presName="Name50" presStyleLbl="parChTrans1D4" presStyleIdx="4" presStyleCnt="5"/>
      <dgm:spPr/>
    </dgm:pt>
    <dgm:pt modelId="{3B4D9D75-B645-4192-BB2E-562C732607C7}" type="pres">
      <dgm:prSet presAssocID="{91FFECA0-A913-4B11-AE7B-5FC63200D92E}" presName="hierRoot2" presStyleCnt="0">
        <dgm:presLayoutVars>
          <dgm:hierBranch val="r"/>
        </dgm:presLayoutVars>
      </dgm:prSet>
      <dgm:spPr/>
    </dgm:pt>
    <dgm:pt modelId="{03A8F1BB-4DDA-47CF-8206-C390C05ADB39}" type="pres">
      <dgm:prSet presAssocID="{91FFECA0-A913-4B11-AE7B-5FC63200D92E}" presName="rootComposite" presStyleCnt="0"/>
      <dgm:spPr/>
    </dgm:pt>
    <dgm:pt modelId="{B80CB044-11F4-46DA-8028-3C93BBD1AC3B}" type="pres">
      <dgm:prSet presAssocID="{91FFECA0-A913-4B11-AE7B-5FC63200D92E}" presName="rootText" presStyleLbl="node4" presStyleIdx="4" presStyleCnt="5">
        <dgm:presLayoutVars>
          <dgm:chPref val="3"/>
        </dgm:presLayoutVars>
      </dgm:prSet>
      <dgm:spPr/>
    </dgm:pt>
    <dgm:pt modelId="{A9A09697-0943-4174-B3DD-46768A21AC6F}" type="pres">
      <dgm:prSet presAssocID="{91FFECA0-A913-4B11-AE7B-5FC63200D92E}" presName="rootConnector" presStyleLbl="node4" presStyleIdx="4" presStyleCnt="5"/>
      <dgm:spPr/>
    </dgm:pt>
    <dgm:pt modelId="{A8F70F32-8ED1-40ED-A09D-CB7E07B4E22B}" type="pres">
      <dgm:prSet presAssocID="{91FFECA0-A913-4B11-AE7B-5FC63200D92E}" presName="hierChild4" presStyleCnt="0"/>
      <dgm:spPr/>
    </dgm:pt>
    <dgm:pt modelId="{0B498700-3FD7-430A-9545-4F5584481ADB}" type="pres">
      <dgm:prSet presAssocID="{91FFECA0-A913-4B11-AE7B-5FC63200D92E}" presName="hierChild5" presStyleCnt="0"/>
      <dgm:spPr/>
    </dgm:pt>
    <dgm:pt modelId="{FF23D607-110B-46D8-931F-9AE54BDB87FE}" type="pres">
      <dgm:prSet presAssocID="{1534FCC6-A789-4B0D-A451-AE3BC13FC2FD}" presName="hierChild5" presStyleCnt="0"/>
      <dgm:spPr/>
    </dgm:pt>
    <dgm:pt modelId="{EAFE4498-B6CF-4C25-A382-52EDE07E4457}" type="pres">
      <dgm:prSet presAssocID="{44A44619-BC03-4EA0-91B2-4E5C77A40F34}" presName="hierChild5" presStyleCnt="0"/>
      <dgm:spPr/>
    </dgm:pt>
    <dgm:pt modelId="{1039CA86-94E3-46C9-B3E4-2E85FFD4516E}" type="pres">
      <dgm:prSet presAssocID="{9D49519F-6FCF-486B-BC27-4FA50549DAF5}" presName="hierChild5" presStyleCnt="0"/>
      <dgm:spPr/>
    </dgm:pt>
    <dgm:pt modelId="{D8322C47-BD42-4429-A0EF-001BC012E552}" type="pres">
      <dgm:prSet presAssocID="{84A5564F-5224-4F5A-BF7B-534127D1B397}" presName="hierChild5" presStyleCnt="0"/>
      <dgm:spPr/>
    </dgm:pt>
    <dgm:pt modelId="{6BD2106C-297E-4938-B739-4C8169034178}" type="pres">
      <dgm:prSet presAssocID="{E3A001D6-0712-4176-9EE7-D925FCDC6471}" presName="hierChild3" presStyleCnt="0"/>
      <dgm:spPr/>
    </dgm:pt>
  </dgm:ptLst>
  <dgm:cxnLst>
    <dgm:cxn modelId="{04E58703-9EEC-4B11-AF0D-1D1CF08ECE07}" type="presOf" srcId="{9F8F0996-1DD0-44C0-B0FA-080CAD4104DB}" destId="{45CC426C-D61C-4AAD-802C-000B40C14C73}" srcOrd="1" destOrd="0" presId="urn:microsoft.com/office/officeart/2005/8/layout/orgChart1"/>
    <dgm:cxn modelId="{C834E306-720D-4C11-AADC-6764FB2A5C76}" type="presOf" srcId="{BA3FC9F2-CBED-41B1-94F0-532306066FF8}" destId="{9CCBBD9E-CF5D-4BB1-AEE8-522065E77F4D}" srcOrd="0" destOrd="0" presId="urn:microsoft.com/office/officeart/2005/8/layout/orgChart1"/>
    <dgm:cxn modelId="{F582840B-80B2-4F90-8647-EA57A6B85CDD}" type="presOf" srcId="{1534FCC6-A789-4B0D-A451-AE3BC13FC2FD}" destId="{FAC4DE8C-DCC6-49BC-8B8B-42F58EA0DA98}" srcOrd="1" destOrd="0" presId="urn:microsoft.com/office/officeart/2005/8/layout/orgChart1"/>
    <dgm:cxn modelId="{18046C16-76FE-47F2-9759-760CFA0C44D4}" type="presOf" srcId="{CC6E9576-6CFF-4490-BB19-CE68CDD3B82A}" destId="{BED56F8C-CA34-4099-949D-B7E068AF7BE7}" srcOrd="0" destOrd="0" presId="urn:microsoft.com/office/officeart/2005/8/layout/orgChart1"/>
    <dgm:cxn modelId="{3A9B102E-2B62-4762-9110-36C7488132CB}" type="presOf" srcId="{9D49519F-6FCF-486B-BC27-4FA50549DAF5}" destId="{AB9A30AF-4F07-4054-AE34-9A2F2827466D}" srcOrd="0" destOrd="0" presId="urn:microsoft.com/office/officeart/2005/8/layout/orgChart1"/>
    <dgm:cxn modelId="{9702852E-7DF4-48A7-A92D-0D4533E40570}" type="presOf" srcId="{84A5564F-5224-4F5A-BF7B-534127D1B397}" destId="{4EEB5DF3-6D66-4782-8B72-1BAE2F88EA30}" srcOrd="0" destOrd="0" presId="urn:microsoft.com/office/officeart/2005/8/layout/orgChart1"/>
    <dgm:cxn modelId="{C3B01531-CC94-45AA-879A-A7FFEE11CD34}" type="presOf" srcId="{0016EE6C-3E1E-4196-80B8-A360130F6B08}" destId="{ADF7D69C-C583-44FA-8717-32B3D3B4013A}" srcOrd="1" destOrd="0" presId="urn:microsoft.com/office/officeart/2005/8/layout/orgChart1"/>
    <dgm:cxn modelId="{C41B6642-A418-47D4-984C-47B2F8A163AB}" srcId="{84A5564F-5224-4F5A-BF7B-534127D1B397}" destId="{9D49519F-6FCF-486B-BC27-4FA50549DAF5}" srcOrd="1" destOrd="0" parTransId="{400584FC-B1C1-46FF-8710-E5743417E13E}" sibTransId="{1E13C980-0D64-46F9-BACB-5C17AC1DE710}"/>
    <dgm:cxn modelId="{9FAC8E50-62CC-4692-8AD4-CFE76580EC85}" type="presOf" srcId="{0016EE6C-3E1E-4196-80B8-A360130F6B08}" destId="{CB5872EC-9CE1-4301-B819-889758D72F1A}" srcOrd="0" destOrd="0" presId="urn:microsoft.com/office/officeart/2005/8/layout/orgChart1"/>
    <dgm:cxn modelId="{47761F61-17AC-4C0C-AF7F-20363C6D3287}" type="presOf" srcId="{E3A001D6-0712-4176-9EE7-D925FCDC6471}" destId="{C6C66A24-E3B5-494B-99F1-528AF177B987}" srcOrd="0" destOrd="0" presId="urn:microsoft.com/office/officeart/2005/8/layout/orgChart1"/>
    <dgm:cxn modelId="{A2CF3B63-9310-4882-969B-268EFD05F3BD}" srcId="{84A5564F-5224-4F5A-BF7B-534127D1B397}" destId="{9F8F0996-1DD0-44C0-B0FA-080CAD4104DB}" srcOrd="0" destOrd="0" parTransId="{1FBF23F0-E091-402C-AD9C-4D70077AEDA5}" sibTransId="{77A73537-BAF9-4217-915E-A25FBF14470F}"/>
    <dgm:cxn modelId="{19C7AC69-BD85-47A5-8425-764450FCDEE0}" type="presOf" srcId="{A54C78CD-E3AA-427A-9E7C-EBD78498CEEB}" destId="{DC98090A-44FC-4C71-BE42-D6D7B4F34EFA}" srcOrd="0" destOrd="0" presId="urn:microsoft.com/office/officeart/2005/8/layout/orgChart1"/>
    <dgm:cxn modelId="{142BC36B-36C2-4DB0-AAAE-7EF0008F4D7E}" type="presOf" srcId="{84A5564F-5224-4F5A-BF7B-534127D1B397}" destId="{4162C3EF-0CC1-4709-9F71-80A5A7B5E5F4}" srcOrd="1" destOrd="0" presId="urn:microsoft.com/office/officeart/2005/8/layout/orgChart1"/>
    <dgm:cxn modelId="{55577D70-00BB-4A17-B593-6C2AEEEA47E7}" srcId="{9F8F0996-1DD0-44C0-B0FA-080CAD4104DB}" destId="{21AA2240-8E69-4D19-9ED0-C933042149C9}" srcOrd="0" destOrd="0" parTransId="{D9A2262A-8FD6-4670-8384-19CC7A019FE2}" sibTransId="{1F3AE1E2-C476-4240-A61E-B2A15914DE58}"/>
    <dgm:cxn modelId="{C46FFC72-5ED6-4488-A8B4-D8408E6BE53A}" type="presOf" srcId="{31395199-D943-4807-9A8A-8A04FD960D0B}" destId="{A91E2451-F1D1-4150-980A-6EE77B595AC8}" srcOrd="0" destOrd="0" presId="urn:microsoft.com/office/officeart/2005/8/layout/orgChart1"/>
    <dgm:cxn modelId="{2ADC1B7C-484E-41A3-9999-BE130CB7C5D4}" type="presOf" srcId="{47C0B2F5-09CA-4BA3-8096-C45C0040F719}" destId="{50DFFF3D-9F8E-4275-87BE-6D458898F640}" srcOrd="0" destOrd="0" presId="urn:microsoft.com/office/officeart/2005/8/layout/orgChart1"/>
    <dgm:cxn modelId="{E6C97481-7483-4EA6-8720-16AF84D7EB2C}" type="presOf" srcId="{FEA815C8-CF5F-4E19-BD5F-3F7DF0A0FD1C}" destId="{55DEA3D3-AE3D-4FCA-9460-3EDAD8862F3D}" srcOrd="0" destOrd="0" presId="urn:microsoft.com/office/officeart/2005/8/layout/orgChart1"/>
    <dgm:cxn modelId="{CF5C5D84-D396-482B-90BF-53AE44156100}" type="presOf" srcId="{9F8F0996-1DD0-44C0-B0FA-080CAD4104DB}" destId="{91258444-935B-4A03-8751-CB73EF3F70E2}" srcOrd="0" destOrd="0" presId="urn:microsoft.com/office/officeart/2005/8/layout/orgChart1"/>
    <dgm:cxn modelId="{020FD393-1321-483E-938C-682BA63B5D6C}" type="presOf" srcId="{91FFECA0-A913-4B11-AE7B-5FC63200D92E}" destId="{B80CB044-11F4-46DA-8028-3C93BBD1AC3B}" srcOrd="0" destOrd="0" presId="urn:microsoft.com/office/officeart/2005/8/layout/orgChart1"/>
    <dgm:cxn modelId="{E99CE796-1C58-4A60-BC64-959376CD8BE6}" type="presOf" srcId="{44A44619-BC03-4EA0-91B2-4E5C77A40F34}" destId="{AEB5EF11-F2FE-4C27-B304-64A29CAA4531}" srcOrd="1" destOrd="0" presId="urn:microsoft.com/office/officeart/2005/8/layout/orgChart1"/>
    <dgm:cxn modelId="{CEAD2A9F-C309-4604-BF2A-1BB5230627F9}" srcId="{1534FCC6-A789-4B0D-A451-AE3BC13FC2FD}" destId="{91FFECA0-A913-4B11-AE7B-5FC63200D92E}" srcOrd="1" destOrd="0" parTransId="{57DC1AD5-906D-4045-9875-410DB2907F82}" sibTransId="{5DA6DED2-4865-4D50-9078-6B436A79383B}"/>
    <dgm:cxn modelId="{3E864BA2-B4EA-43C6-A5B8-AA528C5FBD01}" type="presOf" srcId="{21AA2240-8E69-4D19-9ED0-C933042149C9}" destId="{326FA64F-0114-4FE3-A6C9-8C3D64A3E402}" srcOrd="1" destOrd="0" presId="urn:microsoft.com/office/officeart/2005/8/layout/orgChart1"/>
    <dgm:cxn modelId="{0CDCF2A3-844A-4E3B-AA7F-E8DB5D472B86}" srcId="{CC6E9576-6CFF-4490-BB19-CE68CDD3B82A}" destId="{FEA815C8-CF5F-4E19-BD5F-3F7DF0A0FD1C}" srcOrd="0" destOrd="0" parTransId="{D1A3C1CD-DF0E-404F-A4D8-F1E73EFA2070}" sibTransId="{9BAE94CD-B96E-4916-9830-5AD56951B4C4}"/>
    <dgm:cxn modelId="{668D1FA8-060A-4033-BC70-35B82451B722}" type="presOf" srcId="{CC6E9576-6CFF-4490-BB19-CE68CDD3B82A}" destId="{199E1FE5-351C-4606-B112-E27E61D4BD48}" srcOrd="1" destOrd="0" presId="urn:microsoft.com/office/officeart/2005/8/layout/orgChart1"/>
    <dgm:cxn modelId="{B3D5E1A8-20AA-4356-8529-2A26455AD9BC}" type="presOf" srcId="{A55D7766-689B-4E85-BF6C-0DD767D60D4B}" destId="{565AE57C-979A-48FF-8B3B-D0EB68FA3541}" srcOrd="0" destOrd="0" presId="urn:microsoft.com/office/officeart/2005/8/layout/orgChart1"/>
    <dgm:cxn modelId="{2C43ACB0-D4E5-4973-827D-69849D392D11}" srcId="{1534FCC6-A789-4B0D-A451-AE3BC13FC2FD}" destId="{0016EE6C-3E1E-4196-80B8-A360130F6B08}" srcOrd="0" destOrd="0" parTransId="{31395199-D943-4807-9A8A-8A04FD960D0B}" sibTransId="{69F154D8-0DE5-4A98-8EE9-71285137D031}"/>
    <dgm:cxn modelId="{21E238B4-DFBE-4D6A-912E-697B31A1CC90}" srcId="{9D49519F-6FCF-486B-BC27-4FA50549DAF5}" destId="{44A44619-BC03-4EA0-91B2-4E5C77A40F34}" srcOrd="0" destOrd="0" parTransId="{B7B9C911-5D29-4EBF-B2BD-C309B88D877A}" sibTransId="{896E7F4A-67DD-4D44-809B-F1BFE116D592}"/>
    <dgm:cxn modelId="{A667DCB5-8ADE-4865-8165-6B6A6E2BCE6A}" type="presOf" srcId="{1FBF23F0-E091-402C-AD9C-4D70077AEDA5}" destId="{5E0BE97E-2F88-4143-9255-A8122EEE187D}" srcOrd="0" destOrd="0" presId="urn:microsoft.com/office/officeart/2005/8/layout/orgChart1"/>
    <dgm:cxn modelId="{B4F879C2-0482-40AA-B9F9-6450D7948CD1}" type="presOf" srcId="{D9A2262A-8FD6-4670-8384-19CC7A019FE2}" destId="{96610878-F004-4D8F-A155-60E0A40BAEF9}" srcOrd="0" destOrd="0" presId="urn:microsoft.com/office/officeart/2005/8/layout/orgChart1"/>
    <dgm:cxn modelId="{07E7B4C8-8BAF-4E5F-A08E-FB960516D2EB}" type="presOf" srcId="{91FFECA0-A913-4B11-AE7B-5FC63200D92E}" destId="{A9A09697-0943-4174-B3DD-46768A21AC6F}" srcOrd="1" destOrd="0" presId="urn:microsoft.com/office/officeart/2005/8/layout/orgChart1"/>
    <dgm:cxn modelId="{9A9DD7C9-E83B-4F65-B500-9C6045A3A2CD}" type="presOf" srcId="{9D49519F-6FCF-486B-BC27-4FA50549DAF5}" destId="{1ADB6C34-313F-4034-8472-C06881431A6A}" srcOrd="1" destOrd="0" presId="urn:microsoft.com/office/officeart/2005/8/layout/orgChart1"/>
    <dgm:cxn modelId="{BE38D7CF-0D64-47EB-9DFA-5F65BEAF58AD}" srcId="{E3A001D6-0712-4176-9EE7-D925FCDC6471}" destId="{84A5564F-5224-4F5A-BF7B-534127D1B397}" srcOrd="1" destOrd="0" parTransId="{A55D7766-689B-4E85-BF6C-0DD767D60D4B}" sibTransId="{114702B9-12B9-490F-83B1-DE5C868F96A7}"/>
    <dgm:cxn modelId="{0104C6D1-CAA8-4FA5-9B79-49A3A12DACA2}" type="presOf" srcId="{E3A001D6-0712-4176-9EE7-D925FCDC6471}" destId="{8746A98F-F77D-4454-8A8C-1BF49008FD41}" srcOrd="1" destOrd="0" presId="urn:microsoft.com/office/officeart/2005/8/layout/orgChart1"/>
    <dgm:cxn modelId="{BA3A45D8-7115-4D26-A2F0-09C578C140B3}" type="presOf" srcId="{400584FC-B1C1-46FF-8710-E5743417E13E}" destId="{3195C12A-8F0C-4520-9031-E5AD79C28B84}" srcOrd="0" destOrd="0" presId="urn:microsoft.com/office/officeart/2005/8/layout/orgChart1"/>
    <dgm:cxn modelId="{6101F5D9-713F-42BD-8187-0A531831A244}" srcId="{47C0B2F5-09CA-4BA3-8096-C45C0040F719}" destId="{E3A001D6-0712-4176-9EE7-D925FCDC6471}" srcOrd="0" destOrd="0" parTransId="{599CEEE0-682C-4A20-B3D6-E05AEFDFCB76}" sibTransId="{85F77186-CF23-43B9-8961-A2E8B3DE271B}"/>
    <dgm:cxn modelId="{F4FC97DF-4EE2-4FF3-9A2C-21D98C9DE4AF}" srcId="{44A44619-BC03-4EA0-91B2-4E5C77A40F34}" destId="{1534FCC6-A789-4B0D-A451-AE3BC13FC2FD}" srcOrd="0" destOrd="0" parTransId="{A54C78CD-E3AA-427A-9E7C-EBD78498CEEB}" sibTransId="{2294E0BB-388F-4BD4-9E74-D2B01D3A1944}"/>
    <dgm:cxn modelId="{73BE26E8-ABA8-4A74-B8F7-38EC9096CBED}" type="presOf" srcId="{D1A3C1CD-DF0E-404F-A4D8-F1E73EFA2070}" destId="{99363A18-55A0-4A10-B186-6EF5BE1E9E6F}" srcOrd="0" destOrd="0" presId="urn:microsoft.com/office/officeart/2005/8/layout/orgChart1"/>
    <dgm:cxn modelId="{553CC7EE-27B8-44D3-B9FD-7A9ADB9020DF}" type="presOf" srcId="{1534FCC6-A789-4B0D-A451-AE3BC13FC2FD}" destId="{B9C27948-0E74-4D11-8BEA-4D8F93E83D7F}" srcOrd="0" destOrd="0" presId="urn:microsoft.com/office/officeart/2005/8/layout/orgChart1"/>
    <dgm:cxn modelId="{4627C7F1-EB74-41E5-B338-485774DA7FC1}" type="presOf" srcId="{B7B9C911-5D29-4EBF-B2BD-C309B88D877A}" destId="{314C865B-CE81-4E05-A81E-86297006F6A8}" srcOrd="0" destOrd="0" presId="urn:microsoft.com/office/officeart/2005/8/layout/orgChart1"/>
    <dgm:cxn modelId="{1F49B7F6-5D55-4003-8FCB-BCF6540A2725}" srcId="{E3A001D6-0712-4176-9EE7-D925FCDC6471}" destId="{CC6E9576-6CFF-4490-BB19-CE68CDD3B82A}" srcOrd="0" destOrd="0" parTransId="{BA3FC9F2-CBED-41B1-94F0-532306066FF8}" sibTransId="{A3D8E240-C4E2-41FC-BB5F-323B704A0A70}"/>
    <dgm:cxn modelId="{A1996AF9-2DA9-4470-96D9-2475A630D144}" type="presOf" srcId="{57DC1AD5-906D-4045-9875-410DB2907F82}" destId="{35461F12-450B-471E-B296-72D57A2FCCAA}" srcOrd="0" destOrd="0" presId="urn:microsoft.com/office/officeart/2005/8/layout/orgChart1"/>
    <dgm:cxn modelId="{E2C621FD-78AD-4F3B-87C8-652C8F97E4AB}" type="presOf" srcId="{21AA2240-8E69-4D19-9ED0-C933042149C9}" destId="{79387AF2-19FE-450F-BFA1-893744E9B036}" srcOrd="0" destOrd="0" presId="urn:microsoft.com/office/officeart/2005/8/layout/orgChart1"/>
    <dgm:cxn modelId="{6125E2FD-E8A9-44BE-8847-AFFF6261D284}" type="presOf" srcId="{FEA815C8-CF5F-4E19-BD5F-3F7DF0A0FD1C}" destId="{5A980A2D-4AEC-44F9-B371-7EE773387C92}" srcOrd="1" destOrd="0" presId="urn:microsoft.com/office/officeart/2005/8/layout/orgChart1"/>
    <dgm:cxn modelId="{313018FE-78BF-41F8-8BF5-5FBE5904F9B9}" type="presOf" srcId="{44A44619-BC03-4EA0-91B2-4E5C77A40F34}" destId="{ED461AFE-40FC-47BB-B5A8-217BE379832B}" srcOrd="0" destOrd="0" presId="urn:microsoft.com/office/officeart/2005/8/layout/orgChart1"/>
    <dgm:cxn modelId="{ABEAEF6D-0926-4CC7-8107-EEA19D9D8DD4}" type="presParOf" srcId="{50DFFF3D-9F8E-4275-87BE-6D458898F640}" destId="{E0055C1F-7D27-4653-946C-51D32EF5EE8E}" srcOrd="0" destOrd="0" presId="urn:microsoft.com/office/officeart/2005/8/layout/orgChart1"/>
    <dgm:cxn modelId="{83DF3695-149F-4795-8642-984D30301D60}" type="presParOf" srcId="{E0055C1F-7D27-4653-946C-51D32EF5EE8E}" destId="{B21EFE9D-471A-4D6B-98F1-5AEBC6FF7D90}" srcOrd="0" destOrd="0" presId="urn:microsoft.com/office/officeart/2005/8/layout/orgChart1"/>
    <dgm:cxn modelId="{72E03EAC-0C5E-44F8-8E20-7A6BD26D0EF6}" type="presParOf" srcId="{B21EFE9D-471A-4D6B-98F1-5AEBC6FF7D90}" destId="{C6C66A24-E3B5-494B-99F1-528AF177B987}" srcOrd="0" destOrd="0" presId="urn:microsoft.com/office/officeart/2005/8/layout/orgChart1"/>
    <dgm:cxn modelId="{65B83B13-2415-4F75-8B0C-E26B502F3AFE}" type="presParOf" srcId="{B21EFE9D-471A-4D6B-98F1-5AEBC6FF7D90}" destId="{8746A98F-F77D-4454-8A8C-1BF49008FD41}" srcOrd="1" destOrd="0" presId="urn:microsoft.com/office/officeart/2005/8/layout/orgChart1"/>
    <dgm:cxn modelId="{F3518D4E-9B01-4171-926A-AD8CD9BFA84D}" type="presParOf" srcId="{E0055C1F-7D27-4653-946C-51D32EF5EE8E}" destId="{77AF2B01-1811-46F5-B158-A519697C362A}" srcOrd="1" destOrd="0" presId="urn:microsoft.com/office/officeart/2005/8/layout/orgChart1"/>
    <dgm:cxn modelId="{6A551AED-4FE9-44BB-8E30-328DA0BEEF9A}" type="presParOf" srcId="{77AF2B01-1811-46F5-B158-A519697C362A}" destId="{9CCBBD9E-CF5D-4BB1-AEE8-522065E77F4D}" srcOrd="0" destOrd="0" presId="urn:microsoft.com/office/officeart/2005/8/layout/orgChart1"/>
    <dgm:cxn modelId="{ADB29BBD-4CA2-4C6B-90C8-1FE3C04B07DA}" type="presParOf" srcId="{77AF2B01-1811-46F5-B158-A519697C362A}" destId="{0A36F0BB-5819-4A94-B9B2-3B6A08A4E48B}" srcOrd="1" destOrd="0" presId="urn:microsoft.com/office/officeart/2005/8/layout/orgChart1"/>
    <dgm:cxn modelId="{41081F0D-969F-46EA-9624-24112497323A}" type="presParOf" srcId="{0A36F0BB-5819-4A94-B9B2-3B6A08A4E48B}" destId="{D33F9DD8-076A-4A7A-BFB8-36EBFEEDA8AC}" srcOrd="0" destOrd="0" presId="urn:microsoft.com/office/officeart/2005/8/layout/orgChart1"/>
    <dgm:cxn modelId="{955FCB6E-FFB9-413F-9343-AC7BEF512923}" type="presParOf" srcId="{D33F9DD8-076A-4A7A-BFB8-36EBFEEDA8AC}" destId="{BED56F8C-CA34-4099-949D-B7E068AF7BE7}" srcOrd="0" destOrd="0" presId="urn:microsoft.com/office/officeart/2005/8/layout/orgChart1"/>
    <dgm:cxn modelId="{A3B098F7-5529-442F-9F90-697227AD6A45}" type="presParOf" srcId="{D33F9DD8-076A-4A7A-BFB8-36EBFEEDA8AC}" destId="{199E1FE5-351C-4606-B112-E27E61D4BD48}" srcOrd="1" destOrd="0" presId="urn:microsoft.com/office/officeart/2005/8/layout/orgChart1"/>
    <dgm:cxn modelId="{E16B9452-0FA3-4B69-B643-22F62A709764}" type="presParOf" srcId="{0A36F0BB-5819-4A94-B9B2-3B6A08A4E48B}" destId="{F32D8DB3-0C57-432C-A5A1-2DAE3D10FDF4}" srcOrd="1" destOrd="0" presId="urn:microsoft.com/office/officeart/2005/8/layout/orgChart1"/>
    <dgm:cxn modelId="{9E4B6CF7-3A54-4602-8F37-291FE9CFAC64}" type="presParOf" srcId="{F32D8DB3-0C57-432C-A5A1-2DAE3D10FDF4}" destId="{99363A18-55A0-4A10-B186-6EF5BE1E9E6F}" srcOrd="0" destOrd="0" presId="urn:microsoft.com/office/officeart/2005/8/layout/orgChart1"/>
    <dgm:cxn modelId="{12A32259-0355-4276-B2E4-35B109426C4A}" type="presParOf" srcId="{F32D8DB3-0C57-432C-A5A1-2DAE3D10FDF4}" destId="{A26533D4-F33C-4AEC-90C0-5743FC1BE810}" srcOrd="1" destOrd="0" presId="urn:microsoft.com/office/officeart/2005/8/layout/orgChart1"/>
    <dgm:cxn modelId="{860E1FB8-C454-4637-8C68-9AE239644FC0}" type="presParOf" srcId="{A26533D4-F33C-4AEC-90C0-5743FC1BE810}" destId="{628AEFAA-AACB-464F-BE4D-50818EC45CAA}" srcOrd="0" destOrd="0" presId="urn:microsoft.com/office/officeart/2005/8/layout/orgChart1"/>
    <dgm:cxn modelId="{159C897A-EE1D-4C37-847F-4D7EABF1AF3B}" type="presParOf" srcId="{628AEFAA-AACB-464F-BE4D-50818EC45CAA}" destId="{55DEA3D3-AE3D-4FCA-9460-3EDAD8862F3D}" srcOrd="0" destOrd="0" presId="urn:microsoft.com/office/officeart/2005/8/layout/orgChart1"/>
    <dgm:cxn modelId="{68DBE506-0923-4085-AF98-F30103C4DA27}" type="presParOf" srcId="{628AEFAA-AACB-464F-BE4D-50818EC45CAA}" destId="{5A980A2D-4AEC-44F9-B371-7EE773387C92}" srcOrd="1" destOrd="0" presId="urn:microsoft.com/office/officeart/2005/8/layout/orgChart1"/>
    <dgm:cxn modelId="{66F1E450-36C4-42BD-8121-B3C453EA4705}" type="presParOf" srcId="{A26533D4-F33C-4AEC-90C0-5743FC1BE810}" destId="{CBC6832D-6EEA-48A8-89B8-8DF68E214ED2}" srcOrd="1" destOrd="0" presId="urn:microsoft.com/office/officeart/2005/8/layout/orgChart1"/>
    <dgm:cxn modelId="{20AE00E7-808C-4CD9-9194-DDD7623CCA95}" type="presParOf" srcId="{A26533D4-F33C-4AEC-90C0-5743FC1BE810}" destId="{0EA73B94-E6C5-4095-9424-9E184BACBE52}" srcOrd="2" destOrd="0" presId="urn:microsoft.com/office/officeart/2005/8/layout/orgChart1"/>
    <dgm:cxn modelId="{638B60EE-BDF7-4796-A119-91B76DE4EFBF}" type="presParOf" srcId="{0A36F0BB-5819-4A94-B9B2-3B6A08A4E48B}" destId="{915F8C24-1BDD-4624-858E-63F3533F8A8E}" srcOrd="2" destOrd="0" presId="urn:microsoft.com/office/officeart/2005/8/layout/orgChart1"/>
    <dgm:cxn modelId="{706A5940-94A9-4DC4-BCC6-3CE7683BC55C}" type="presParOf" srcId="{77AF2B01-1811-46F5-B158-A519697C362A}" destId="{565AE57C-979A-48FF-8B3B-D0EB68FA3541}" srcOrd="2" destOrd="0" presId="urn:microsoft.com/office/officeart/2005/8/layout/orgChart1"/>
    <dgm:cxn modelId="{A0F3C51E-E76B-4F78-92B8-58825573C7D9}" type="presParOf" srcId="{77AF2B01-1811-46F5-B158-A519697C362A}" destId="{295CFDFC-DAEE-496D-A88D-F29290283F21}" srcOrd="3" destOrd="0" presId="urn:microsoft.com/office/officeart/2005/8/layout/orgChart1"/>
    <dgm:cxn modelId="{E76658DC-E272-42E3-96BE-D5A5587C3DFF}" type="presParOf" srcId="{295CFDFC-DAEE-496D-A88D-F29290283F21}" destId="{82205908-2ABE-42D2-B969-BA9910881459}" srcOrd="0" destOrd="0" presId="urn:microsoft.com/office/officeart/2005/8/layout/orgChart1"/>
    <dgm:cxn modelId="{BC5D9726-9A97-4C72-A70B-C15D56C2FDE3}" type="presParOf" srcId="{82205908-2ABE-42D2-B969-BA9910881459}" destId="{4EEB5DF3-6D66-4782-8B72-1BAE2F88EA30}" srcOrd="0" destOrd="0" presId="urn:microsoft.com/office/officeart/2005/8/layout/orgChart1"/>
    <dgm:cxn modelId="{D17252F7-F9B8-402D-8F13-8AB588CAD631}" type="presParOf" srcId="{82205908-2ABE-42D2-B969-BA9910881459}" destId="{4162C3EF-0CC1-4709-9F71-80A5A7B5E5F4}" srcOrd="1" destOrd="0" presId="urn:microsoft.com/office/officeart/2005/8/layout/orgChart1"/>
    <dgm:cxn modelId="{A5B2E3F2-AD2E-4765-8583-5D950F9BE9C3}" type="presParOf" srcId="{295CFDFC-DAEE-496D-A88D-F29290283F21}" destId="{6823716C-9596-40B0-99BC-C92FD512B2D1}" srcOrd="1" destOrd="0" presId="urn:microsoft.com/office/officeart/2005/8/layout/orgChart1"/>
    <dgm:cxn modelId="{C6B7CF99-ADD6-4B57-8CE5-7A06CC6BD384}" type="presParOf" srcId="{6823716C-9596-40B0-99BC-C92FD512B2D1}" destId="{5E0BE97E-2F88-4143-9255-A8122EEE187D}" srcOrd="0" destOrd="0" presId="urn:microsoft.com/office/officeart/2005/8/layout/orgChart1"/>
    <dgm:cxn modelId="{32A62133-58D5-46C9-ADE6-DC535B7587D7}" type="presParOf" srcId="{6823716C-9596-40B0-99BC-C92FD512B2D1}" destId="{8E2CF5CB-1990-46E0-8E5A-26C3083FD4D2}" srcOrd="1" destOrd="0" presId="urn:microsoft.com/office/officeart/2005/8/layout/orgChart1"/>
    <dgm:cxn modelId="{B3A9B4F6-C5E6-46F6-B5C2-2EE39CBB277D}" type="presParOf" srcId="{8E2CF5CB-1990-46E0-8E5A-26C3083FD4D2}" destId="{78468401-510B-41E9-8F3A-FDB1DFF201F0}" srcOrd="0" destOrd="0" presId="urn:microsoft.com/office/officeart/2005/8/layout/orgChart1"/>
    <dgm:cxn modelId="{1F421B8D-2D1C-432A-B03B-FFE00F235A90}" type="presParOf" srcId="{78468401-510B-41E9-8F3A-FDB1DFF201F0}" destId="{91258444-935B-4A03-8751-CB73EF3F70E2}" srcOrd="0" destOrd="0" presId="urn:microsoft.com/office/officeart/2005/8/layout/orgChart1"/>
    <dgm:cxn modelId="{88EB8711-57FC-40EE-9105-1EF16294DC1A}" type="presParOf" srcId="{78468401-510B-41E9-8F3A-FDB1DFF201F0}" destId="{45CC426C-D61C-4AAD-802C-000B40C14C73}" srcOrd="1" destOrd="0" presId="urn:microsoft.com/office/officeart/2005/8/layout/orgChart1"/>
    <dgm:cxn modelId="{079F8F18-2453-4889-8993-A425AAC03553}" type="presParOf" srcId="{8E2CF5CB-1990-46E0-8E5A-26C3083FD4D2}" destId="{3CEBE3A0-EF85-428A-B476-B62361BA3157}" srcOrd="1" destOrd="0" presId="urn:microsoft.com/office/officeart/2005/8/layout/orgChart1"/>
    <dgm:cxn modelId="{CECCCF4F-6331-40A7-A338-E2D71047D070}" type="presParOf" srcId="{3CEBE3A0-EF85-428A-B476-B62361BA3157}" destId="{96610878-F004-4D8F-A155-60E0A40BAEF9}" srcOrd="0" destOrd="0" presId="urn:microsoft.com/office/officeart/2005/8/layout/orgChart1"/>
    <dgm:cxn modelId="{AC8CEF4C-73F1-45D6-B37A-77EE2565CE74}" type="presParOf" srcId="{3CEBE3A0-EF85-428A-B476-B62361BA3157}" destId="{B7D119BA-2F63-4EE4-9386-685DC2005B76}" srcOrd="1" destOrd="0" presId="urn:microsoft.com/office/officeart/2005/8/layout/orgChart1"/>
    <dgm:cxn modelId="{E865DDA1-456D-4EDA-80F7-FC07AC538105}" type="presParOf" srcId="{B7D119BA-2F63-4EE4-9386-685DC2005B76}" destId="{8D2AA7C0-04F4-44FD-9893-1B48B876D8D0}" srcOrd="0" destOrd="0" presId="urn:microsoft.com/office/officeart/2005/8/layout/orgChart1"/>
    <dgm:cxn modelId="{D223499E-3F3B-4374-A3E3-A02EE34FE51D}" type="presParOf" srcId="{8D2AA7C0-04F4-44FD-9893-1B48B876D8D0}" destId="{79387AF2-19FE-450F-BFA1-893744E9B036}" srcOrd="0" destOrd="0" presId="urn:microsoft.com/office/officeart/2005/8/layout/orgChart1"/>
    <dgm:cxn modelId="{D61059AE-2C8E-40AB-9EA4-A0AA219E2940}" type="presParOf" srcId="{8D2AA7C0-04F4-44FD-9893-1B48B876D8D0}" destId="{326FA64F-0114-4FE3-A6C9-8C3D64A3E402}" srcOrd="1" destOrd="0" presId="urn:microsoft.com/office/officeart/2005/8/layout/orgChart1"/>
    <dgm:cxn modelId="{C736B3C9-E9E3-4D99-981F-6D5FC5E0924F}" type="presParOf" srcId="{B7D119BA-2F63-4EE4-9386-685DC2005B76}" destId="{0B0FDC0D-A671-4DD7-9037-C3832999B593}" srcOrd="1" destOrd="0" presId="urn:microsoft.com/office/officeart/2005/8/layout/orgChart1"/>
    <dgm:cxn modelId="{44B8E5A3-67A5-4D98-B2C5-108F1AC1E14F}" type="presParOf" srcId="{B7D119BA-2F63-4EE4-9386-685DC2005B76}" destId="{885B2E20-42E6-42B5-9592-A2793F5EE5EE}" srcOrd="2" destOrd="0" presId="urn:microsoft.com/office/officeart/2005/8/layout/orgChart1"/>
    <dgm:cxn modelId="{801DCD0A-DF00-4EE9-B9AD-F716779162B6}" type="presParOf" srcId="{8E2CF5CB-1990-46E0-8E5A-26C3083FD4D2}" destId="{C6163E6F-D968-4C2E-9479-DEE709393E64}" srcOrd="2" destOrd="0" presId="urn:microsoft.com/office/officeart/2005/8/layout/orgChart1"/>
    <dgm:cxn modelId="{19D0B851-78C0-425B-8B48-474924817588}" type="presParOf" srcId="{6823716C-9596-40B0-99BC-C92FD512B2D1}" destId="{3195C12A-8F0C-4520-9031-E5AD79C28B84}" srcOrd="2" destOrd="0" presId="urn:microsoft.com/office/officeart/2005/8/layout/orgChart1"/>
    <dgm:cxn modelId="{9052BD18-FD34-4EE3-AA6A-7782A2D295FB}" type="presParOf" srcId="{6823716C-9596-40B0-99BC-C92FD512B2D1}" destId="{52712B99-557C-491F-BE8F-EA16FDB036FD}" srcOrd="3" destOrd="0" presId="urn:microsoft.com/office/officeart/2005/8/layout/orgChart1"/>
    <dgm:cxn modelId="{65E9E004-293A-4103-9DC4-30419207B697}" type="presParOf" srcId="{52712B99-557C-491F-BE8F-EA16FDB036FD}" destId="{54B8AFF0-649B-47E7-A8CE-4C9E34006C59}" srcOrd="0" destOrd="0" presId="urn:microsoft.com/office/officeart/2005/8/layout/orgChart1"/>
    <dgm:cxn modelId="{647B4299-7A11-4ACB-AA06-0B8888D55200}" type="presParOf" srcId="{54B8AFF0-649B-47E7-A8CE-4C9E34006C59}" destId="{AB9A30AF-4F07-4054-AE34-9A2F2827466D}" srcOrd="0" destOrd="0" presId="urn:microsoft.com/office/officeart/2005/8/layout/orgChart1"/>
    <dgm:cxn modelId="{BC0B6720-5046-48CE-BBD7-74B84901EDC6}" type="presParOf" srcId="{54B8AFF0-649B-47E7-A8CE-4C9E34006C59}" destId="{1ADB6C34-313F-4034-8472-C06881431A6A}" srcOrd="1" destOrd="0" presId="urn:microsoft.com/office/officeart/2005/8/layout/orgChart1"/>
    <dgm:cxn modelId="{60DFF4C1-E1AC-41B4-AEF9-4D6136DEAD58}" type="presParOf" srcId="{52712B99-557C-491F-BE8F-EA16FDB036FD}" destId="{C7FE19C8-FBA0-4766-9006-5418025D2B3D}" srcOrd="1" destOrd="0" presId="urn:microsoft.com/office/officeart/2005/8/layout/orgChart1"/>
    <dgm:cxn modelId="{A14FF7F9-1379-47C1-841E-11A6C0313510}" type="presParOf" srcId="{C7FE19C8-FBA0-4766-9006-5418025D2B3D}" destId="{314C865B-CE81-4E05-A81E-86297006F6A8}" srcOrd="0" destOrd="0" presId="urn:microsoft.com/office/officeart/2005/8/layout/orgChart1"/>
    <dgm:cxn modelId="{FA83AF07-E9D7-47C2-8074-196117DD5460}" type="presParOf" srcId="{C7FE19C8-FBA0-4766-9006-5418025D2B3D}" destId="{7BC0322F-AB55-4613-8307-BC09B30192D3}" srcOrd="1" destOrd="0" presId="urn:microsoft.com/office/officeart/2005/8/layout/orgChart1"/>
    <dgm:cxn modelId="{64CED324-9E28-4900-95E7-617781FE35F9}" type="presParOf" srcId="{7BC0322F-AB55-4613-8307-BC09B30192D3}" destId="{E3712A97-65D2-4B0A-8A68-CFD2771CE8E7}" srcOrd="0" destOrd="0" presId="urn:microsoft.com/office/officeart/2005/8/layout/orgChart1"/>
    <dgm:cxn modelId="{A8D1F91D-3422-4D8D-A0B0-745278652CE5}" type="presParOf" srcId="{E3712A97-65D2-4B0A-8A68-CFD2771CE8E7}" destId="{ED461AFE-40FC-47BB-B5A8-217BE379832B}" srcOrd="0" destOrd="0" presId="urn:microsoft.com/office/officeart/2005/8/layout/orgChart1"/>
    <dgm:cxn modelId="{6F237070-22A3-418D-BB38-3AA744529C8F}" type="presParOf" srcId="{E3712A97-65D2-4B0A-8A68-CFD2771CE8E7}" destId="{AEB5EF11-F2FE-4C27-B304-64A29CAA4531}" srcOrd="1" destOrd="0" presId="urn:microsoft.com/office/officeart/2005/8/layout/orgChart1"/>
    <dgm:cxn modelId="{11098800-7333-4933-9CA7-6D182D4F809D}" type="presParOf" srcId="{7BC0322F-AB55-4613-8307-BC09B30192D3}" destId="{3D2C84A6-FF06-493C-9830-261538F94979}" srcOrd="1" destOrd="0" presId="urn:microsoft.com/office/officeart/2005/8/layout/orgChart1"/>
    <dgm:cxn modelId="{77F5351A-6778-425F-AE27-A3A8DCA2EE29}" type="presParOf" srcId="{3D2C84A6-FF06-493C-9830-261538F94979}" destId="{DC98090A-44FC-4C71-BE42-D6D7B4F34EFA}" srcOrd="0" destOrd="0" presId="urn:microsoft.com/office/officeart/2005/8/layout/orgChart1"/>
    <dgm:cxn modelId="{E1D7188F-05AA-4542-A43D-58893B34ED78}" type="presParOf" srcId="{3D2C84A6-FF06-493C-9830-261538F94979}" destId="{D41A35B6-E7CB-49E3-A4D4-30F604989DDD}" srcOrd="1" destOrd="0" presId="urn:microsoft.com/office/officeart/2005/8/layout/orgChart1"/>
    <dgm:cxn modelId="{7B3B55F0-52A3-4E5D-9A35-116784546A0C}" type="presParOf" srcId="{D41A35B6-E7CB-49E3-A4D4-30F604989DDD}" destId="{95A35726-6D79-414D-BD3D-A213D49F3B3B}" srcOrd="0" destOrd="0" presId="urn:microsoft.com/office/officeart/2005/8/layout/orgChart1"/>
    <dgm:cxn modelId="{BF19C9DA-E77A-4C95-AFFF-A5B7C8BC8BDE}" type="presParOf" srcId="{95A35726-6D79-414D-BD3D-A213D49F3B3B}" destId="{B9C27948-0E74-4D11-8BEA-4D8F93E83D7F}" srcOrd="0" destOrd="0" presId="urn:microsoft.com/office/officeart/2005/8/layout/orgChart1"/>
    <dgm:cxn modelId="{B7CB05C9-8F17-4123-B3FB-9505A2693203}" type="presParOf" srcId="{95A35726-6D79-414D-BD3D-A213D49F3B3B}" destId="{FAC4DE8C-DCC6-49BC-8B8B-42F58EA0DA98}" srcOrd="1" destOrd="0" presId="urn:microsoft.com/office/officeart/2005/8/layout/orgChart1"/>
    <dgm:cxn modelId="{B6728A76-EBF2-471D-BFDB-A5DACB5B4A2F}" type="presParOf" srcId="{D41A35B6-E7CB-49E3-A4D4-30F604989DDD}" destId="{AF401AEC-3301-4163-9B39-8239FC45EEF8}" srcOrd="1" destOrd="0" presId="urn:microsoft.com/office/officeart/2005/8/layout/orgChart1"/>
    <dgm:cxn modelId="{9D1D650B-8B9D-4CE1-9213-EB2E2B757438}" type="presParOf" srcId="{AF401AEC-3301-4163-9B39-8239FC45EEF8}" destId="{A91E2451-F1D1-4150-980A-6EE77B595AC8}" srcOrd="0" destOrd="0" presId="urn:microsoft.com/office/officeart/2005/8/layout/orgChart1"/>
    <dgm:cxn modelId="{516DA6A1-2021-4850-8858-9EEAC5101681}" type="presParOf" srcId="{AF401AEC-3301-4163-9B39-8239FC45EEF8}" destId="{11CCE611-E534-4566-892D-D809453DBFE6}" srcOrd="1" destOrd="0" presId="urn:microsoft.com/office/officeart/2005/8/layout/orgChart1"/>
    <dgm:cxn modelId="{643CC6D9-11F2-42D7-A7AD-DBC8A6344CA9}" type="presParOf" srcId="{11CCE611-E534-4566-892D-D809453DBFE6}" destId="{266F7748-E1EC-49B4-AEFD-A7816C3CC9FA}" srcOrd="0" destOrd="0" presId="urn:microsoft.com/office/officeart/2005/8/layout/orgChart1"/>
    <dgm:cxn modelId="{D093BB0B-75B7-4246-86E3-D5EF0F1E1889}" type="presParOf" srcId="{266F7748-E1EC-49B4-AEFD-A7816C3CC9FA}" destId="{CB5872EC-9CE1-4301-B819-889758D72F1A}" srcOrd="0" destOrd="0" presId="urn:microsoft.com/office/officeart/2005/8/layout/orgChart1"/>
    <dgm:cxn modelId="{8526779C-710A-42B7-83B8-38DCA6F4A2C4}" type="presParOf" srcId="{266F7748-E1EC-49B4-AEFD-A7816C3CC9FA}" destId="{ADF7D69C-C583-44FA-8717-32B3D3B4013A}" srcOrd="1" destOrd="0" presId="urn:microsoft.com/office/officeart/2005/8/layout/orgChart1"/>
    <dgm:cxn modelId="{4B5A1B39-5F8D-499D-B705-076E270C9508}" type="presParOf" srcId="{11CCE611-E534-4566-892D-D809453DBFE6}" destId="{0E28E8CA-BB56-44F0-9498-0260FE015AAF}" srcOrd="1" destOrd="0" presId="urn:microsoft.com/office/officeart/2005/8/layout/orgChart1"/>
    <dgm:cxn modelId="{F2816946-735D-4B8F-939B-C1E9DF8D9FC4}" type="presParOf" srcId="{11CCE611-E534-4566-892D-D809453DBFE6}" destId="{6D66370D-4506-4046-8D6D-82B2D82EBDF4}" srcOrd="2" destOrd="0" presId="urn:microsoft.com/office/officeart/2005/8/layout/orgChart1"/>
    <dgm:cxn modelId="{68F40754-E9E8-4274-B0FC-94B7A4561150}" type="presParOf" srcId="{AF401AEC-3301-4163-9B39-8239FC45EEF8}" destId="{35461F12-450B-471E-B296-72D57A2FCCAA}" srcOrd="2" destOrd="0" presId="urn:microsoft.com/office/officeart/2005/8/layout/orgChart1"/>
    <dgm:cxn modelId="{147E8A3E-31B0-44CB-90DB-1A109C8BC9B6}" type="presParOf" srcId="{AF401AEC-3301-4163-9B39-8239FC45EEF8}" destId="{3B4D9D75-B645-4192-BB2E-562C732607C7}" srcOrd="3" destOrd="0" presId="urn:microsoft.com/office/officeart/2005/8/layout/orgChart1"/>
    <dgm:cxn modelId="{688709F8-C158-41BF-A2A3-E1590B0172BD}" type="presParOf" srcId="{3B4D9D75-B645-4192-BB2E-562C732607C7}" destId="{03A8F1BB-4DDA-47CF-8206-C390C05ADB39}" srcOrd="0" destOrd="0" presId="urn:microsoft.com/office/officeart/2005/8/layout/orgChart1"/>
    <dgm:cxn modelId="{EC95E779-A838-4D95-BFB1-AF2244925272}" type="presParOf" srcId="{03A8F1BB-4DDA-47CF-8206-C390C05ADB39}" destId="{B80CB044-11F4-46DA-8028-3C93BBD1AC3B}" srcOrd="0" destOrd="0" presId="urn:microsoft.com/office/officeart/2005/8/layout/orgChart1"/>
    <dgm:cxn modelId="{BAC35D86-60A6-44B8-82C9-23BA5016F729}" type="presParOf" srcId="{03A8F1BB-4DDA-47CF-8206-C390C05ADB39}" destId="{A9A09697-0943-4174-B3DD-46768A21AC6F}" srcOrd="1" destOrd="0" presId="urn:microsoft.com/office/officeart/2005/8/layout/orgChart1"/>
    <dgm:cxn modelId="{C0E54F94-E6F1-4EC2-B04D-D69B406EF327}" type="presParOf" srcId="{3B4D9D75-B645-4192-BB2E-562C732607C7}" destId="{A8F70F32-8ED1-40ED-A09D-CB7E07B4E22B}" srcOrd="1" destOrd="0" presId="urn:microsoft.com/office/officeart/2005/8/layout/orgChart1"/>
    <dgm:cxn modelId="{ABE4EEBA-9CFD-4614-9D8F-0511C867BA2E}" type="presParOf" srcId="{3B4D9D75-B645-4192-BB2E-562C732607C7}" destId="{0B498700-3FD7-430A-9545-4F5584481ADB}" srcOrd="2" destOrd="0" presId="urn:microsoft.com/office/officeart/2005/8/layout/orgChart1"/>
    <dgm:cxn modelId="{AFEBD22C-B1D5-4892-AEEE-A92948DA1AE1}" type="presParOf" srcId="{D41A35B6-E7CB-49E3-A4D4-30F604989DDD}" destId="{FF23D607-110B-46D8-931F-9AE54BDB87FE}" srcOrd="2" destOrd="0" presId="urn:microsoft.com/office/officeart/2005/8/layout/orgChart1"/>
    <dgm:cxn modelId="{14E960AB-50A1-4A09-ADFB-5A6E96BFADCA}" type="presParOf" srcId="{7BC0322F-AB55-4613-8307-BC09B30192D3}" destId="{EAFE4498-B6CF-4C25-A382-52EDE07E4457}" srcOrd="2" destOrd="0" presId="urn:microsoft.com/office/officeart/2005/8/layout/orgChart1"/>
    <dgm:cxn modelId="{09EDB334-9674-4915-A2FF-C7B624B8A951}" type="presParOf" srcId="{52712B99-557C-491F-BE8F-EA16FDB036FD}" destId="{1039CA86-94E3-46C9-B3E4-2E85FFD4516E}" srcOrd="2" destOrd="0" presId="urn:microsoft.com/office/officeart/2005/8/layout/orgChart1"/>
    <dgm:cxn modelId="{160A3E47-311C-4672-90E6-1FF75CDE8A6F}" type="presParOf" srcId="{295CFDFC-DAEE-496D-A88D-F29290283F21}" destId="{D8322C47-BD42-4429-A0EF-001BC012E552}" srcOrd="2" destOrd="0" presId="urn:microsoft.com/office/officeart/2005/8/layout/orgChart1"/>
    <dgm:cxn modelId="{8A90B7A9-FC8C-4534-A55F-01A6CA43A129}" type="presParOf" srcId="{E0055C1F-7D27-4653-946C-51D32EF5EE8E}" destId="{6BD2106C-297E-4938-B739-4C8169034178}" srcOrd="2" destOrd="0" presId="urn:microsoft.com/office/officeart/2005/8/layout/orgChar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461F12-450B-471E-B296-72D57A2FCCAA}">
      <dsp:nvSpPr>
        <dsp:cNvPr id="0" name=""/>
        <dsp:cNvSpPr/>
      </dsp:nvSpPr>
      <dsp:spPr>
        <a:xfrm>
          <a:off x="5227860" y="3977670"/>
          <a:ext cx="178565" cy="1392813"/>
        </a:xfrm>
        <a:custGeom>
          <a:avLst/>
          <a:gdLst/>
          <a:ahLst/>
          <a:cxnLst/>
          <a:rect l="0" t="0" r="0" b="0"/>
          <a:pathLst>
            <a:path>
              <a:moveTo>
                <a:pt x="0" y="0"/>
              </a:moveTo>
              <a:lnTo>
                <a:pt x="0" y="1392813"/>
              </a:lnTo>
              <a:lnTo>
                <a:pt x="178565" y="139281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1E2451-F1D1-4150-980A-6EE77B595AC8}">
      <dsp:nvSpPr>
        <dsp:cNvPr id="0" name=""/>
        <dsp:cNvSpPr/>
      </dsp:nvSpPr>
      <dsp:spPr>
        <a:xfrm>
          <a:off x="5227860" y="3977670"/>
          <a:ext cx="178565" cy="547601"/>
        </a:xfrm>
        <a:custGeom>
          <a:avLst/>
          <a:gdLst/>
          <a:ahLst/>
          <a:cxnLst/>
          <a:rect l="0" t="0" r="0" b="0"/>
          <a:pathLst>
            <a:path>
              <a:moveTo>
                <a:pt x="0" y="0"/>
              </a:moveTo>
              <a:lnTo>
                <a:pt x="0" y="547601"/>
              </a:lnTo>
              <a:lnTo>
                <a:pt x="178565" y="547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98090A-44FC-4C71-BE42-D6D7B4F34EFA}">
      <dsp:nvSpPr>
        <dsp:cNvPr id="0" name=""/>
        <dsp:cNvSpPr/>
      </dsp:nvSpPr>
      <dsp:spPr>
        <a:xfrm>
          <a:off x="4930250" y="3132459"/>
          <a:ext cx="178565" cy="547601"/>
        </a:xfrm>
        <a:custGeom>
          <a:avLst/>
          <a:gdLst/>
          <a:ahLst/>
          <a:cxnLst/>
          <a:rect l="0" t="0" r="0" b="0"/>
          <a:pathLst>
            <a:path>
              <a:moveTo>
                <a:pt x="0" y="0"/>
              </a:moveTo>
              <a:lnTo>
                <a:pt x="0" y="547601"/>
              </a:lnTo>
              <a:lnTo>
                <a:pt x="178565" y="547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4C865B-CE81-4E05-A81E-86297006F6A8}">
      <dsp:nvSpPr>
        <dsp:cNvPr id="0" name=""/>
        <dsp:cNvSpPr/>
      </dsp:nvSpPr>
      <dsp:spPr>
        <a:xfrm>
          <a:off x="4632640" y="2287247"/>
          <a:ext cx="178565" cy="547601"/>
        </a:xfrm>
        <a:custGeom>
          <a:avLst/>
          <a:gdLst/>
          <a:ahLst/>
          <a:cxnLst/>
          <a:rect l="0" t="0" r="0" b="0"/>
          <a:pathLst>
            <a:path>
              <a:moveTo>
                <a:pt x="0" y="0"/>
              </a:moveTo>
              <a:lnTo>
                <a:pt x="0" y="547601"/>
              </a:lnTo>
              <a:lnTo>
                <a:pt x="178565" y="547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95C12A-8F0C-4520-9031-E5AD79C28B84}">
      <dsp:nvSpPr>
        <dsp:cNvPr id="0" name=""/>
        <dsp:cNvSpPr/>
      </dsp:nvSpPr>
      <dsp:spPr>
        <a:xfrm>
          <a:off x="4388600" y="1442035"/>
          <a:ext cx="720215" cy="249992"/>
        </a:xfrm>
        <a:custGeom>
          <a:avLst/>
          <a:gdLst/>
          <a:ahLst/>
          <a:cxnLst/>
          <a:rect l="0" t="0" r="0" b="0"/>
          <a:pathLst>
            <a:path>
              <a:moveTo>
                <a:pt x="0" y="0"/>
              </a:moveTo>
              <a:lnTo>
                <a:pt x="0" y="124996"/>
              </a:lnTo>
              <a:lnTo>
                <a:pt x="720215" y="124996"/>
              </a:lnTo>
              <a:lnTo>
                <a:pt x="720215" y="2499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610878-F004-4D8F-A155-60E0A40BAEF9}">
      <dsp:nvSpPr>
        <dsp:cNvPr id="0" name=""/>
        <dsp:cNvSpPr/>
      </dsp:nvSpPr>
      <dsp:spPr>
        <a:xfrm>
          <a:off x="3192209" y="2287247"/>
          <a:ext cx="178565" cy="547601"/>
        </a:xfrm>
        <a:custGeom>
          <a:avLst/>
          <a:gdLst/>
          <a:ahLst/>
          <a:cxnLst/>
          <a:rect l="0" t="0" r="0" b="0"/>
          <a:pathLst>
            <a:path>
              <a:moveTo>
                <a:pt x="0" y="0"/>
              </a:moveTo>
              <a:lnTo>
                <a:pt x="0" y="547601"/>
              </a:lnTo>
              <a:lnTo>
                <a:pt x="178565" y="5476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E0BE97E-2F88-4143-9255-A8122EEE187D}">
      <dsp:nvSpPr>
        <dsp:cNvPr id="0" name=""/>
        <dsp:cNvSpPr/>
      </dsp:nvSpPr>
      <dsp:spPr>
        <a:xfrm>
          <a:off x="3668385" y="1442035"/>
          <a:ext cx="720215" cy="249992"/>
        </a:xfrm>
        <a:custGeom>
          <a:avLst/>
          <a:gdLst/>
          <a:ahLst/>
          <a:cxnLst/>
          <a:rect l="0" t="0" r="0" b="0"/>
          <a:pathLst>
            <a:path>
              <a:moveTo>
                <a:pt x="720215" y="0"/>
              </a:moveTo>
              <a:lnTo>
                <a:pt x="720215" y="124996"/>
              </a:lnTo>
              <a:lnTo>
                <a:pt x="0" y="124996"/>
              </a:lnTo>
              <a:lnTo>
                <a:pt x="0" y="2499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5AE57C-979A-48FF-8B3B-D0EB68FA3541}">
      <dsp:nvSpPr>
        <dsp:cNvPr id="0" name=""/>
        <dsp:cNvSpPr/>
      </dsp:nvSpPr>
      <dsp:spPr>
        <a:xfrm>
          <a:off x="3308277" y="596824"/>
          <a:ext cx="1080323" cy="249992"/>
        </a:xfrm>
        <a:custGeom>
          <a:avLst/>
          <a:gdLst/>
          <a:ahLst/>
          <a:cxnLst/>
          <a:rect l="0" t="0" r="0" b="0"/>
          <a:pathLst>
            <a:path>
              <a:moveTo>
                <a:pt x="0" y="0"/>
              </a:moveTo>
              <a:lnTo>
                <a:pt x="0" y="124996"/>
              </a:lnTo>
              <a:lnTo>
                <a:pt x="1080323" y="124996"/>
              </a:lnTo>
              <a:lnTo>
                <a:pt x="1080323" y="2499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363A18-55A0-4A10-B186-6EF5BE1E9E6F}">
      <dsp:nvSpPr>
        <dsp:cNvPr id="0" name=""/>
        <dsp:cNvSpPr/>
      </dsp:nvSpPr>
      <dsp:spPr>
        <a:xfrm>
          <a:off x="2182234" y="1442035"/>
          <a:ext cx="91440" cy="249992"/>
        </a:xfrm>
        <a:custGeom>
          <a:avLst/>
          <a:gdLst/>
          <a:ahLst/>
          <a:cxnLst/>
          <a:rect l="0" t="0" r="0" b="0"/>
          <a:pathLst>
            <a:path>
              <a:moveTo>
                <a:pt x="45720" y="0"/>
              </a:moveTo>
              <a:lnTo>
                <a:pt x="45720" y="2499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CBBD9E-CF5D-4BB1-AEE8-522065E77F4D}">
      <dsp:nvSpPr>
        <dsp:cNvPr id="0" name=""/>
        <dsp:cNvSpPr/>
      </dsp:nvSpPr>
      <dsp:spPr>
        <a:xfrm>
          <a:off x="2227954" y="596824"/>
          <a:ext cx="1080323" cy="249992"/>
        </a:xfrm>
        <a:custGeom>
          <a:avLst/>
          <a:gdLst/>
          <a:ahLst/>
          <a:cxnLst/>
          <a:rect l="0" t="0" r="0" b="0"/>
          <a:pathLst>
            <a:path>
              <a:moveTo>
                <a:pt x="1080323" y="0"/>
              </a:moveTo>
              <a:lnTo>
                <a:pt x="1080323" y="124996"/>
              </a:lnTo>
              <a:lnTo>
                <a:pt x="0" y="124996"/>
              </a:lnTo>
              <a:lnTo>
                <a:pt x="0" y="2499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C66A24-E3B5-494B-99F1-528AF177B987}">
      <dsp:nvSpPr>
        <dsp:cNvPr id="0" name=""/>
        <dsp:cNvSpPr/>
      </dsp:nvSpPr>
      <dsp:spPr>
        <a:xfrm>
          <a:off x="2713058" y="1604"/>
          <a:ext cx="1190438" cy="595219"/>
        </a:xfrm>
        <a:prstGeom prst="rect">
          <a:avLst/>
        </a:prstGeom>
        <a:solidFill>
          <a:schemeClr val="bg2">
            <a:lumMod val="90000"/>
          </a:schemeClr>
        </a:solidFill>
        <a:ln w="12700"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centrifuge</a:t>
          </a:r>
        </a:p>
      </dsp:txBody>
      <dsp:txXfrm>
        <a:off x="2713058" y="1604"/>
        <a:ext cx="1190438" cy="595219"/>
      </dsp:txXfrm>
    </dsp:sp>
    <dsp:sp modelId="{BED56F8C-CA34-4099-949D-B7E068AF7BE7}">
      <dsp:nvSpPr>
        <dsp:cNvPr id="0" name=""/>
        <dsp:cNvSpPr/>
      </dsp:nvSpPr>
      <dsp:spPr>
        <a:xfrm>
          <a:off x="1632734" y="846816"/>
          <a:ext cx="1190438" cy="595219"/>
        </a:xfrm>
        <a:prstGeom prst="rect">
          <a:avLst/>
        </a:prstGeom>
        <a:solidFill>
          <a:srgbClr val="C48F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Red sediment</a:t>
          </a:r>
        </a:p>
      </dsp:txBody>
      <dsp:txXfrm>
        <a:off x="1632734" y="846816"/>
        <a:ext cx="1190438" cy="595219"/>
      </dsp:txXfrm>
    </dsp:sp>
    <dsp:sp modelId="{55DEA3D3-AE3D-4FCA-9460-3EDAD8862F3D}">
      <dsp:nvSpPr>
        <dsp:cNvPr id="0" name=""/>
        <dsp:cNvSpPr/>
      </dsp:nvSpPr>
      <dsp:spPr>
        <a:xfrm>
          <a:off x="1632734" y="1692028"/>
          <a:ext cx="1190438" cy="59521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Arial" charset="0"/>
            </a:rPr>
            <a:t>hematuria</a:t>
          </a:r>
        </a:p>
      </dsp:txBody>
      <dsp:txXfrm>
        <a:off x="1632734" y="1692028"/>
        <a:ext cx="1190438" cy="595219"/>
      </dsp:txXfrm>
    </dsp:sp>
    <dsp:sp modelId="{4EEB5DF3-6D66-4782-8B72-1BAE2F88EA30}">
      <dsp:nvSpPr>
        <dsp:cNvPr id="0" name=""/>
        <dsp:cNvSpPr/>
      </dsp:nvSpPr>
      <dsp:spPr>
        <a:xfrm>
          <a:off x="3793381" y="846816"/>
          <a:ext cx="1190438" cy="595219"/>
        </a:xfrm>
        <a:prstGeom prst="rect">
          <a:avLst/>
        </a:prstGeom>
        <a:solidFill>
          <a:srgbClr val="C48FC0"/>
        </a:solidFill>
        <a:ln w="12700" cap="flat" cmpd="sng" algn="ctr">
          <a:solidFill>
            <a:srgbClr val="C48F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Arial" charset="0"/>
            </a:rPr>
            <a:t>Supernatant red</a:t>
          </a:r>
        </a:p>
      </dsp:txBody>
      <dsp:txXfrm>
        <a:off x="3793381" y="846816"/>
        <a:ext cx="1190438" cy="595219"/>
      </dsp:txXfrm>
    </dsp:sp>
    <dsp:sp modelId="{91258444-935B-4A03-8751-CB73EF3F70E2}">
      <dsp:nvSpPr>
        <dsp:cNvPr id="0" name=""/>
        <dsp:cNvSpPr/>
      </dsp:nvSpPr>
      <dsp:spPr>
        <a:xfrm>
          <a:off x="3073165" y="1692028"/>
          <a:ext cx="1190438" cy="595219"/>
        </a:xfrm>
        <a:prstGeom prst="rect">
          <a:avLst/>
        </a:prstGeom>
        <a:solidFill>
          <a:schemeClr val="accent2">
            <a:lumMod val="20000"/>
            <a:lumOff val="80000"/>
            <a:alpha val="59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Dipstick heme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 negative</a:t>
          </a:r>
        </a:p>
      </dsp:txBody>
      <dsp:txXfrm>
        <a:off x="3073165" y="1692028"/>
        <a:ext cx="1190438" cy="595219"/>
      </dsp:txXfrm>
    </dsp:sp>
    <dsp:sp modelId="{79387AF2-19FE-450F-BFA1-893744E9B036}">
      <dsp:nvSpPr>
        <dsp:cNvPr id="0" name=""/>
        <dsp:cNvSpPr/>
      </dsp:nvSpPr>
      <dsp:spPr>
        <a:xfrm>
          <a:off x="3370775" y="2537239"/>
          <a:ext cx="1190438" cy="595219"/>
        </a:xfrm>
        <a:prstGeom prst="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err="1">
              <a:ln>
                <a:noFill/>
              </a:ln>
              <a:solidFill>
                <a:schemeClr val="tx1"/>
              </a:solidFill>
              <a:effectLst/>
              <a:latin typeface="Arial" charset="0"/>
            </a:rPr>
            <a:t>Beeturia</a:t>
          </a:r>
          <a:endParaRPr kumimoji="0" lang="en-US" sz="1200" b="0" i="0" u="none" strike="noStrike" kern="1200" cap="none" normalizeH="0" baseline="0" dirty="0">
            <a:ln>
              <a:noFill/>
            </a:ln>
            <a:solidFill>
              <a:schemeClr val="tx1"/>
            </a:solidFill>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Phenazopyridine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porphyria</a:t>
          </a:r>
        </a:p>
      </dsp:txBody>
      <dsp:txXfrm>
        <a:off x="3370775" y="2537239"/>
        <a:ext cx="1190438" cy="595219"/>
      </dsp:txXfrm>
    </dsp:sp>
    <dsp:sp modelId="{AB9A30AF-4F07-4054-AE34-9A2F2827466D}">
      <dsp:nvSpPr>
        <dsp:cNvPr id="0" name=""/>
        <dsp:cNvSpPr/>
      </dsp:nvSpPr>
      <dsp:spPr>
        <a:xfrm>
          <a:off x="4513597" y="1692028"/>
          <a:ext cx="1190438" cy="595219"/>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Dipstick heme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positive</a:t>
          </a:r>
        </a:p>
      </dsp:txBody>
      <dsp:txXfrm>
        <a:off x="4513597" y="1692028"/>
        <a:ext cx="1190438" cy="595219"/>
      </dsp:txXfrm>
    </dsp:sp>
    <dsp:sp modelId="{ED461AFE-40FC-47BB-B5A8-217BE379832B}">
      <dsp:nvSpPr>
        <dsp:cNvPr id="0" name=""/>
        <dsp:cNvSpPr/>
      </dsp:nvSpPr>
      <dsp:spPr>
        <a:xfrm>
          <a:off x="4811206" y="2537239"/>
          <a:ext cx="1190438" cy="595219"/>
        </a:xfrm>
        <a:prstGeom prst="rect">
          <a:avLst/>
        </a:prstGeom>
        <a:solidFill>
          <a:srgbClr val="C48F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Myoglobin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hemoglobin</a:t>
          </a:r>
        </a:p>
      </dsp:txBody>
      <dsp:txXfrm>
        <a:off x="4811206" y="2537239"/>
        <a:ext cx="1190438" cy="595219"/>
      </dsp:txXfrm>
    </dsp:sp>
    <dsp:sp modelId="{B9C27948-0E74-4D11-8BEA-4D8F93E83D7F}">
      <dsp:nvSpPr>
        <dsp:cNvPr id="0" name=""/>
        <dsp:cNvSpPr/>
      </dsp:nvSpPr>
      <dsp:spPr>
        <a:xfrm>
          <a:off x="5108816" y="3382451"/>
          <a:ext cx="1190438" cy="595219"/>
        </a:xfrm>
        <a:prstGeom prst="rect">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Plasma color</a:t>
          </a:r>
        </a:p>
      </dsp:txBody>
      <dsp:txXfrm>
        <a:off x="5108816" y="3382451"/>
        <a:ext cx="1190438" cy="595219"/>
      </dsp:txXfrm>
    </dsp:sp>
    <dsp:sp modelId="{CB5872EC-9CE1-4301-B819-889758D72F1A}">
      <dsp:nvSpPr>
        <dsp:cNvPr id="0" name=""/>
        <dsp:cNvSpPr/>
      </dsp:nvSpPr>
      <dsp:spPr>
        <a:xfrm>
          <a:off x="5406426" y="4227663"/>
          <a:ext cx="1190438" cy="595219"/>
        </a:xfrm>
        <a:prstGeom prst="rect">
          <a:avLst/>
        </a:prstGeom>
        <a:solidFill>
          <a:srgbClr val="C00000">
            <a:alpha val="3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Arial" charset="0"/>
            </a:rPr>
            <a:t>Clear: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Arial" charset="0"/>
            </a:rPr>
            <a:t>myoglobin</a:t>
          </a:r>
        </a:p>
      </dsp:txBody>
      <dsp:txXfrm>
        <a:off x="5406426" y="4227663"/>
        <a:ext cx="1190438" cy="595219"/>
      </dsp:txXfrm>
    </dsp:sp>
    <dsp:sp modelId="{B80CB044-11F4-46DA-8028-3C93BBD1AC3B}">
      <dsp:nvSpPr>
        <dsp:cNvPr id="0" name=""/>
        <dsp:cNvSpPr/>
      </dsp:nvSpPr>
      <dsp:spPr>
        <a:xfrm>
          <a:off x="5406426" y="5072874"/>
          <a:ext cx="1190438" cy="595219"/>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a:ln>
                <a:noFill/>
              </a:ln>
              <a:solidFill>
                <a:schemeClr val="tx1"/>
              </a:solidFill>
              <a:effectLst/>
              <a:latin typeface="Arial" charset="0"/>
            </a:rPr>
            <a:t>Red: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kern="1200" cap="none" normalizeH="0" baseline="0" dirty="0" err="1">
              <a:ln>
                <a:noFill/>
              </a:ln>
              <a:solidFill>
                <a:schemeClr val="tx1"/>
              </a:solidFill>
              <a:effectLst/>
              <a:latin typeface="Arial" charset="0"/>
            </a:rPr>
            <a:t>hemoglobinuria</a:t>
          </a:r>
          <a:endParaRPr kumimoji="0" lang="en-US" sz="1200" b="0" i="0" u="none" strike="noStrike" kern="1200" cap="none" normalizeH="0" baseline="0" dirty="0">
            <a:ln>
              <a:noFill/>
            </a:ln>
            <a:solidFill>
              <a:schemeClr val="tx1"/>
            </a:solidFill>
            <a:effectLst/>
            <a:latin typeface="Arial" charset="0"/>
          </a:endParaRPr>
        </a:p>
      </dsp:txBody>
      <dsp:txXfrm>
        <a:off x="5406426" y="5072874"/>
        <a:ext cx="1190438" cy="59521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AE390-FA9E-EF4C-B50A-4FB9D925DCAB}"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3C74C-BCDD-B443-B310-07A3CC44A0CD}" type="slidenum">
              <a:rPr lang="en-US" smtClean="0"/>
              <a:t>‹#›</a:t>
            </a:fld>
            <a:endParaRPr lang="en-US"/>
          </a:p>
        </p:txBody>
      </p:sp>
    </p:spTree>
    <p:extLst>
      <p:ext uri="{BB962C8B-B14F-4D97-AF65-F5344CB8AC3E}">
        <p14:creationId xmlns:p14="http://schemas.microsoft.com/office/powerpoint/2010/main" val="618400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E17AA49-BF79-4426-9EA9-815FA5F5A7E7}" type="slidenum">
              <a:rPr lang="en-US" altLang="en-US" smtClean="0"/>
              <a:pPr eaLnBrk="1" hangingPunct="1"/>
              <a:t>11</a:t>
            </a:fld>
            <a:endParaRPr lang="en-US" alt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108801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186" name="Shape 1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2806302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AFC93542-8158-4BBF-A353-06259766C8AE}"/>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50377438-BB3F-4176-92AA-EF3448C8933F}"/>
              </a:ext>
            </a:extLst>
          </p:cNvPr>
          <p:cNvSpPr>
            <a:spLocks noGrp="1" noChangeArrowheads="1"/>
          </p:cNvSpPr>
          <p:nvPr>
            <p:ph type="body" idx="1"/>
          </p:nvPr>
        </p:nvSpPr>
        <p:spPr>
          <a:noFill/>
        </p:spPr>
        <p:txBody>
          <a:bodyPr/>
          <a:lstStyle/>
          <a:p>
            <a:r>
              <a:rPr lang="en-US" altLang="en-US">
                <a:latin typeface="Arial" panose="020B0604020202020204" pitchFamily="34" charset="0"/>
              </a:rPr>
              <a:t>Scales ED et al j Urol 2007</a:t>
            </a:r>
          </a:p>
        </p:txBody>
      </p:sp>
      <p:sp>
        <p:nvSpPr>
          <p:cNvPr id="9220" name="Slide Number Placeholder 3">
            <a:extLst>
              <a:ext uri="{FF2B5EF4-FFF2-40B4-BE49-F238E27FC236}">
                <a16:creationId xmlns:a16="http://schemas.microsoft.com/office/drawing/2014/main" id="{931FA56F-EA92-4398-AA60-DE7800A4D45E}"/>
              </a:ext>
            </a:extLst>
          </p:cNvPr>
          <p:cNvSpPr>
            <a:spLocks noGrp="1"/>
          </p:cNvSpPr>
          <p:nvPr>
            <p:ph type="sldNum" sz="quarter" idx="5"/>
          </p:nvPr>
        </p:nvSpPr>
        <p:spPr>
          <a:noFill/>
        </p:spPr>
        <p:txBody>
          <a:bodyPr/>
          <a:lstStyle>
            <a:lvl1pPr>
              <a:defRPr sz="3200">
                <a:solidFill>
                  <a:schemeClr val="bg1"/>
                </a:solidFill>
                <a:latin typeface="Arial" panose="020B0604020202020204" pitchFamily="34" charset="0"/>
              </a:defRPr>
            </a:lvl1pPr>
            <a:lvl2pPr marL="742950" indent="-285750">
              <a:defRPr sz="3200">
                <a:solidFill>
                  <a:schemeClr val="bg1"/>
                </a:solidFill>
                <a:latin typeface="Arial" panose="020B0604020202020204" pitchFamily="34" charset="0"/>
              </a:defRPr>
            </a:lvl2pPr>
            <a:lvl3pPr marL="1143000" indent="-228600">
              <a:defRPr sz="3200">
                <a:solidFill>
                  <a:schemeClr val="bg1"/>
                </a:solidFill>
                <a:latin typeface="Arial" panose="020B0604020202020204" pitchFamily="34" charset="0"/>
              </a:defRPr>
            </a:lvl3pPr>
            <a:lvl4pPr marL="1600200" indent="-228600">
              <a:defRPr sz="3200">
                <a:solidFill>
                  <a:schemeClr val="bg1"/>
                </a:solidFill>
                <a:latin typeface="Arial" panose="020B0604020202020204" pitchFamily="34" charset="0"/>
              </a:defRPr>
            </a:lvl4pPr>
            <a:lvl5pPr marL="2057400" indent="-228600">
              <a:defRPr sz="3200">
                <a:solidFill>
                  <a:schemeClr val="bg1"/>
                </a:solidFill>
                <a:latin typeface="Arial" panose="020B0604020202020204" pitchFamily="34" charset="0"/>
              </a:defRPr>
            </a:lvl5pPr>
            <a:lvl6pPr marL="2514600" indent="-228600" eaLnBrk="0" fontAlgn="base" hangingPunct="0">
              <a:spcBef>
                <a:spcPct val="0"/>
              </a:spcBef>
              <a:spcAft>
                <a:spcPct val="0"/>
              </a:spcAft>
              <a:defRPr sz="3200">
                <a:solidFill>
                  <a:schemeClr val="bg1"/>
                </a:solidFill>
                <a:latin typeface="Arial" panose="020B0604020202020204" pitchFamily="34" charset="0"/>
              </a:defRPr>
            </a:lvl6pPr>
            <a:lvl7pPr marL="2971800" indent="-228600" eaLnBrk="0" fontAlgn="base" hangingPunct="0">
              <a:spcBef>
                <a:spcPct val="0"/>
              </a:spcBef>
              <a:spcAft>
                <a:spcPct val="0"/>
              </a:spcAft>
              <a:defRPr sz="3200">
                <a:solidFill>
                  <a:schemeClr val="bg1"/>
                </a:solidFill>
                <a:latin typeface="Arial" panose="020B0604020202020204" pitchFamily="34" charset="0"/>
              </a:defRPr>
            </a:lvl7pPr>
            <a:lvl8pPr marL="3429000" indent="-228600" eaLnBrk="0" fontAlgn="base" hangingPunct="0">
              <a:spcBef>
                <a:spcPct val="0"/>
              </a:spcBef>
              <a:spcAft>
                <a:spcPct val="0"/>
              </a:spcAft>
              <a:defRPr sz="3200">
                <a:solidFill>
                  <a:schemeClr val="bg1"/>
                </a:solidFill>
                <a:latin typeface="Arial" panose="020B0604020202020204" pitchFamily="34" charset="0"/>
              </a:defRPr>
            </a:lvl8pPr>
            <a:lvl9pPr marL="3886200" indent="-228600" eaLnBrk="0" fontAlgn="base" hangingPunct="0">
              <a:spcBef>
                <a:spcPct val="0"/>
              </a:spcBef>
              <a:spcAft>
                <a:spcPct val="0"/>
              </a:spcAft>
              <a:defRPr sz="3200">
                <a:solidFill>
                  <a:schemeClr val="bg1"/>
                </a:solidFill>
                <a:latin typeface="Arial" panose="020B0604020202020204" pitchFamily="34" charset="0"/>
              </a:defRPr>
            </a:lvl9pPr>
          </a:lstStyle>
          <a:p>
            <a:fld id="{19649A14-0ED7-4D8C-B704-C6D7CE596E1D}" type="slidenum">
              <a:rPr lang="en-US" altLang="en-US" sz="1200" smtClean="0">
                <a:solidFill>
                  <a:schemeClr val="tx1"/>
                </a:solidFill>
              </a:rPr>
              <a:pPr/>
              <a:t>48</a:t>
            </a:fld>
            <a:endParaRPr lang="en-US" altLang="en-US" sz="120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472A364-F87E-4175-AFFB-7DB45397EA4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EC0DD6-2909-4CC9-8835-0C3BC5794650}" type="slidenum">
              <a:rPr lang="en-US" altLang="en-US" smtClean="0"/>
              <a:pPr>
                <a:spcBef>
                  <a:spcPct val="0"/>
                </a:spcBef>
              </a:pPr>
              <a:t>52</a:t>
            </a:fld>
            <a:endParaRPr lang="en-US" altLang="en-US"/>
          </a:p>
        </p:txBody>
      </p:sp>
      <p:sp>
        <p:nvSpPr>
          <p:cNvPr id="12291" name="Rectangle 2">
            <a:extLst>
              <a:ext uri="{FF2B5EF4-FFF2-40B4-BE49-F238E27FC236}">
                <a16:creationId xmlns:a16="http://schemas.microsoft.com/office/drawing/2014/main" id="{D1F8523A-8B3C-4E64-B4DF-09D15C78FBCC}"/>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920E8A0C-261E-4358-97E1-7CC8048479D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&gt;70% calcium stones, less than 10% uric acid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E8160A0-AF98-4D35-8340-E81DB927BBB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E932BC-55FF-4DBE-9271-F8826C57FAF6}" type="slidenum">
              <a:rPr lang="en-US" altLang="en-US" smtClean="0"/>
              <a:pPr>
                <a:spcBef>
                  <a:spcPct val="0"/>
                </a:spcBef>
              </a:pPr>
              <a:t>53</a:t>
            </a:fld>
            <a:endParaRPr lang="en-US" altLang="en-US"/>
          </a:p>
        </p:txBody>
      </p:sp>
      <p:sp>
        <p:nvSpPr>
          <p:cNvPr id="16387" name="Rectangle 2">
            <a:extLst>
              <a:ext uri="{FF2B5EF4-FFF2-40B4-BE49-F238E27FC236}">
                <a16:creationId xmlns:a16="http://schemas.microsoft.com/office/drawing/2014/main" id="{64119292-03FE-452D-860F-557C6B9A29D9}"/>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EE37F639-F56F-4DF3-891F-E701F5E4825C}"/>
              </a:ext>
            </a:extLst>
          </p:cNvPr>
          <p:cNvSpPr>
            <a:spLocks noGrp="1" noChangeArrowheads="1"/>
          </p:cNvSpPr>
          <p:nvPr>
            <p:ph type="body" idx="1"/>
          </p:nvPr>
        </p:nvSpPr>
        <p:spPr>
          <a:noFill/>
        </p:spPr>
        <p:txBody>
          <a:bodyPr/>
          <a:lstStyle/>
          <a:p>
            <a:pPr eaLnBrk="1" hangingPunct="1">
              <a:lnSpc>
                <a:spcPct val="90000"/>
              </a:lnSpc>
            </a:pPr>
            <a:r>
              <a:rPr lang="en-US" altLang="en-US" sz="1000">
                <a:latin typeface="Arial" panose="020B0604020202020204" pitchFamily="34" charset="0"/>
              </a:rPr>
              <a:t>RTA – Type 1 distal RTA: stones result from hypercalciuria, hypocitraturia, and alkaline urine pH; stones are usually calcium phosphate.  High urine pH increases the availability of phosphate. Metabolic acidosis, hypokalemia, and renal insufficiency decreases citrate excretion. Hypokalemia  reduces urine citrate by generating an intracellular acidosis in the proximal tubular cell. (citrate binds calcium and  ma increase the inhibitory activity of urine macromolecules).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64D5FD7-4A63-454C-81E4-F7CDF048FE8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9375CE-9AB8-487E-A196-FF47473853DD}" type="slidenum">
              <a:rPr lang="en-US" altLang="en-US" smtClean="0"/>
              <a:pPr>
                <a:spcBef>
                  <a:spcPct val="0"/>
                </a:spcBef>
              </a:pPr>
              <a:t>59</a:t>
            </a:fld>
            <a:endParaRPr lang="en-US" altLang="en-US"/>
          </a:p>
        </p:txBody>
      </p:sp>
      <p:sp>
        <p:nvSpPr>
          <p:cNvPr id="25603" name="Rectangle 2">
            <a:extLst>
              <a:ext uri="{FF2B5EF4-FFF2-40B4-BE49-F238E27FC236}">
                <a16:creationId xmlns:a16="http://schemas.microsoft.com/office/drawing/2014/main" id="{91C7E278-179B-4B9A-9191-9755B856D86B}"/>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67B5EED-97D2-4050-8E14-8D50A59AE25D}"/>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Inhibitors – both low-molecular-weight compounds and urine macromolecules inhibit crystallization – pyrophosphate, citrate, and magnesium; Nephrocalcin, Tamm-Horsfall protein, Uropontin, Prothrombin-1 fragment, Bikunin, Calgranulin, glycosaminoglycans all inhibit crystal formation).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12D9621B-6EB6-47ED-8B43-747136A4BF5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FAC9619-A3A3-4046-AC4B-CC531D486F68}" type="slidenum">
              <a:rPr lang="en-US" altLang="en-US" smtClean="0"/>
              <a:pPr>
                <a:spcBef>
                  <a:spcPct val="0"/>
                </a:spcBef>
              </a:pPr>
              <a:t>60</a:t>
            </a:fld>
            <a:endParaRPr lang="en-US" altLang="en-US"/>
          </a:p>
        </p:txBody>
      </p:sp>
      <p:sp>
        <p:nvSpPr>
          <p:cNvPr id="29699" name="Rectangle 2">
            <a:extLst>
              <a:ext uri="{FF2B5EF4-FFF2-40B4-BE49-F238E27FC236}">
                <a16:creationId xmlns:a16="http://schemas.microsoft.com/office/drawing/2014/main" id="{05D3606E-0D77-4B66-BAB0-20FD1F3AC102}"/>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29700" name="Rectangle 3">
            <a:extLst>
              <a:ext uri="{FF2B5EF4-FFF2-40B4-BE49-F238E27FC236}">
                <a16:creationId xmlns:a16="http://schemas.microsoft.com/office/drawing/2014/main" id="{8E334A70-5D49-445C-8494-F2BBB9958DD1}"/>
              </a:ext>
            </a:extLst>
          </p:cNvPr>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8949F5FD-B49F-4781-B6B8-BD263E5CD86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25F806-A98F-4DEE-B905-8AFC50D25ED7}" type="slidenum">
              <a:rPr lang="en-US" altLang="en-US" smtClean="0"/>
              <a:pPr>
                <a:spcBef>
                  <a:spcPct val="0"/>
                </a:spcBef>
              </a:pPr>
              <a:t>63</a:t>
            </a:fld>
            <a:endParaRPr lang="en-US" altLang="en-US"/>
          </a:p>
        </p:txBody>
      </p:sp>
      <p:sp>
        <p:nvSpPr>
          <p:cNvPr id="40963" name="Rectangle 2">
            <a:extLst>
              <a:ext uri="{FF2B5EF4-FFF2-40B4-BE49-F238E27FC236}">
                <a16:creationId xmlns:a16="http://schemas.microsoft.com/office/drawing/2014/main" id="{E3A4EDAD-620E-4C02-BB09-F556F5FD22DA}"/>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F9104D6-1986-487C-916E-0F5B21311D95}"/>
              </a:ext>
            </a:extLst>
          </p:cNvPr>
          <p:cNvSpPr>
            <a:spLocks noGrp="1" noChangeArrowheads="1"/>
          </p:cNvSpPr>
          <p:nvPr>
            <p:ph type="body" idx="1"/>
          </p:nvPr>
        </p:nvSpPr>
        <p:spPr>
          <a:noFill/>
        </p:spPr>
        <p:txBody>
          <a:bodyPr/>
          <a:lstStyle/>
          <a:p>
            <a:pPr eaLnBrk="1" hangingPunct="1"/>
            <a:endParaRPr lang="en-US" altLang="en-US" sz="1000" b="1">
              <a:latin typeface="Arial" panose="020B0604020202020204" pitchFamily="34" charset="0"/>
            </a:endParaRPr>
          </a:p>
          <a:p>
            <a:pPr eaLnBrk="1" hangingPunct="1"/>
            <a:r>
              <a:rPr lang="en-US" altLang="en-US" sz="1000" b="1">
                <a:latin typeface="Arial" panose="020B0604020202020204" pitchFamily="34" charset="0"/>
              </a:rPr>
              <a:t>Hyperuricosuria</a:t>
            </a:r>
          </a:p>
          <a:p>
            <a:pPr eaLnBrk="1" hangingPunct="1"/>
            <a:r>
              <a:rPr lang="en-US" altLang="en-US" sz="1000" b="1">
                <a:latin typeface="Arial" panose="020B0604020202020204" pitchFamily="34" charset="0"/>
              </a:rPr>
              <a:t>Hyperuricosuria (excessive urinary uric acid) accounts for 10% of calcium stones. There is a genetic predisposition, common in men, for stone development due to high uric acid levels and excess uric acid excretion, which results in hyperuricosuria. Excessive uric acid excretion can be found in primary gout, and secondary conditions of purine overproduction including myeloproliferative disorders such as acute leukemia, glycogen storage disease, and malignancy. Hyperuricosuriais often caused by excess intake of purine in meat, fish, and poultry. This purine diet causes a low urinary pH. The features of hyperuricosuric calcium oxalate nephrolithiasis include elevated urinary uric acid (&gt; 600 mg/day), a normal serum calcium level, normal urinary calcium and oxalate levels, normal fasting and calcium load response, and urinary pH typically &lt; 5.5.</a:t>
            </a:r>
          </a:p>
          <a:p>
            <a:pPr eaLnBrk="1" hangingPunct="1"/>
            <a:r>
              <a:rPr lang="en-US" altLang="en-US" sz="1000" b="1">
                <a:latin typeface="Arial" panose="020B0604020202020204" pitchFamily="34" charset="0"/>
              </a:rPr>
              <a:t>Primary Hyperoxaluria.</a:t>
            </a:r>
            <a:r>
              <a:rPr lang="en-US" altLang="en-US" sz="1000">
                <a:latin typeface="Arial" panose="020B0604020202020204" pitchFamily="34" charset="0"/>
              </a:rPr>
              <a:t> Type I hyperoxaluria is a rare autosomal recessive disorder that begins in childhood in which a defect of the hepatic enzyme alanine-glyoxylate aminotransfease (AGT) causes increased urinary excretion of oxalic, glycolic, and glyoxylic acids (Danpure, 1994; Menon &amp; Mahle, 1982; Munver &amp; Preminger, 2001). This condition is characterized by nephrocalcinosis, oxalate deposition in tissues, and renal failure resulting in death before age 20, if untreated. Diagnosis is made through percutaneous liver biopsy and evaluation of the amount and distribution of AGT in liver specimens.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B4FEAC1-24EC-425B-9842-806E840540D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1EB2D89-2779-4B84-821B-2D878472BA7A}" type="slidenum">
              <a:rPr lang="en-US" altLang="en-US" smtClean="0"/>
              <a:pPr>
                <a:spcBef>
                  <a:spcPct val="0"/>
                </a:spcBef>
              </a:pPr>
              <a:t>64</a:t>
            </a:fld>
            <a:endParaRPr lang="en-US" altLang="en-US"/>
          </a:p>
        </p:txBody>
      </p:sp>
      <p:sp>
        <p:nvSpPr>
          <p:cNvPr id="43011" name="Rectangle 2">
            <a:extLst>
              <a:ext uri="{FF2B5EF4-FFF2-40B4-BE49-F238E27FC236}">
                <a16:creationId xmlns:a16="http://schemas.microsoft.com/office/drawing/2014/main" id="{9120C89E-322F-4BA0-A299-A85C9F76C2FF}"/>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9244B66E-E3B4-4ECB-9D7B-ADB246794749}"/>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Loop diuretics promote calcium excretion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F1F27F7E-B6D6-4BD4-BFE1-988999B46C4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8E699C-7695-4C43-8A3E-F205514A1E9F}" type="slidenum">
              <a:rPr lang="en-US" altLang="en-US" smtClean="0"/>
              <a:pPr>
                <a:spcBef>
                  <a:spcPct val="0"/>
                </a:spcBef>
              </a:pPr>
              <a:t>65</a:t>
            </a:fld>
            <a:endParaRPr lang="en-US" altLang="en-US"/>
          </a:p>
        </p:txBody>
      </p:sp>
      <p:sp>
        <p:nvSpPr>
          <p:cNvPr id="45059" name="Rectangle 2">
            <a:extLst>
              <a:ext uri="{FF2B5EF4-FFF2-40B4-BE49-F238E27FC236}">
                <a16:creationId xmlns:a16="http://schemas.microsoft.com/office/drawing/2014/main" id="{3BF666E3-4819-41A7-A489-2390BEAEE170}"/>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5D62CC6A-1EFC-4C24-A1C5-81CC0E5D2D0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Oxalate-avoid in setting of hyperoxaluria; purine-avoid in setting of hyperuricosuria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B4CFD76E-F55D-42AC-B062-07BA52C3C86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7A42A0-C5E8-4629-97CE-5A500F77D315}" type="slidenum">
              <a:rPr lang="en-US" altLang="en-US" smtClean="0"/>
              <a:pPr>
                <a:spcBef>
                  <a:spcPct val="0"/>
                </a:spcBef>
              </a:pPr>
              <a:t>66</a:t>
            </a:fld>
            <a:endParaRPr lang="en-US" altLang="en-US"/>
          </a:p>
        </p:txBody>
      </p:sp>
      <p:sp>
        <p:nvSpPr>
          <p:cNvPr id="47107" name="Rectangle 2">
            <a:extLst>
              <a:ext uri="{FF2B5EF4-FFF2-40B4-BE49-F238E27FC236}">
                <a16:creationId xmlns:a16="http://schemas.microsoft.com/office/drawing/2014/main" id="{A586DCAD-BD77-4F6E-B903-C575AA458DD0}"/>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816AAB2F-0886-461B-99ED-68B59487B3D1}"/>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Patients with low protein intake are less likely to get stones.  Patients with low potassium and fluid intake are more likely to get stones.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CAD5E6-1BB2-43C1-B209-A02EDD7F72E3}"/>
              </a:ext>
            </a:extLst>
          </p:cNvPr>
          <p:cNvSpPr>
            <a:spLocks noGrp="1" noChangeArrowheads="1"/>
          </p:cNvSpPr>
          <p:nvPr>
            <p:ph type="sldNum" sz="quarter" idx="5"/>
          </p:nvPr>
        </p:nvSpPr>
        <p:spPr>
          <a:ln/>
        </p:spPr>
        <p:txBody>
          <a:bodyPr/>
          <a:lstStyle/>
          <a:p>
            <a:fld id="{651E4B88-4BA9-476F-B62D-0BC83C23950E}" type="slidenum">
              <a:rPr lang="en-US" altLang="en-US"/>
              <a:pPr/>
              <a:t>15</a:t>
            </a:fld>
            <a:endParaRPr lang="en-US" altLang="en-US"/>
          </a:p>
        </p:txBody>
      </p:sp>
      <p:sp>
        <p:nvSpPr>
          <p:cNvPr id="7170" name="Rectangle 2">
            <a:extLst>
              <a:ext uri="{FF2B5EF4-FFF2-40B4-BE49-F238E27FC236}">
                <a16:creationId xmlns:a16="http://schemas.microsoft.com/office/drawing/2014/main" id="{1E03064B-A0B4-4F82-B902-F89222170000}"/>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517F6AB1-018D-4279-97B8-9E466A1AE67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5684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D478C821-7A96-4D87-B2A7-F814B286214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E635B2-72BC-46B4-A96F-55E3079279C4}" type="slidenum">
              <a:rPr lang="en-US" altLang="en-US" smtClean="0"/>
              <a:pPr>
                <a:spcBef>
                  <a:spcPct val="0"/>
                </a:spcBef>
              </a:pPr>
              <a:t>67</a:t>
            </a:fld>
            <a:endParaRPr lang="en-US" altLang="en-US"/>
          </a:p>
        </p:txBody>
      </p:sp>
      <p:sp>
        <p:nvSpPr>
          <p:cNvPr id="51203" name="Rectangle 2">
            <a:extLst>
              <a:ext uri="{FF2B5EF4-FFF2-40B4-BE49-F238E27FC236}">
                <a16:creationId xmlns:a16="http://schemas.microsoft.com/office/drawing/2014/main" id="{104F5CBC-0B08-4CF6-A8CC-9A0500368F44}"/>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DC71BDBB-B11A-48D4-B6B5-A5DEBED7860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Patients with low calcium diets are more likely to form stones because they absorb more oxalate and have hyperaxaluria.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1D590E57-42DA-451C-A5C8-24EE46623F8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670793-E3E2-43F5-85FB-23021552B3C6}" type="slidenum">
              <a:rPr lang="en-US" altLang="en-US" smtClean="0"/>
              <a:pPr>
                <a:spcBef>
                  <a:spcPct val="0"/>
                </a:spcBef>
              </a:pPr>
              <a:t>69</a:t>
            </a:fld>
            <a:endParaRPr lang="en-US" altLang="en-US"/>
          </a:p>
        </p:txBody>
      </p:sp>
      <p:sp>
        <p:nvSpPr>
          <p:cNvPr id="54275" name="Rectangle 2">
            <a:extLst>
              <a:ext uri="{FF2B5EF4-FFF2-40B4-BE49-F238E27FC236}">
                <a16:creationId xmlns:a16="http://schemas.microsoft.com/office/drawing/2014/main" id="{7E8BE86F-B740-43D8-8416-2E3A3DFCB279}"/>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49E251-C215-492F-8729-93D87ADFFBF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Low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D4A008E1-E7E9-4B47-A279-66ABE18E4068}"/>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50518F-2D19-45A7-8C7F-1D2A2F5E8D4F}" type="slidenum">
              <a:rPr lang="en-US" altLang="en-US" smtClean="0"/>
              <a:pPr>
                <a:spcBef>
                  <a:spcPct val="0"/>
                </a:spcBef>
              </a:pPr>
              <a:t>70</a:t>
            </a:fld>
            <a:endParaRPr lang="en-US" altLang="en-US"/>
          </a:p>
        </p:txBody>
      </p:sp>
      <p:sp>
        <p:nvSpPr>
          <p:cNvPr id="56323" name="Rectangle 2">
            <a:extLst>
              <a:ext uri="{FF2B5EF4-FFF2-40B4-BE49-F238E27FC236}">
                <a16:creationId xmlns:a16="http://schemas.microsoft.com/office/drawing/2014/main" id="{DF3C9082-2388-4631-85E7-08A2FD0AA8AB}"/>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86D8B43F-E244-46FF-8800-D42B9A1B739A}"/>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1. A 1cm wide calcium oxalate stone that provoked ureteral colic and required surgical removal.</a:t>
            </a:r>
          </a:p>
          <a:p>
            <a:pPr eaLnBrk="1" hangingPunct="1"/>
            <a:r>
              <a:rPr lang="en-US" altLang="en-US">
                <a:latin typeface="Arial" panose="020B0604020202020204" pitchFamily="34" charset="0"/>
              </a:rPr>
              <a:t>2. A pseudocast of calcium oxalate crystals accompanied by crystals of calcium oxalate dihydrate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5CFF40F-BE6A-4928-ADEB-AC8A2876E8B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EE47DBB-C1E6-474C-B803-CFA77351E3B6}" type="slidenum">
              <a:rPr lang="en-US" altLang="en-US" smtClean="0"/>
              <a:pPr>
                <a:spcBef>
                  <a:spcPct val="0"/>
                </a:spcBef>
              </a:pPr>
              <a:t>71</a:t>
            </a:fld>
            <a:endParaRPr lang="en-US" altLang="en-US"/>
          </a:p>
        </p:txBody>
      </p:sp>
      <p:sp>
        <p:nvSpPr>
          <p:cNvPr id="58371" name="Rectangle 2">
            <a:extLst>
              <a:ext uri="{FF2B5EF4-FFF2-40B4-BE49-F238E27FC236}">
                <a16:creationId xmlns:a16="http://schemas.microsoft.com/office/drawing/2014/main" id="{9806CAEA-A1AF-45AC-9B52-89D221F49640}"/>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8B6F5F2-A445-4241-B042-E22C1CE99561}"/>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1. A 1cm wide calcium oxalate stone that provoked ureteral colic and required surgical removal.</a:t>
            </a:r>
          </a:p>
          <a:p>
            <a:pPr eaLnBrk="1" hangingPunct="1"/>
            <a:r>
              <a:rPr lang="en-US" altLang="en-US">
                <a:latin typeface="Arial" panose="020B0604020202020204" pitchFamily="34" charset="0"/>
              </a:rPr>
              <a:t>2. A pseudocast of calcium oxalate crystals accompanied by crystals of calcium oxalate dihydrate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3BB678F9-E7F1-43DF-97CA-2AF2F50D7D5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1EAE69-A36B-45B4-8A6E-DB150331A37F}" type="slidenum">
              <a:rPr lang="en-US" altLang="en-US" smtClean="0"/>
              <a:pPr>
                <a:spcBef>
                  <a:spcPct val="0"/>
                </a:spcBef>
              </a:pPr>
              <a:t>72</a:t>
            </a:fld>
            <a:endParaRPr lang="en-US" altLang="en-US"/>
          </a:p>
        </p:txBody>
      </p:sp>
      <p:sp>
        <p:nvSpPr>
          <p:cNvPr id="60419" name="Rectangle 2">
            <a:extLst>
              <a:ext uri="{FF2B5EF4-FFF2-40B4-BE49-F238E27FC236}">
                <a16:creationId xmlns:a16="http://schemas.microsoft.com/office/drawing/2014/main" id="{324D9DA6-B051-4317-A6A1-44A885B40F63}"/>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AD1B200E-CE7F-4AA8-9978-7E9B0D3C0D3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1. A 1cm wide calcium oxalate stone that provoked ureteral colic and required surgical removal.</a:t>
            </a:r>
          </a:p>
          <a:p>
            <a:pPr eaLnBrk="1" hangingPunct="1"/>
            <a:r>
              <a:rPr lang="en-US" altLang="en-US">
                <a:latin typeface="Arial" panose="020B0604020202020204" pitchFamily="34" charset="0"/>
              </a:rPr>
              <a:t>2. A pseudocast of calcium oxalate crystals accompanied by crystals of calcium oxalate dihydrate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5DFE35EA-06B3-4998-AE95-5EF7B114CBB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193883-0AAF-4B6D-B5FF-5DFA2CF541D4}" type="slidenum">
              <a:rPr lang="en-US" altLang="en-US" smtClean="0"/>
              <a:pPr>
                <a:spcBef>
                  <a:spcPct val="0"/>
                </a:spcBef>
              </a:pPr>
              <a:t>73</a:t>
            </a:fld>
            <a:endParaRPr lang="en-US" altLang="en-US"/>
          </a:p>
        </p:txBody>
      </p:sp>
      <p:sp>
        <p:nvSpPr>
          <p:cNvPr id="62467" name="Rectangle 2">
            <a:extLst>
              <a:ext uri="{FF2B5EF4-FFF2-40B4-BE49-F238E27FC236}">
                <a16:creationId xmlns:a16="http://schemas.microsoft.com/office/drawing/2014/main" id="{8E585EF3-9609-4970-9FDF-FF2B09A7FC5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3FABB43D-6125-46F9-9A74-5938315D3D63}"/>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1. A 1cm wide calcium oxalate stone that provoked ureteral colic and required surgical removal.</a:t>
            </a:r>
          </a:p>
          <a:p>
            <a:pPr eaLnBrk="1" hangingPunct="1"/>
            <a:r>
              <a:rPr lang="en-US" altLang="en-US">
                <a:latin typeface="Arial" panose="020B0604020202020204" pitchFamily="34" charset="0"/>
              </a:rPr>
              <a:t>2. A pseudocast of calcium oxalate crystals accompanied by crystals of calcium oxalate dihydrate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A24924D-B4E6-4307-903C-5E396DAB091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029A9F-A6A8-4E97-B1C6-28CEF79A2651}" type="slidenum">
              <a:rPr lang="en-US" altLang="en-US" smtClean="0"/>
              <a:pPr>
                <a:spcBef>
                  <a:spcPct val="0"/>
                </a:spcBef>
              </a:pPr>
              <a:t>74</a:t>
            </a:fld>
            <a:endParaRPr lang="en-US" altLang="en-US"/>
          </a:p>
        </p:txBody>
      </p:sp>
      <p:sp>
        <p:nvSpPr>
          <p:cNvPr id="64515" name="Rectangle 2">
            <a:extLst>
              <a:ext uri="{FF2B5EF4-FFF2-40B4-BE49-F238E27FC236}">
                <a16:creationId xmlns:a16="http://schemas.microsoft.com/office/drawing/2014/main" id="{A0A17695-8206-4056-AB05-416629307D52}"/>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0D61293-3F7D-45F0-BA4E-F77A9A492B78}"/>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Low potassium or bicarbonate level may indicate a cause for hypocitraturia.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32A1CFD8-DADF-469B-9C69-6F151743FD8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0195EC-9844-45DA-994F-63101F459BA3}" type="slidenum">
              <a:rPr lang="en-US" altLang="en-US" smtClean="0"/>
              <a:pPr>
                <a:spcBef>
                  <a:spcPct val="0"/>
                </a:spcBef>
              </a:pPr>
              <a:t>77</a:t>
            </a:fld>
            <a:endParaRPr lang="en-US" altLang="en-US"/>
          </a:p>
        </p:txBody>
      </p:sp>
      <p:sp>
        <p:nvSpPr>
          <p:cNvPr id="125955" name="Rectangle 2">
            <a:extLst>
              <a:ext uri="{FF2B5EF4-FFF2-40B4-BE49-F238E27FC236}">
                <a16:creationId xmlns:a16="http://schemas.microsoft.com/office/drawing/2014/main" id="{323D3792-2049-4788-9AC5-B97774458290}"/>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8C6CFD82-6C79-4E1E-A961-E35075E4EC75}"/>
              </a:ext>
            </a:extLst>
          </p:cNvPr>
          <p:cNvSpPr>
            <a:spLocks noGrp="1" noChangeArrowheads="1"/>
          </p:cNvSpPr>
          <p:nvPr>
            <p:ph type="body" idx="1"/>
          </p:nvPr>
        </p:nvSpPr>
        <p:spPr>
          <a:noFill/>
        </p:spPr>
        <p:txBody>
          <a:bodyPr/>
          <a:lstStyle/>
          <a:p>
            <a:pPr eaLnBrk="1" hangingPunct="1"/>
            <a:r>
              <a:rPr lang="en-US" altLang="en-US" sz="1000">
                <a:latin typeface="Arial" panose="020B0604020202020204" pitchFamily="34" charset="0"/>
              </a:rPr>
              <a:t>This patient most likely has uric acid stones. The majority of kidney stones are composed of calcium, whereas uric acid, struvite, or cystine stones occur less frequently. Uric acid stones occur in 20% of patients with a history of gouty arthritis and may manifest as an acute attack of renal colic with unilateral flank pain and hematuria. Unlike calcium-containing stones, uric acid stones are radiolucent and are not visible on a plain abdominal radiograph. Therefore, spiral CT or ultrasonography of the abdomen are the imaging modalities of choice in this setting. Metabolic abnormalities such as an elevated serum uric acid level, an acidic urine with a pH &lt;5.5, hyperuricosuria, and hypocitraturia increase the incidence of uric acid stone formation. However, crystal stone analysis definitively determines the type of kidney stone. </a:t>
            </a:r>
          </a:p>
          <a:p>
            <a:pPr eaLnBrk="1" hangingPunct="1"/>
            <a:r>
              <a:rPr lang="en-US" altLang="en-US" sz="1000">
                <a:latin typeface="Arial" panose="020B0604020202020204" pitchFamily="34" charset="0"/>
              </a:rPr>
              <a:t>Although calcium oxalate stones are the most frequent type of kidney stone, uric acid stones are far more likely because of this patient's history of gout, elevated serum uric acid level, acidic urine, and lack of stone visualization on plain abdominal radiography. Calcium phosphorous stones account for 10% of all stones and typically are associated with renal tubular acidosis or primary hyperparathyroidism. </a:t>
            </a:r>
          </a:p>
          <a:p>
            <a:pPr eaLnBrk="1" hangingPunct="1"/>
            <a:r>
              <a:rPr lang="en-US" altLang="en-US" sz="1000">
                <a:latin typeface="Arial" panose="020B0604020202020204" pitchFamily="34" charset="0"/>
              </a:rPr>
              <a:t>Struvite stones are more common in women and are a result of infection with urease-splitting organisms and an alkaline urine. Cystine stones are extremely uncommon and are caused by cystinuria, a heritable condition in which stones typically develop during childhood. </a:t>
            </a:r>
          </a:p>
          <a:p>
            <a:pPr eaLnBrk="1" hangingPunct="1"/>
            <a:r>
              <a:rPr lang="en-US" altLang="en-US" sz="1000">
                <a:latin typeface="Arial" panose="020B0604020202020204" pitchFamily="34" charset="0"/>
              </a:rPr>
              <a:t>In patients &lt;50 years of age with microscopic hematuria, infections and kidney diseases such as glomerulonephritis should be considered. In patients &gt;50 years of age with microscopic hematuria and associated risk factors such as cigarette smoking, analgesic abuse, benzene exposure, or a history of voiding abnormalities, genitourinary tract malignancy is more common.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32A1CFD8-DADF-469B-9C69-6F151743FD86}"/>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0195EC-9844-45DA-994F-63101F459BA3}" type="slidenum">
              <a:rPr lang="en-US" altLang="en-US" smtClean="0"/>
              <a:pPr>
                <a:spcBef>
                  <a:spcPct val="0"/>
                </a:spcBef>
              </a:pPr>
              <a:t>78</a:t>
            </a:fld>
            <a:endParaRPr lang="en-US" altLang="en-US"/>
          </a:p>
        </p:txBody>
      </p:sp>
      <p:sp>
        <p:nvSpPr>
          <p:cNvPr id="125955" name="Rectangle 2">
            <a:extLst>
              <a:ext uri="{FF2B5EF4-FFF2-40B4-BE49-F238E27FC236}">
                <a16:creationId xmlns:a16="http://schemas.microsoft.com/office/drawing/2014/main" id="{323D3792-2049-4788-9AC5-B97774458290}"/>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8C6CFD82-6C79-4E1E-A961-E35075E4EC75}"/>
              </a:ext>
            </a:extLst>
          </p:cNvPr>
          <p:cNvSpPr>
            <a:spLocks noGrp="1" noChangeArrowheads="1"/>
          </p:cNvSpPr>
          <p:nvPr>
            <p:ph type="body" idx="1"/>
          </p:nvPr>
        </p:nvSpPr>
        <p:spPr>
          <a:noFill/>
        </p:spPr>
        <p:txBody>
          <a:bodyPr/>
          <a:lstStyle/>
          <a:p>
            <a:pPr eaLnBrk="1" hangingPunct="1"/>
            <a:r>
              <a:rPr lang="en-US" altLang="en-US" sz="1000">
                <a:latin typeface="Arial" panose="020B0604020202020204" pitchFamily="34" charset="0"/>
              </a:rPr>
              <a:t>This patient most likely has uric acid stones. The majority of kidney stones are composed of calcium, whereas uric acid, struvite, or cystine stones occur less frequently. Uric acid stones occur in 20% of patients with a history of gouty arthritis and may manifest as an acute attack of renal colic with unilateral flank pain and hematuria. Unlike calcium-containing stones, uric acid stones are radiolucent and are not visible on a plain abdominal radiograph. Therefore, spiral CT or ultrasonography of the abdomen are the imaging modalities of choice in this setting. Metabolic abnormalities such as an elevated serum uric acid level, an acidic urine with a pH &lt;5.5, hyperuricosuria, and hypocitraturia increase the incidence of uric acid stone formation. However, crystal stone analysis definitively determines the type of kidney stone. </a:t>
            </a:r>
          </a:p>
          <a:p>
            <a:pPr eaLnBrk="1" hangingPunct="1"/>
            <a:r>
              <a:rPr lang="en-US" altLang="en-US" sz="1000">
                <a:latin typeface="Arial" panose="020B0604020202020204" pitchFamily="34" charset="0"/>
              </a:rPr>
              <a:t>Although calcium oxalate stones are the most frequent type of kidney stone, uric acid stones are far more likely because of this patient's history of gout, elevated serum uric acid level, acidic urine, and lack of stone visualization on plain abdominal radiography. Calcium phosphorous stones account for 10% of all stones and typically are associated with renal tubular acidosis or primary hyperparathyroidism. </a:t>
            </a:r>
          </a:p>
          <a:p>
            <a:pPr eaLnBrk="1" hangingPunct="1"/>
            <a:r>
              <a:rPr lang="en-US" altLang="en-US" sz="1000">
                <a:latin typeface="Arial" panose="020B0604020202020204" pitchFamily="34" charset="0"/>
              </a:rPr>
              <a:t>Struvite stones are more common in women and are a result of infection with urease-splitting organisms and an alkaline urine. Cystine stones are extremely uncommon and are caused by cystinuria, a heritable condition in which stones typically develop during childhood. </a:t>
            </a:r>
          </a:p>
          <a:p>
            <a:pPr eaLnBrk="1" hangingPunct="1"/>
            <a:r>
              <a:rPr lang="en-US" altLang="en-US" sz="1000">
                <a:latin typeface="Arial" panose="020B0604020202020204" pitchFamily="34" charset="0"/>
              </a:rPr>
              <a:t>In patients &lt;50 years of age with microscopic hematuria, infections and kidney diseases such as glomerulonephritis should be considered. In patients &gt;50 years of age with microscopic hematuria and associated risk factors such as cigarette smoking, analgesic abuse, benzene exposure, or a history of voiding abnormalities, genitourinary tract malignancy is more common. </a:t>
            </a:r>
          </a:p>
        </p:txBody>
      </p:sp>
    </p:spTree>
    <p:extLst>
      <p:ext uri="{BB962C8B-B14F-4D97-AF65-F5344CB8AC3E}">
        <p14:creationId xmlns:p14="http://schemas.microsoft.com/office/powerpoint/2010/main" val="2299452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9DF20C8C-1475-4079-B03D-93C9E67134E2}"/>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4836AA-A817-4EBC-81D6-BC5489FA8A12}" type="slidenum">
              <a:rPr lang="en-US" altLang="en-US" smtClean="0"/>
              <a:pPr>
                <a:spcBef>
                  <a:spcPct val="0"/>
                </a:spcBef>
              </a:pPr>
              <a:t>79</a:t>
            </a:fld>
            <a:endParaRPr lang="en-US" altLang="en-US"/>
          </a:p>
        </p:txBody>
      </p:sp>
      <p:sp>
        <p:nvSpPr>
          <p:cNvPr id="66563" name="Rectangle 2">
            <a:extLst>
              <a:ext uri="{FF2B5EF4-FFF2-40B4-BE49-F238E27FC236}">
                <a16:creationId xmlns:a16="http://schemas.microsoft.com/office/drawing/2014/main" id="{CE573542-23DB-4576-A23E-0AEAF6BF4A4B}"/>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ACD84F80-C943-424B-92D2-8A35CD34DC8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CT scan no need for contrast.  Renal us for pregnant women.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3CAD5E6-1BB2-43C1-B209-A02EDD7F72E3}"/>
              </a:ext>
            </a:extLst>
          </p:cNvPr>
          <p:cNvSpPr>
            <a:spLocks noGrp="1" noChangeArrowheads="1"/>
          </p:cNvSpPr>
          <p:nvPr>
            <p:ph type="sldNum" sz="quarter" idx="5"/>
          </p:nvPr>
        </p:nvSpPr>
        <p:spPr>
          <a:ln/>
        </p:spPr>
        <p:txBody>
          <a:bodyPr/>
          <a:lstStyle/>
          <a:p>
            <a:fld id="{651E4B88-4BA9-476F-B62D-0BC83C23950E}" type="slidenum">
              <a:rPr lang="en-US" altLang="en-US"/>
              <a:pPr/>
              <a:t>16</a:t>
            </a:fld>
            <a:endParaRPr lang="en-US" altLang="en-US"/>
          </a:p>
        </p:txBody>
      </p:sp>
      <p:sp>
        <p:nvSpPr>
          <p:cNvPr id="7170" name="Rectangle 2">
            <a:extLst>
              <a:ext uri="{FF2B5EF4-FFF2-40B4-BE49-F238E27FC236}">
                <a16:creationId xmlns:a16="http://schemas.microsoft.com/office/drawing/2014/main" id="{1E03064B-A0B4-4F82-B902-F89222170000}"/>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517F6AB1-018D-4279-97B8-9E466A1AE67C}"/>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94145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283B8E30-E3D1-480B-9CCF-A2EEAD56CBA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1E71B0-F9E3-4D15-BF85-DEAC2FB1E169}" type="slidenum">
              <a:rPr lang="en-US" altLang="en-US" smtClean="0"/>
              <a:pPr>
                <a:spcBef>
                  <a:spcPct val="0"/>
                </a:spcBef>
              </a:pPr>
              <a:t>80</a:t>
            </a:fld>
            <a:endParaRPr lang="en-US" altLang="en-US"/>
          </a:p>
        </p:txBody>
      </p:sp>
      <p:sp>
        <p:nvSpPr>
          <p:cNvPr id="68611" name="Rectangle 2">
            <a:extLst>
              <a:ext uri="{FF2B5EF4-FFF2-40B4-BE49-F238E27FC236}">
                <a16:creationId xmlns:a16="http://schemas.microsoft.com/office/drawing/2014/main" id="{CECEDB03-E914-4420-ACC3-7D7DB1A16283}"/>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7C5EF5F9-286E-4E3C-B34D-642348FEDC60}"/>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AE866821-9346-42B8-A88C-FA0815F57CB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DC07E4-57A3-424F-A809-3935B6CDF189}" type="slidenum">
              <a:rPr lang="en-US" altLang="en-US" smtClean="0"/>
              <a:pPr>
                <a:spcBef>
                  <a:spcPct val="0"/>
                </a:spcBef>
              </a:pPr>
              <a:t>81</a:t>
            </a:fld>
            <a:endParaRPr lang="en-US" altLang="en-US"/>
          </a:p>
        </p:txBody>
      </p:sp>
      <p:sp>
        <p:nvSpPr>
          <p:cNvPr id="70659" name="Rectangle 2">
            <a:extLst>
              <a:ext uri="{FF2B5EF4-FFF2-40B4-BE49-F238E27FC236}">
                <a16:creationId xmlns:a16="http://schemas.microsoft.com/office/drawing/2014/main" id="{5B105CAA-42C4-476F-BBC8-CF5C6F686185}"/>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23C94C8-E352-4891-8090-2A2D65AB5331}"/>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Struvite stones; l staghorn calculus; single bladder stone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192DD56B-C683-4289-9ED6-96626C4595B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62CA06-D2DD-4D73-8B79-E99C4504D079}" type="slidenum">
              <a:rPr lang="en-US" altLang="en-US" smtClean="0"/>
              <a:pPr>
                <a:spcBef>
                  <a:spcPct val="0"/>
                </a:spcBef>
              </a:pPr>
              <a:t>82</a:t>
            </a:fld>
            <a:endParaRPr lang="en-US" altLang="en-US"/>
          </a:p>
        </p:txBody>
      </p:sp>
      <p:sp>
        <p:nvSpPr>
          <p:cNvPr id="74755" name="Rectangle 2">
            <a:extLst>
              <a:ext uri="{FF2B5EF4-FFF2-40B4-BE49-F238E27FC236}">
                <a16:creationId xmlns:a16="http://schemas.microsoft.com/office/drawing/2014/main" id="{41234F42-5673-4B20-AA29-101131EBE6F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EFCF345D-CC53-49C7-ACA6-33FD091F741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0EDE8DB3-4016-4C75-9344-B05D54ADAFD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4FFB92-6C73-416F-BD3D-D8E602B2EECB}" type="slidenum">
              <a:rPr lang="en-US" altLang="en-US" smtClean="0"/>
              <a:pPr>
                <a:spcBef>
                  <a:spcPct val="0"/>
                </a:spcBef>
              </a:pPr>
              <a:t>85</a:t>
            </a:fld>
            <a:endParaRPr lang="en-US" altLang="en-US"/>
          </a:p>
        </p:txBody>
      </p:sp>
      <p:sp>
        <p:nvSpPr>
          <p:cNvPr id="80899" name="Rectangle 2">
            <a:extLst>
              <a:ext uri="{FF2B5EF4-FFF2-40B4-BE49-F238E27FC236}">
                <a16:creationId xmlns:a16="http://schemas.microsoft.com/office/drawing/2014/main" id="{B53F854D-61D8-478C-9F32-FF371BFB0EC3}"/>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514881AC-08A7-46E4-A44F-08B22631B10C}"/>
              </a:ext>
            </a:extLst>
          </p:cNvPr>
          <p:cNvSpPr>
            <a:spLocks noGrp="1" noChangeArrowheads="1"/>
          </p:cNvSpPr>
          <p:nvPr>
            <p:ph type="body" idx="1"/>
          </p:nvPr>
        </p:nvSpPr>
        <p:spPr>
          <a:noFill/>
        </p:spPr>
        <p:txBody>
          <a:bodyPr/>
          <a:lstStyle/>
          <a:p>
            <a:pPr marL="228600" indent="-228600" eaLnBrk="1" hangingPunct="1">
              <a:buFontTx/>
              <a:buAutoNum type="arabicPeriod"/>
            </a:pPr>
            <a:r>
              <a:rPr lang="en-US" altLang="en-US">
                <a:latin typeface="Arial" panose="020B0604020202020204" pitchFamily="34" charset="0"/>
              </a:rPr>
              <a:t>Lg volume reduce calcium oxalate supersaturation &amp; precipit of other crystals. Prospective randomized trial of high fluid intake (2-2.5L/day) showed 50% reduction in stone recurrence over 5yrs.</a:t>
            </a:r>
          </a:p>
          <a:p>
            <a:pPr marL="228600" indent="-228600" eaLnBrk="1" hangingPunct="1">
              <a:buFontTx/>
              <a:buAutoNum type="arabicPeriod"/>
            </a:pPr>
            <a:r>
              <a:rPr lang="en-US" altLang="en-US">
                <a:latin typeface="Arial" panose="020B0604020202020204" pitchFamily="34" charset="0"/>
              </a:rPr>
              <a:t>Sodium excretion by renal tubules augments urine calcium excretion. Sodium restriction results in decreased gfr, and increased distal calcium reabsorption.  A high salt diet also lowers urinary citrate.</a:t>
            </a:r>
          </a:p>
          <a:p>
            <a:pPr marL="228600" indent="-228600" eaLnBrk="1" hangingPunct="1">
              <a:buFontTx/>
              <a:buAutoNum type="arabicPeriod"/>
            </a:pPr>
            <a:r>
              <a:rPr lang="en-US" altLang="en-US">
                <a:latin typeface="Arial" panose="020B0604020202020204" pitchFamily="34" charset="0"/>
              </a:rPr>
              <a:t>Protein generates sulfate ions which make calcium less soluble; high protein diet increases urinary calcium excretion and causes negative calcium balance; the metabolic acidosis from high protein diet leads to calcium release from bone, and decreases renal tubule calcium reabsorption, decreases citrate excretion; increases uric acid levels.  However, a randomized controlled trial of protein restriction failed to show a reduction in stone formation.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CEE2E444-1B73-4A67-9254-D5CC0A5A12B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754D9B-806E-4073-9ADA-4354E5BCB00A}" type="slidenum">
              <a:rPr lang="en-US" altLang="en-US" smtClean="0"/>
              <a:pPr>
                <a:spcBef>
                  <a:spcPct val="0"/>
                </a:spcBef>
              </a:pPr>
              <a:t>86</a:t>
            </a:fld>
            <a:endParaRPr lang="en-US" altLang="en-US"/>
          </a:p>
        </p:txBody>
      </p:sp>
      <p:sp>
        <p:nvSpPr>
          <p:cNvPr id="82947" name="Rectangle 2">
            <a:extLst>
              <a:ext uri="{FF2B5EF4-FFF2-40B4-BE49-F238E27FC236}">
                <a16:creationId xmlns:a16="http://schemas.microsoft.com/office/drawing/2014/main" id="{20FA1770-942D-4578-9F5B-23687348AF6F}"/>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490A0CD1-8F8D-4CBB-B39C-54E0B094C2EB}"/>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Thiazide stimulates calcium reabsorption by the distal convoluted tubule.  Long term trials have shown decreased stone formation, even in patients that are not hypercalciuric.</a:t>
            </a:r>
          </a:p>
          <a:p>
            <a:pPr eaLnBrk="1" hangingPunct="1"/>
            <a:endParaRPr lang="en-US" altLang="en-US">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99611DA0-0A26-4F56-8B48-F14635D6F5B1}"/>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0DAE268-B3AB-47FD-A7EF-46A2C49BB1F5}" type="slidenum">
              <a:rPr lang="en-US" altLang="en-US" smtClean="0"/>
              <a:pPr>
                <a:spcBef>
                  <a:spcPct val="0"/>
                </a:spcBef>
              </a:pPr>
              <a:t>87</a:t>
            </a:fld>
            <a:endParaRPr lang="en-US" altLang="en-US"/>
          </a:p>
        </p:txBody>
      </p:sp>
      <p:sp>
        <p:nvSpPr>
          <p:cNvPr id="84995" name="Rectangle 2">
            <a:extLst>
              <a:ext uri="{FF2B5EF4-FFF2-40B4-BE49-F238E27FC236}">
                <a16:creationId xmlns:a16="http://schemas.microsoft.com/office/drawing/2014/main" id="{56C1FE34-57DF-4C3B-809D-DFA70A8BFBE0}"/>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29249BAD-1154-4443-8C46-BEDD90B10516}"/>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Potassium citrate decreased stone formation rate from 1.2 to 0.1 stone/pt/year.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836858B-6DE5-452F-AF4A-09255C862BE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CFAE4-0ACA-4DD1-8849-2372BE02C362}" type="slidenum">
              <a:rPr lang="en-US" altLang="en-US" smtClean="0"/>
              <a:pPr>
                <a:spcBef>
                  <a:spcPct val="0"/>
                </a:spcBef>
              </a:pPr>
              <a:t>90</a:t>
            </a:fld>
            <a:endParaRPr lang="en-US" altLang="en-US"/>
          </a:p>
        </p:txBody>
      </p:sp>
      <p:sp>
        <p:nvSpPr>
          <p:cNvPr id="133123" name="Rectangle 2">
            <a:extLst>
              <a:ext uri="{FF2B5EF4-FFF2-40B4-BE49-F238E27FC236}">
                <a16:creationId xmlns:a16="http://schemas.microsoft.com/office/drawing/2014/main" id="{60993CDA-97B2-48D0-B44E-A0991D75EF1B}"/>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5017C2AA-0C33-43D0-814D-85A41FFFC327}"/>
              </a:ext>
            </a:extLst>
          </p:cNvPr>
          <p:cNvSpPr>
            <a:spLocks noGrp="1" noChangeArrowheads="1"/>
          </p:cNvSpPr>
          <p:nvPr>
            <p:ph type="body" idx="1"/>
          </p:nvPr>
        </p:nvSpPr>
        <p:spPr>
          <a:noFill/>
        </p:spPr>
        <p:txBody>
          <a:bodyPr/>
          <a:lstStyle/>
          <a:p>
            <a:pPr eaLnBrk="1" hangingPunct="1"/>
            <a:r>
              <a:rPr lang="en-US" altLang="en-US" sz="1000">
                <a:latin typeface="Arial" panose="020B0604020202020204" pitchFamily="34" charset="0"/>
              </a:rPr>
              <a:t>The majority of kidney stones are comprised of calcium, predominantly calcium oxalate, and the most common metabolic disturbance of calcium-containing stones is hypercalciuria. This condition results from increased gastrointestinal absorption of calcium rather than a renal leakage of calcium in the urine. Less commonly, hyperoxaluria occurs in patients with increased dietary intakes of oxalate, which is contained in nuts, chocolate, rhubarb, and spinach. Hyperoxaluria also may occur in the setting of inflammatory bowel disease or malabsorption syndromes due to excessive gastrointestinal absorption of oxalate in the colon caused by a lack of intestinal calcium available for oxalate binding. The high affinity for oxalate to bind to calcium in the urine results in insoluble precipitates that form calcium oxalate stones. </a:t>
            </a:r>
          </a:p>
          <a:p>
            <a:pPr eaLnBrk="1" hangingPunct="1"/>
            <a:r>
              <a:rPr lang="en-US" altLang="en-US" sz="1000">
                <a:latin typeface="Arial" panose="020B0604020202020204" pitchFamily="34" charset="0"/>
              </a:rPr>
              <a:t>Therapy to decrease the risk for stone recurrence includes increasing dietary calcium to 1 g/d to 4 g/d, restricting oxalate-rich foods, and increasing fluid intake to &gt;2 L/d. Calcium intake has a paradoxical effect in calcium oxalate stone disease; higher amounts of dietary calcium bind to oxalate in the gastrointestinal tract, which prevents absorption. </a:t>
            </a:r>
          </a:p>
          <a:p>
            <a:pPr eaLnBrk="1" hangingPunct="1"/>
            <a:r>
              <a:rPr lang="en-US" altLang="en-US" sz="1000">
                <a:latin typeface="Arial" panose="020B0604020202020204" pitchFamily="34" charset="0"/>
              </a:rPr>
              <a:t>Increased sodium intake is believed to worsen stone disease by increasing urinary excretion of calcium and uric acid. Increasing animal protein intake worsens several types of kidney stones by acidifying the urine and increasing urinary excretion of calcium, which favors crystallization of calcium stones and contributes to hyperuricosuria in patients with uric acid stone disease. </a:t>
            </a:r>
          </a:p>
          <a:p>
            <a:pPr eaLnBrk="1" hangingPunct="1"/>
            <a:r>
              <a:rPr lang="en-US" altLang="en-US" sz="1000">
                <a:latin typeface="Arial" panose="020B0604020202020204" pitchFamily="34" charset="0"/>
              </a:rPr>
              <a:t>The use of thiazide diuretics such as hydrochlorothiazide or chlorthalidone decreases urinary calcium excretion and is recommended to prevent stones in patients with hypercalciuria. However, loop diuretics such as furosemide worsen hypercalciuria and increase the risk for recurrent stone formation. </a:t>
            </a:r>
          </a:p>
        </p:txBody>
      </p:sp>
    </p:spTree>
    <p:extLst>
      <p:ext uri="{BB962C8B-B14F-4D97-AF65-F5344CB8AC3E}">
        <p14:creationId xmlns:p14="http://schemas.microsoft.com/office/powerpoint/2010/main" val="3365704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836858B-6DE5-452F-AF4A-09255C862BE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1CFAE4-0ACA-4DD1-8849-2372BE02C362}" type="slidenum">
              <a:rPr lang="en-US" altLang="en-US" smtClean="0"/>
              <a:pPr>
                <a:spcBef>
                  <a:spcPct val="0"/>
                </a:spcBef>
              </a:pPr>
              <a:t>91</a:t>
            </a:fld>
            <a:endParaRPr lang="en-US" altLang="en-US"/>
          </a:p>
        </p:txBody>
      </p:sp>
      <p:sp>
        <p:nvSpPr>
          <p:cNvPr id="133123" name="Rectangle 2">
            <a:extLst>
              <a:ext uri="{FF2B5EF4-FFF2-40B4-BE49-F238E27FC236}">
                <a16:creationId xmlns:a16="http://schemas.microsoft.com/office/drawing/2014/main" id="{60993CDA-97B2-48D0-B44E-A0991D75EF1B}"/>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5017C2AA-0C33-43D0-814D-85A41FFFC327}"/>
              </a:ext>
            </a:extLst>
          </p:cNvPr>
          <p:cNvSpPr>
            <a:spLocks noGrp="1" noChangeArrowheads="1"/>
          </p:cNvSpPr>
          <p:nvPr>
            <p:ph type="body" idx="1"/>
          </p:nvPr>
        </p:nvSpPr>
        <p:spPr>
          <a:noFill/>
        </p:spPr>
        <p:txBody>
          <a:bodyPr/>
          <a:lstStyle/>
          <a:p>
            <a:pPr eaLnBrk="1" hangingPunct="1"/>
            <a:r>
              <a:rPr lang="en-US" altLang="en-US" sz="1000">
                <a:latin typeface="Arial" panose="020B0604020202020204" pitchFamily="34" charset="0"/>
              </a:rPr>
              <a:t>The majority of kidney stones are comprised of calcium, predominantly calcium oxalate, and the most common metabolic disturbance of calcium-containing stones is hypercalciuria. This condition results from increased gastrointestinal absorption of calcium rather than a renal leakage of calcium in the urine. Less commonly, hyperoxaluria occurs in patients with increased dietary intakes of oxalate, which is contained in nuts, chocolate, rhubarb, and spinach. Hyperoxaluria also may occur in the setting of inflammatory bowel disease or malabsorption syndromes due to excessive gastrointestinal absorption of oxalate in the colon caused by a lack of intestinal calcium available for oxalate binding. The high affinity for oxalate to bind to calcium in the urine results in insoluble precipitates that form calcium oxalate stones. </a:t>
            </a:r>
          </a:p>
          <a:p>
            <a:pPr eaLnBrk="1" hangingPunct="1"/>
            <a:r>
              <a:rPr lang="en-US" altLang="en-US" sz="1000">
                <a:latin typeface="Arial" panose="020B0604020202020204" pitchFamily="34" charset="0"/>
              </a:rPr>
              <a:t>Therapy to decrease the risk for stone recurrence includes increasing dietary calcium to 1 g/d to 4 g/d, restricting oxalate-rich foods, and increasing fluid intake to &gt;2 L/d. Calcium intake has a paradoxical effect in calcium oxalate stone disease; higher amounts of dietary calcium bind to oxalate in the gastrointestinal tract, which prevents absorption. </a:t>
            </a:r>
          </a:p>
          <a:p>
            <a:pPr eaLnBrk="1" hangingPunct="1"/>
            <a:r>
              <a:rPr lang="en-US" altLang="en-US" sz="1000">
                <a:latin typeface="Arial" panose="020B0604020202020204" pitchFamily="34" charset="0"/>
              </a:rPr>
              <a:t>Increased sodium intake is believed to worsen stone disease by increasing urinary excretion of calcium and uric acid. Increasing animal protein intake worsens several types of kidney stones by acidifying the urine and increasing urinary excretion of calcium, which favors crystallization of calcium stones and contributes to hyperuricosuria in patients with uric acid stone disease. </a:t>
            </a:r>
          </a:p>
          <a:p>
            <a:pPr eaLnBrk="1" hangingPunct="1"/>
            <a:r>
              <a:rPr lang="en-US" altLang="en-US" sz="1000">
                <a:latin typeface="Arial" panose="020B0604020202020204" pitchFamily="34" charset="0"/>
              </a:rPr>
              <a:t>The use of thiazide diuretics such as hydrochlorothiazide or chlorthalidone decreases urinary calcium excretion and is recommended to prevent stones in patients with hypercalciuria. However, loop diuretics such as furosemide worsen hypercalciuria and increase the risk for recurrent stone formation. </a:t>
            </a:r>
          </a:p>
        </p:txBody>
      </p:sp>
    </p:spTree>
    <p:extLst>
      <p:ext uri="{BB962C8B-B14F-4D97-AF65-F5344CB8AC3E}">
        <p14:creationId xmlns:p14="http://schemas.microsoft.com/office/powerpoint/2010/main" val="356002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3DED399-607A-45BE-BDDF-5E91BA627D9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449496A-69F0-4E2E-AADE-4A6ECC1AC979}" type="slidenum">
              <a:rPr lang="en-US" altLang="en-US" smtClean="0"/>
              <a:pPr>
                <a:spcBef>
                  <a:spcPct val="0"/>
                </a:spcBef>
              </a:pPr>
              <a:t>92</a:t>
            </a:fld>
            <a:endParaRPr lang="en-US" altLang="en-US"/>
          </a:p>
        </p:txBody>
      </p:sp>
      <p:sp>
        <p:nvSpPr>
          <p:cNvPr id="92163" name="Rectangle 2">
            <a:extLst>
              <a:ext uri="{FF2B5EF4-FFF2-40B4-BE49-F238E27FC236}">
                <a16:creationId xmlns:a16="http://schemas.microsoft.com/office/drawing/2014/main" id="{EADB9316-FE19-482B-8609-4B7A35DA80AC}"/>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917044F4-32A4-4AD1-86D0-CB66915ECB1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93FA8950-9068-401F-BE06-DF619A6EBD6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B0A955-07EE-4D87-A5FC-0B7A1C142B60}" type="slidenum">
              <a:rPr lang="en-US" altLang="en-US" smtClean="0"/>
              <a:pPr>
                <a:spcBef>
                  <a:spcPct val="0"/>
                </a:spcBef>
              </a:pPr>
              <a:t>95</a:t>
            </a:fld>
            <a:endParaRPr lang="en-US" altLang="en-US"/>
          </a:p>
        </p:txBody>
      </p:sp>
      <p:sp>
        <p:nvSpPr>
          <p:cNvPr id="129027" name="Rectangle 2">
            <a:extLst>
              <a:ext uri="{FF2B5EF4-FFF2-40B4-BE49-F238E27FC236}">
                <a16:creationId xmlns:a16="http://schemas.microsoft.com/office/drawing/2014/main" id="{ECC23318-CA28-4196-B8B8-04B78F20CD35}"/>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7CFC60E9-3AC1-44A6-8972-0270DBB8FC3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most appropriate therapy for this patient is initiation of antibiotics. Staghorn calculi are branched stones that fill all or part of the renal pelvis. These calculi most commonly are composed of struvite magnesium, ammonium phosphate, and/or calcium carbonate. Staghorn calculi form as a result of chronic infections with urease-splitting organisms such as </a:t>
            </a:r>
            <a:r>
              <a:rPr lang="en-US" altLang="en-US" i="1">
                <a:latin typeface="Arial" panose="020B0604020202020204" pitchFamily="34" charset="0"/>
              </a:rPr>
              <a:t>Proteus</a:t>
            </a:r>
            <a:r>
              <a:rPr lang="en-US" altLang="en-US">
                <a:latin typeface="Arial" panose="020B0604020202020204" pitchFamily="34" charset="0"/>
              </a:rPr>
              <a:t> and </a:t>
            </a:r>
            <a:r>
              <a:rPr lang="en-US" altLang="en-US" i="1">
                <a:latin typeface="Arial" panose="020B0604020202020204" pitchFamily="34" charset="0"/>
              </a:rPr>
              <a:t>Klebsiella</a:t>
            </a:r>
            <a:r>
              <a:rPr lang="en-US" altLang="en-US">
                <a:latin typeface="Arial" panose="020B0604020202020204" pitchFamily="34" charset="0"/>
              </a:rPr>
              <a:t> species that convert urea to ammonia, causing alkaline urine and struvite crystallization. Women are more likely to develop struvite stones, and imaging studies used to evaluate chronic urinary tract infections frequently identify these stones. </a:t>
            </a:r>
          </a:p>
          <a:p>
            <a:pPr eaLnBrk="1" hangingPunct="1"/>
            <a:r>
              <a:rPr lang="en-US" altLang="en-US">
                <a:latin typeface="Arial" panose="020B0604020202020204" pitchFamily="34" charset="0"/>
              </a:rPr>
              <a:t>The initial treatment of struvite calculi consists of eliminating the infection with antibiotic therapy. However, this therapy rarely completely eliminates the stone, and referral for stone removal is indicated. </a:t>
            </a:r>
          </a:p>
          <a:p>
            <a:pPr eaLnBrk="1" hangingPunct="1"/>
            <a:r>
              <a:rPr lang="en-US" altLang="en-US">
                <a:latin typeface="Arial" panose="020B0604020202020204" pitchFamily="34" charset="0"/>
              </a:rPr>
              <a:t>Further alkalinization of the urine with potassium citrate therapy is contraindicated in struvite stone disease because it is associated with increased struvite crystallization and stone growth. Allopurinol is indicated to decrease hyperuricosuria in uric acid stones but does not affect staghorn calculi. Dietary modifications such as increasing fluid and calcium intake prevent crystal formation and/or oxalate absorption in calcium-containing stones. However, these interventions do not appear to have the same benefits in struvite calculi.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Shape 14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9" name="Shape 149"/>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47028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93FA8950-9068-401F-BE06-DF619A6EBD6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1B0A955-07EE-4D87-A5FC-0B7A1C142B60}" type="slidenum">
              <a:rPr lang="en-US" altLang="en-US" smtClean="0"/>
              <a:pPr>
                <a:spcBef>
                  <a:spcPct val="0"/>
                </a:spcBef>
              </a:pPr>
              <a:t>96</a:t>
            </a:fld>
            <a:endParaRPr lang="en-US" altLang="en-US"/>
          </a:p>
        </p:txBody>
      </p:sp>
      <p:sp>
        <p:nvSpPr>
          <p:cNvPr id="129027" name="Rectangle 2">
            <a:extLst>
              <a:ext uri="{FF2B5EF4-FFF2-40B4-BE49-F238E27FC236}">
                <a16:creationId xmlns:a16="http://schemas.microsoft.com/office/drawing/2014/main" id="{ECC23318-CA28-4196-B8B8-04B78F20CD35}"/>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7CFC60E9-3AC1-44A6-8972-0270DBB8FC37}"/>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most appropriate therapy for this patient is initiation of antibiotics. Staghorn calculi are branched stones that fill all or part of the renal pelvis. These calculi most commonly are composed of struvite magnesium, ammonium phosphate, and/or calcium carbonate. Staghorn calculi form as a result of chronic infections with urease-splitting organisms such as </a:t>
            </a:r>
            <a:r>
              <a:rPr lang="en-US" altLang="en-US" i="1">
                <a:latin typeface="Arial" panose="020B0604020202020204" pitchFamily="34" charset="0"/>
              </a:rPr>
              <a:t>Proteus</a:t>
            </a:r>
            <a:r>
              <a:rPr lang="en-US" altLang="en-US">
                <a:latin typeface="Arial" panose="020B0604020202020204" pitchFamily="34" charset="0"/>
              </a:rPr>
              <a:t> and </a:t>
            </a:r>
            <a:r>
              <a:rPr lang="en-US" altLang="en-US" i="1">
                <a:latin typeface="Arial" panose="020B0604020202020204" pitchFamily="34" charset="0"/>
              </a:rPr>
              <a:t>Klebsiella</a:t>
            </a:r>
            <a:r>
              <a:rPr lang="en-US" altLang="en-US">
                <a:latin typeface="Arial" panose="020B0604020202020204" pitchFamily="34" charset="0"/>
              </a:rPr>
              <a:t> species that convert urea to ammonia, causing alkaline urine and struvite crystallization. Women are more likely to develop struvite stones, and imaging studies used to evaluate chronic urinary tract infections frequently identify these stones. </a:t>
            </a:r>
          </a:p>
          <a:p>
            <a:pPr eaLnBrk="1" hangingPunct="1"/>
            <a:r>
              <a:rPr lang="en-US" altLang="en-US">
                <a:latin typeface="Arial" panose="020B0604020202020204" pitchFamily="34" charset="0"/>
              </a:rPr>
              <a:t>The initial treatment of struvite calculi consists of eliminating the infection with antibiotic therapy. However, this therapy rarely completely eliminates the stone, and referral for stone removal is indicated. </a:t>
            </a:r>
          </a:p>
          <a:p>
            <a:pPr eaLnBrk="1" hangingPunct="1"/>
            <a:r>
              <a:rPr lang="en-US" altLang="en-US">
                <a:latin typeface="Arial" panose="020B0604020202020204" pitchFamily="34" charset="0"/>
              </a:rPr>
              <a:t>Further alkalinization of the urine with potassium citrate therapy is contraindicated in struvite stone disease because it is associated with increased struvite crystallization and stone growth. Allopurinol is indicated to decrease hyperuricosuria in uric acid stones but does not affect staghorn calculi. Dietary modifications such as increasing fluid and calcium intake prevent crystal formation and/or oxalate absorption in calcium-containing stones. However, these interventions do not appear to have the same benefits in struvite calculi. </a:t>
            </a:r>
          </a:p>
        </p:txBody>
      </p:sp>
    </p:spTree>
    <p:extLst>
      <p:ext uri="{BB962C8B-B14F-4D97-AF65-F5344CB8AC3E}">
        <p14:creationId xmlns:p14="http://schemas.microsoft.com/office/powerpoint/2010/main" val="1373324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D477C148-0602-47F4-8FE2-02C74B1456A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AF51FC-0481-4A28-8461-77E8D46369AD}" type="slidenum">
              <a:rPr lang="en-US" altLang="en-US" smtClean="0"/>
              <a:pPr>
                <a:spcBef>
                  <a:spcPct val="0"/>
                </a:spcBef>
              </a:pPr>
              <a:t>98</a:t>
            </a:fld>
            <a:endParaRPr lang="en-US" altLang="en-US"/>
          </a:p>
        </p:txBody>
      </p:sp>
      <p:sp>
        <p:nvSpPr>
          <p:cNvPr id="98307" name="Rectangle 2">
            <a:extLst>
              <a:ext uri="{FF2B5EF4-FFF2-40B4-BE49-F238E27FC236}">
                <a16:creationId xmlns:a16="http://schemas.microsoft.com/office/drawing/2014/main" id="{908C95F9-E34E-43D7-BB79-F26D6259AF77}"/>
              </a:ext>
            </a:extLst>
          </p:cNvPr>
          <p:cNvSpPr>
            <a:spLocks noGrp="1" noRot="1" noChangeAspect="1" noChangeArrowheads="1" noTextEdit="1"/>
          </p:cNvSpPr>
          <p:nvPr>
            <p:ph type="sldImg"/>
          </p:nvPr>
        </p:nvSpPr>
        <p:spPr>
          <a:ln/>
        </p:spPr>
      </p:sp>
      <p:sp>
        <p:nvSpPr>
          <p:cNvPr id="98308" name="Rectangle 3">
            <a:extLst>
              <a:ext uri="{FF2B5EF4-FFF2-40B4-BE49-F238E27FC236}">
                <a16:creationId xmlns:a16="http://schemas.microsoft.com/office/drawing/2014/main" id="{C274A99B-2F4B-494E-AFDF-AC9942372415}"/>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Extracorporeal shock-wave lithotripsy.</a:t>
            </a:r>
          </a:p>
          <a:p>
            <a:pPr eaLnBrk="1" hangingPunct="1"/>
            <a:r>
              <a:rPr lang="en-US" altLang="en-US">
                <a:latin typeface="Arial" panose="020B0604020202020204" pitchFamily="34" charset="0"/>
              </a:rPr>
              <a:t>AHA – high rate of side effects, including dvt.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C53F8A09-4305-46E7-ABFB-788A562A752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1BA1057-3ADD-4FB5-9882-07F417F93BA6}" type="slidenum">
              <a:rPr lang="en-US" altLang="en-US" smtClean="0"/>
              <a:pPr>
                <a:spcBef>
                  <a:spcPct val="0"/>
                </a:spcBef>
              </a:pPr>
              <a:t>99</a:t>
            </a:fld>
            <a:endParaRPr lang="en-US" altLang="en-US"/>
          </a:p>
        </p:txBody>
      </p:sp>
      <p:sp>
        <p:nvSpPr>
          <p:cNvPr id="100355" name="Rectangle 2">
            <a:extLst>
              <a:ext uri="{FF2B5EF4-FFF2-40B4-BE49-F238E27FC236}">
                <a16:creationId xmlns:a16="http://schemas.microsoft.com/office/drawing/2014/main" id="{49A90687-843E-43B6-9120-F5E5F1A7F46E}"/>
              </a:ext>
            </a:extLst>
          </p:cNvPr>
          <p:cNvSpPr>
            <a:spLocks noGrp="1" noRot="1" noChangeAspect="1" noChangeArrowheads="1" noTextEdit="1"/>
          </p:cNvSpPr>
          <p:nvPr>
            <p:ph type="sldImg"/>
          </p:nvPr>
        </p:nvSpPr>
        <p:spPr>
          <a:ln/>
        </p:spPr>
      </p:sp>
      <p:sp>
        <p:nvSpPr>
          <p:cNvPr id="100356" name="Rectangle 3">
            <a:extLst>
              <a:ext uri="{FF2B5EF4-FFF2-40B4-BE49-F238E27FC236}">
                <a16:creationId xmlns:a16="http://schemas.microsoft.com/office/drawing/2014/main" id="{0A290561-D965-4F1E-8740-2DC878B88BBE}"/>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ED99C9B-32CC-4AEB-9378-786BA53C298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367AE30-C031-424F-BBCF-B1F6DFE71415}" type="slidenum">
              <a:rPr lang="en-US" altLang="en-US" smtClean="0"/>
              <a:pPr>
                <a:spcBef>
                  <a:spcPct val="0"/>
                </a:spcBef>
              </a:pPr>
              <a:t>100</a:t>
            </a:fld>
            <a:endParaRPr lang="en-US" altLang="en-US"/>
          </a:p>
        </p:txBody>
      </p:sp>
      <p:sp>
        <p:nvSpPr>
          <p:cNvPr id="102403" name="Rectangle 2">
            <a:extLst>
              <a:ext uri="{FF2B5EF4-FFF2-40B4-BE49-F238E27FC236}">
                <a16:creationId xmlns:a16="http://schemas.microsoft.com/office/drawing/2014/main" id="{9A1AEE6D-0ADB-44E3-91ED-2F6E19102A7F}"/>
              </a:ext>
            </a:extLst>
          </p:cNvPr>
          <p:cNvSpPr>
            <a:spLocks noGrp="1" noRot="1" noChangeAspect="1" noChangeArrowheads="1" noTextEdit="1"/>
          </p:cNvSpPr>
          <p:nvPr>
            <p:ph type="sldImg"/>
          </p:nvPr>
        </p:nvSpPr>
        <p:spPr>
          <a:ln/>
        </p:spPr>
      </p:sp>
      <p:sp>
        <p:nvSpPr>
          <p:cNvPr id="102404" name="Rectangle 3">
            <a:extLst>
              <a:ext uri="{FF2B5EF4-FFF2-40B4-BE49-F238E27FC236}">
                <a16:creationId xmlns:a16="http://schemas.microsoft.com/office/drawing/2014/main" id="{23CDEAF8-F237-48FD-9876-975715E20EF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FB2A8C8D-0DE9-4727-9F72-DA9E7076720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BAC689-88A5-4390-9C1F-53F0C904AF74}" type="slidenum">
              <a:rPr lang="en-US" altLang="en-US" smtClean="0"/>
              <a:pPr>
                <a:spcBef>
                  <a:spcPct val="0"/>
                </a:spcBef>
              </a:pPr>
              <a:t>110</a:t>
            </a:fld>
            <a:endParaRPr lang="en-US" altLang="en-US"/>
          </a:p>
        </p:txBody>
      </p:sp>
      <p:sp>
        <p:nvSpPr>
          <p:cNvPr id="115715" name="Rectangle 2">
            <a:extLst>
              <a:ext uri="{FF2B5EF4-FFF2-40B4-BE49-F238E27FC236}">
                <a16:creationId xmlns:a16="http://schemas.microsoft.com/office/drawing/2014/main" id="{956CD9E2-E271-4528-B83A-288D29A4BC62}"/>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115716" name="Rectangle 3">
            <a:extLst>
              <a:ext uri="{FF2B5EF4-FFF2-40B4-BE49-F238E27FC236}">
                <a16:creationId xmlns:a16="http://schemas.microsoft.com/office/drawing/2014/main" id="{4CCA8083-3185-4825-BF2A-42BD7B2A6D94}"/>
              </a:ext>
            </a:extLst>
          </p:cNvPr>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5F9697C7-DFDC-462D-85DE-62D2F68E9B2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BAC7D5-950D-400B-AAF3-3183B5A204D2}" type="slidenum">
              <a:rPr lang="en-US" altLang="en-US" smtClean="0"/>
              <a:pPr>
                <a:spcBef>
                  <a:spcPct val="0"/>
                </a:spcBef>
              </a:pPr>
              <a:t>111</a:t>
            </a:fld>
            <a:endParaRPr lang="en-US" altLang="en-US"/>
          </a:p>
        </p:txBody>
      </p:sp>
      <p:sp>
        <p:nvSpPr>
          <p:cNvPr id="117763" name="Rectangle 2">
            <a:extLst>
              <a:ext uri="{FF2B5EF4-FFF2-40B4-BE49-F238E27FC236}">
                <a16:creationId xmlns:a16="http://schemas.microsoft.com/office/drawing/2014/main" id="{2A501500-6578-42E0-968C-B50D5D8237D3}"/>
              </a:ext>
            </a:extLst>
          </p:cNvPr>
          <p:cNvSpPr>
            <a:spLocks noGrp="1" noRot="1" noChangeAspect="1" noChangeArrowheads="1" noTextEdit="1"/>
          </p:cNvSpPr>
          <p:nvPr>
            <p:ph type="sldImg"/>
          </p:nvPr>
        </p:nvSpPr>
        <p:spPr>
          <a:xfrm>
            <a:off x="393700" y="692150"/>
            <a:ext cx="6070600" cy="3416300"/>
          </a:xfrm>
          <a:ln w="12700" cap="flat">
            <a:solidFill>
              <a:schemeClr val="tx1"/>
            </a:solidFill>
          </a:ln>
        </p:spPr>
      </p:sp>
      <p:sp>
        <p:nvSpPr>
          <p:cNvPr id="117764" name="Rectangle 3">
            <a:extLst>
              <a:ext uri="{FF2B5EF4-FFF2-40B4-BE49-F238E27FC236}">
                <a16:creationId xmlns:a16="http://schemas.microsoft.com/office/drawing/2014/main" id="{89365BA9-24FD-48AF-B798-3BDF2CFA85A5}"/>
              </a:ext>
            </a:extLst>
          </p:cNvPr>
          <p:cNvSpPr>
            <a:spLocks noGrp="1" noChangeArrowheads="1"/>
          </p:cNvSpPr>
          <p:nvPr>
            <p:ph type="body" idx="1"/>
          </p:nvPr>
        </p:nvSpPr>
        <p:spPr>
          <a:xfrm>
            <a:off x="914400" y="4343400"/>
            <a:ext cx="5029200" cy="4114800"/>
          </a:xfrm>
          <a:noFill/>
        </p:spPr>
        <p:txBody>
          <a:bodyPr lIns="90488" tIns="44450" rIns="90488" bIns="44450"/>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59" name="Shape 15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1810105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159" name="Shape 159"/>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1882095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Shape 167"/>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7095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78" name="Shape 178"/>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134524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dirty="0"/>
          </a:p>
        </p:txBody>
      </p:sp>
      <p:sp>
        <p:nvSpPr>
          <p:cNvPr id="186" name="Shape 1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747365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86F0A-EA5A-15C5-0C0A-5DCFCFA84A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CF95D6-0E80-A7A1-DA0D-4002192706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9F3029-7623-E5EA-F3FC-5DD6146E2358}"/>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5" name="Footer Placeholder 4">
            <a:extLst>
              <a:ext uri="{FF2B5EF4-FFF2-40B4-BE49-F238E27FC236}">
                <a16:creationId xmlns:a16="http://schemas.microsoft.com/office/drawing/2014/main" id="{BDB7B1BA-7A19-C85B-9D5B-11028DDCD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D9823-55BF-6560-D71D-2215F7A57436}"/>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258479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95E9-3AE2-08DD-A9D2-2161EFF518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B0DC89-FF9B-BD0B-0047-7C90C52BC2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58FC1-4056-9269-6243-CA4B8EB26149}"/>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5" name="Footer Placeholder 4">
            <a:extLst>
              <a:ext uri="{FF2B5EF4-FFF2-40B4-BE49-F238E27FC236}">
                <a16:creationId xmlns:a16="http://schemas.microsoft.com/office/drawing/2014/main" id="{4DDE7279-9A3E-8225-4C38-1D82056C1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23A9C-75D7-7DD7-1D7C-3E2E45730672}"/>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207679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A3034B-1748-72B8-302C-37AB03FDCD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8802B1-0F1B-C8EE-5DA2-DE040FDB3D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93744-9AF9-9498-E45A-09AAADF2350E}"/>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5" name="Footer Placeholder 4">
            <a:extLst>
              <a:ext uri="{FF2B5EF4-FFF2-40B4-BE49-F238E27FC236}">
                <a16:creationId xmlns:a16="http://schemas.microsoft.com/office/drawing/2014/main" id="{84E1A505-8E38-C158-CCED-438F92DE6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03617-3A1B-E303-D703-F6FA87B92B14}"/>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2225504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0A99A8D-2207-4CD9-B10F-1D830534D35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F39C70A-3D23-4D2E-9F4A-8CD8DA39B1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536C1D6-AD7D-47FB-92A5-D07238E08709}"/>
              </a:ext>
            </a:extLst>
          </p:cNvPr>
          <p:cNvSpPr>
            <a:spLocks noGrp="1" noChangeArrowheads="1"/>
          </p:cNvSpPr>
          <p:nvPr>
            <p:ph type="sldNum" sz="quarter" idx="12"/>
          </p:nvPr>
        </p:nvSpPr>
        <p:spPr>
          <a:ln/>
        </p:spPr>
        <p:txBody>
          <a:bodyPr/>
          <a:lstStyle>
            <a:lvl1pPr>
              <a:defRPr/>
            </a:lvl1pPr>
          </a:lstStyle>
          <a:p>
            <a:pPr>
              <a:defRPr/>
            </a:pPr>
            <a:fld id="{4F7C9A88-D738-4FF7-9C2E-09B1E99E94CF}" type="slidenum">
              <a:rPr lang="en-US" altLang="en-US"/>
              <a:pPr>
                <a:defRPr/>
              </a:pPr>
              <a:t>‹#›</a:t>
            </a:fld>
            <a:endParaRPr lang="en-US" altLang="en-US"/>
          </a:p>
        </p:txBody>
      </p:sp>
    </p:spTree>
    <p:extLst>
      <p:ext uri="{BB962C8B-B14F-4D97-AF65-F5344CB8AC3E}">
        <p14:creationId xmlns:p14="http://schemas.microsoft.com/office/powerpoint/2010/main" val="231376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4F2C8-9789-3D48-95D3-6C380A368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B174D7-9594-6E90-8155-CD3A1F5628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5B8EE-B3C7-B195-C59F-29CAD418F6F3}"/>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5" name="Footer Placeholder 4">
            <a:extLst>
              <a:ext uri="{FF2B5EF4-FFF2-40B4-BE49-F238E27FC236}">
                <a16:creationId xmlns:a16="http://schemas.microsoft.com/office/drawing/2014/main" id="{34A9FD78-F857-64BB-B8A7-B860B5143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95340-373C-7C01-F38B-53D5C287E9C5}"/>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2034273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0202-52F3-CF50-BE4D-5FC8A818B3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04E8FD-96FA-0F9E-F6F0-48A82D6693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DD857A-0C01-02FF-1974-68560F96B882}"/>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5" name="Footer Placeholder 4">
            <a:extLst>
              <a:ext uri="{FF2B5EF4-FFF2-40B4-BE49-F238E27FC236}">
                <a16:creationId xmlns:a16="http://schemas.microsoft.com/office/drawing/2014/main" id="{4308234F-273A-4A15-81EB-A5CBF8B22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22A78-48FD-940F-1ECF-6BA78FCE0F2A}"/>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327256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ABDF-EC00-35E7-E5D5-EB33676475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1736E-88C0-6FA7-E2E6-BAB2C7A7C5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E33F7C-F68C-A246-1037-22C8B29882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D63C2C-6039-455E-D248-F7B1216A7D9B}"/>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6" name="Footer Placeholder 5">
            <a:extLst>
              <a:ext uri="{FF2B5EF4-FFF2-40B4-BE49-F238E27FC236}">
                <a16:creationId xmlns:a16="http://schemas.microsoft.com/office/drawing/2014/main" id="{474658BC-DFE4-1893-5A1E-450519806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89B680-0681-57DA-D805-6AC854B484E0}"/>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223610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FC31-AA76-9B49-F298-B112ED62DD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2AF7FA-2F43-D801-6E2A-12AA2E3EFC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60EB75-528C-B2D1-A97F-186D1D791B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6EE5B9-8FE7-D576-1903-14A7CDA881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C0CEB1-6399-310A-AB38-BB92924DF1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D5B27-F10E-24BD-AE75-CB9A0942EEDE}"/>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8" name="Footer Placeholder 7">
            <a:extLst>
              <a:ext uri="{FF2B5EF4-FFF2-40B4-BE49-F238E27FC236}">
                <a16:creationId xmlns:a16="http://schemas.microsoft.com/office/drawing/2014/main" id="{715CB950-9A0A-D49D-5698-E4B8352F37D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E8F14A-B6A6-62D0-69C9-238F4C4E1B4B}"/>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136960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AF1D4-3860-A40B-613C-EE54104B9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6C2991-8CC7-33E6-493F-9144DC836F3A}"/>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4" name="Footer Placeholder 3">
            <a:extLst>
              <a:ext uri="{FF2B5EF4-FFF2-40B4-BE49-F238E27FC236}">
                <a16:creationId xmlns:a16="http://schemas.microsoft.com/office/drawing/2014/main" id="{7A278740-1C3C-9933-6A39-5DDC11DB54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A42F60-AB4F-AB86-A5A5-69E351A17EAB}"/>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684231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BC763-6265-0E1F-7DEA-8718794BC295}"/>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3" name="Footer Placeholder 2">
            <a:extLst>
              <a:ext uri="{FF2B5EF4-FFF2-40B4-BE49-F238E27FC236}">
                <a16:creationId xmlns:a16="http://schemas.microsoft.com/office/drawing/2014/main" id="{19527D99-710B-E2A0-6732-D6E6866EB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74383-0B21-E3D1-3B2D-A4CAE34C41C0}"/>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5376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47502-1645-F03F-A435-26B4BA115E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00504-8A30-CD2E-FAAA-F6BF57322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290394-A97F-8F21-527C-16C25EB81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8D718-70B9-4FDD-943B-8BA4990500E4}"/>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6" name="Footer Placeholder 5">
            <a:extLst>
              <a:ext uri="{FF2B5EF4-FFF2-40B4-BE49-F238E27FC236}">
                <a16:creationId xmlns:a16="http://schemas.microsoft.com/office/drawing/2014/main" id="{DD52BB0E-F56D-5EDD-4300-E2BE4E1F4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DE337-87AF-3273-E869-35BCF496962E}"/>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300155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184E-DF08-6B7B-D487-4057D4C179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CD5D5D-D7AF-DCAB-ECC3-80F15BFB8A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E518AA-572D-4436-9110-B72FE6AAF9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D8B39F-103B-2E6F-C46C-367ABC2BE817}"/>
              </a:ext>
            </a:extLst>
          </p:cNvPr>
          <p:cNvSpPr>
            <a:spLocks noGrp="1"/>
          </p:cNvSpPr>
          <p:nvPr>
            <p:ph type="dt" sz="half" idx="10"/>
          </p:nvPr>
        </p:nvSpPr>
        <p:spPr/>
        <p:txBody>
          <a:bodyPr/>
          <a:lstStyle/>
          <a:p>
            <a:fld id="{E68B6B39-6AD0-224E-8135-A738628E6186}" type="datetimeFigureOut">
              <a:rPr lang="en-US" smtClean="0"/>
              <a:t>10/22/24</a:t>
            </a:fld>
            <a:endParaRPr lang="en-US"/>
          </a:p>
        </p:txBody>
      </p:sp>
      <p:sp>
        <p:nvSpPr>
          <p:cNvPr id="6" name="Footer Placeholder 5">
            <a:extLst>
              <a:ext uri="{FF2B5EF4-FFF2-40B4-BE49-F238E27FC236}">
                <a16:creationId xmlns:a16="http://schemas.microsoft.com/office/drawing/2014/main" id="{6BD43220-9A2E-E2BF-72F8-25DDDB5966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D93D0-0CAA-EBD7-B186-79B736779ED1}"/>
              </a:ext>
            </a:extLst>
          </p:cNvPr>
          <p:cNvSpPr>
            <a:spLocks noGrp="1"/>
          </p:cNvSpPr>
          <p:nvPr>
            <p:ph type="sldNum" sz="quarter" idx="12"/>
          </p:nvPr>
        </p:nvSpPr>
        <p:spPr/>
        <p:txBody>
          <a:bodyPr/>
          <a:lstStyle/>
          <a:p>
            <a:fld id="{2E2B7DE3-3850-5949-ACAD-C7822354DB85}" type="slidenum">
              <a:rPr lang="en-US" smtClean="0"/>
              <a:t>‹#›</a:t>
            </a:fld>
            <a:endParaRPr lang="en-US"/>
          </a:p>
        </p:txBody>
      </p:sp>
    </p:spTree>
    <p:extLst>
      <p:ext uri="{BB962C8B-B14F-4D97-AF65-F5344CB8AC3E}">
        <p14:creationId xmlns:p14="http://schemas.microsoft.com/office/powerpoint/2010/main" val="3914600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21A702-8033-DF8D-0C72-C69B120CF5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520A5A-E9C5-5732-7951-C9F43B6D79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4A7D5-76EC-8E4B-2273-DCEABE3C06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B6B39-6AD0-224E-8135-A738628E6186}" type="datetimeFigureOut">
              <a:rPr lang="en-US" smtClean="0"/>
              <a:t>10/22/24</a:t>
            </a:fld>
            <a:endParaRPr lang="en-US"/>
          </a:p>
        </p:txBody>
      </p:sp>
      <p:sp>
        <p:nvSpPr>
          <p:cNvPr id="5" name="Footer Placeholder 4">
            <a:extLst>
              <a:ext uri="{FF2B5EF4-FFF2-40B4-BE49-F238E27FC236}">
                <a16:creationId xmlns:a16="http://schemas.microsoft.com/office/drawing/2014/main" id="{EE8D72B2-890F-B88E-6E96-30B607E2D2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59828D-8CC2-2CCB-6ED7-574EB3E91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B7DE3-3850-5949-ACAD-C7822354DB85}" type="slidenum">
              <a:rPr lang="en-US" smtClean="0"/>
              <a:t>‹#›</a:t>
            </a:fld>
            <a:endParaRPr lang="en-US"/>
          </a:p>
        </p:txBody>
      </p:sp>
    </p:spTree>
    <p:extLst>
      <p:ext uri="{BB962C8B-B14F-4D97-AF65-F5344CB8AC3E}">
        <p14:creationId xmlns:p14="http://schemas.microsoft.com/office/powerpoint/2010/main" val="2204264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kdahl1@arizona.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0" Type="http://schemas.openxmlformats.org/officeDocument/2006/relationships/image" Target="../media/image8.jpeg"/><Relationship Id="rId4" Type="http://schemas.openxmlformats.org/officeDocument/2006/relationships/diagramLayout" Target="../diagrams/layout1.xml"/><Relationship Id="rId9"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file:///C:/Program%20Files/TurningPoint/2003/Questions.html"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file:///C:/Program%20Files/TurningPoint/2003/Questions.html"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file:///C:/Program%20Files/TurningPoint/2003/Questions.html" TargetMode="Externa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54.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hyperlink" Target="file:///C:/Program%20Files/TurningPoint/2003/Questions.html"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hyperlink" Target="file:///C:/Program%20Files/TurningPoint/2003/Questions.html" TargetMode="External"/><Relationship Id="rId4" Type="http://schemas.openxmlformats.org/officeDocument/2006/relationships/image" Target="../media/image25.png"/></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file:///C:/Program%20Files/TurningPoint/2003/Questions.htm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file:///C:/Program%20Files/TurningPoint/2003/Questions.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file:///C:/Program%20Files/TurningPoint/2003/Questions.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file:///C:/Program%20Files/TurningPoint/2003/Questions.html"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file:///C:/Program%20Files/TurningPoint/2003/Questions.html"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hyperlink" Target="file:///C:/Program%20Files/TurningPoint/2003/Questions.html" TargetMode="External"/><Relationship Id="rId5" Type="http://schemas.openxmlformats.org/officeDocument/2006/relationships/image" Target="../media/image32.emf"/><Relationship Id="rId4" Type="http://schemas.openxmlformats.org/officeDocument/2006/relationships/oleObject" Target="../embeddings/oleObject2.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hyperlink" Target="file:///C:/Program%20Files/TurningPoint/2003/Questions.html" TargetMode="External"/><Relationship Id="rId5" Type="http://schemas.openxmlformats.org/officeDocument/2006/relationships/image" Target="../media/image32.emf"/><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file:///C:/Program%20Files/TurningPoint/2003/Questions.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hyperlink" Target="file:///C:/Program%20Files/TurningPoint/2003/Questions.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hyperlink" Target="file:///C:/Program%20Files/TurningPoint/2003/Questions.html"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file:///C:/Program%20Files/TurningPoint/2003/Questions.html" TargetMode="External"/></Relationships>
</file>

<file path=ppt/slides/_rels/slide88.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file:///C:/Program%20Files/TurningPoint/2003/Questions.html" TargetMode="External"/><Relationship Id="rId5" Type="http://schemas.openxmlformats.org/officeDocument/2006/relationships/image" Target="../media/image38.emf"/><Relationship Id="rId4" Type="http://schemas.openxmlformats.org/officeDocument/2006/relationships/oleObject" Target="../embeddings/oleObject4.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file:///C:/Program%20Files/TurningPoint/2003/Questions.html" TargetMode="External"/><Relationship Id="rId5" Type="http://schemas.openxmlformats.org/officeDocument/2006/relationships/image" Target="../media/image38.emf"/><Relationship Id="rId4" Type="http://schemas.openxmlformats.org/officeDocument/2006/relationships/oleObject" Target="../embeddings/oleObject5.bin"/></Relationships>
</file>

<file path=ppt/slides/_rels/slide92.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hyperlink" Target="file:///C:/Program%20Files/TurningPoint/2003/Questions.html" TargetMode="External"/><Relationship Id="rId5" Type="http://schemas.openxmlformats.org/officeDocument/2006/relationships/image" Target="../media/image40.emf"/><Relationship Id="rId4" Type="http://schemas.openxmlformats.org/officeDocument/2006/relationships/oleObject" Target="../embeddings/oleObject6.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hyperlink" Target="file:///C:/Program%20Files/TurningPoint/2003/Questions.html" TargetMode="External"/><Relationship Id="rId5" Type="http://schemas.openxmlformats.org/officeDocument/2006/relationships/image" Target="../media/image40.emf"/><Relationship Id="rId4" Type="http://schemas.openxmlformats.org/officeDocument/2006/relationships/oleObject" Target="../embeddings/oleObject7.bin"/></Relationships>
</file>

<file path=ppt/slides/_rels/slide97.xml.rels><?xml version="1.0" encoding="UTF-8" standalone="yes"?>
<Relationships xmlns="http://schemas.openxmlformats.org/package/2006/relationships"><Relationship Id="rId2" Type="http://schemas.openxmlformats.org/officeDocument/2006/relationships/hyperlink" Target="file:///C:/Program%20Files/TurningPoint/2003/Questions.html"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file:///C:/Program%20Files/TurningPoint/2003/Questions.html"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25E8-D010-6447-08B3-80534FDAB346}"/>
              </a:ext>
            </a:extLst>
          </p:cNvPr>
          <p:cNvSpPr>
            <a:spLocks noGrp="1"/>
          </p:cNvSpPr>
          <p:nvPr>
            <p:ph type="ctrTitle"/>
          </p:nvPr>
        </p:nvSpPr>
        <p:spPr/>
        <p:txBody>
          <a:bodyPr/>
          <a:lstStyle/>
          <a:p>
            <a:r>
              <a:rPr lang="en-US" dirty="0">
                <a:solidFill>
                  <a:srgbClr val="FF0000"/>
                </a:solidFill>
              </a:rPr>
              <a:t>Hematuria </a:t>
            </a:r>
            <a:r>
              <a:rPr lang="en-US" dirty="0">
                <a:solidFill>
                  <a:schemeClr val="bg2">
                    <a:lumMod val="75000"/>
                  </a:schemeClr>
                </a:solidFill>
              </a:rPr>
              <a:t>&amp; </a:t>
            </a:r>
            <a:r>
              <a:rPr lang="en-US" dirty="0">
                <a:solidFill>
                  <a:schemeClr val="accent4">
                    <a:lumMod val="60000"/>
                    <a:lumOff val="40000"/>
                  </a:schemeClr>
                </a:solidFill>
              </a:rPr>
              <a:t>Nephrolithiasis</a:t>
            </a:r>
            <a:endParaRPr lang="en-US" dirty="0">
              <a:solidFill>
                <a:srgbClr val="FF0000"/>
              </a:solidFill>
            </a:endParaRPr>
          </a:p>
        </p:txBody>
      </p:sp>
      <p:sp>
        <p:nvSpPr>
          <p:cNvPr id="3" name="Subtitle 2">
            <a:extLst>
              <a:ext uri="{FF2B5EF4-FFF2-40B4-BE49-F238E27FC236}">
                <a16:creationId xmlns:a16="http://schemas.microsoft.com/office/drawing/2014/main" id="{FCF450CA-29D8-F659-AEA9-EAEFE5EC42AF}"/>
              </a:ext>
            </a:extLst>
          </p:cNvPr>
          <p:cNvSpPr>
            <a:spLocks noGrp="1"/>
          </p:cNvSpPr>
          <p:nvPr>
            <p:ph type="subTitle" idx="1"/>
          </p:nvPr>
        </p:nvSpPr>
        <p:spPr/>
        <p:txBody>
          <a:bodyPr>
            <a:normAutofit lnSpcReduction="10000"/>
          </a:bodyPr>
          <a:lstStyle/>
          <a:p>
            <a:r>
              <a:rPr lang="en-US" dirty="0">
                <a:solidFill>
                  <a:schemeClr val="bg1"/>
                </a:solidFill>
              </a:rPr>
              <a:t>Katharine Dahl, MD</a:t>
            </a:r>
          </a:p>
          <a:p>
            <a:r>
              <a:rPr lang="en-US" dirty="0">
                <a:solidFill>
                  <a:schemeClr val="bg1"/>
                </a:solidFill>
                <a:hlinkClick r:id="rId2"/>
              </a:rPr>
              <a:t>kdahl1@arizona.edu</a:t>
            </a:r>
            <a:endParaRPr lang="en-US" dirty="0">
              <a:solidFill>
                <a:schemeClr val="bg1"/>
              </a:solidFill>
            </a:endParaRPr>
          </a:p>
          <a:p>
            <a:endParaRPr lang="en-US" dirty="0">
              <a:solidFill>
                <a:schemeClr val="bg1"/>
              </a:solidFill>
            </a:endParaRPr>
          </a:p>
          <a:p>
            <a:r>
              <a:rPr lang="en-US">
                <a:solidFill>
                  <a:schemeClr val="bg1"/>
                </a:solidFill>
              </a:rPr>
              <a:t>October 22, 2024</a:t>
            </a:r>
            <a:endParaRPr lang="en-US" dirty="0">
              <a:solidFill>
                <a:schemeClr val="bg1"/>
              </a:solidFill>
            </a:endParaRPr>
          </a:p>
        </p:txBody>
      </p:sp>
    </p:spTree>
    <p:extLst>
      <p:ext uri="{BB962C8B-B14F-4D97-AF65-F5344CB8AC3E}">
        <p14:creationId xmlns:p14="http://schemas.microsoft.com/office/powerpoint/2010/main" val="914479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2">
                    <a:lumMod val="75000"/>
                  </a:schemeClr>
                </a:solidFill>
              </a:rPr>
              <a:t>Microscopy: </a:t>
            </a:r>
            <a:r>
              <a:rPr lang="en-US" dirty="0">
                <a:solidFill>
                  <a:srgbClr val="C00000"/>
                </a:solidFill>
              </a:rPr>
              <a:t>Erythrocytes</a:t>
            </a:r>
            <a:r>
              <a:rPr lang="en-US" dirty="0"/>
              <a:t>	</a:t>
            </a:r>
          </a:p>
        </p:txBody>
      </p:sp>
      <p:sp>
        <p:nvSpPr>
          <p:cNvPr id="3" name="Content Placeholder 2"/>
          <p:cNvSpPr>
            <a:spLocks noGrp="1"/>
          </p:cNvSpPr>
          <p:nvPr>
            <p:ph idx="1"/>
          </p:nvPr>
        </p:nvSpPr>
        <p:spPr>
          <a:xfrm>
            <a:off x="838200" y="1825624"/>
            <a:ext cx="5920409" cy="4760705"/>
          </a:xfrm>
        </p:spPr>
        <p:txBody>
          <a:bodyPr>
            <a:normAutofit/>
          </a:bodyPr>
          <a:lstStyle/>
          <a:p>
            <a:r>
              <a:rPr lang="en-US" dirty="0">
                <a:solidFill>
                  <a:schemeClr val="bg1"/>
                </a:solidFill>
              </a:rPr>
              <a:t>Causes:</a:t>
            </a:r>
          </a:p>
          <a:p>
            <a:pPr lvl="1"/>
            <a:r>
              <a:rPr lang="en-US" dirty="0">
                <a:solidFill>
                  <a:schemeClr val="bg1"/>
                </a:solidFill>
              </a:rPr>
              <a:t>Glomerular injury</a:t>
            </a:r>
          </a:p>
          <a:p>
            <a:pPr lvl="1"/>
            <a:r>
              <a:rPr lang="en-US" dirty="0">
                <a:solidFill>
                  <a:schemeClr val="bg1"/>
                </a:solidFill>
              </a:rPr>
              <a:t>Genitourinary tract bleeding</a:t>
            </a:r>
          </a:p>
          <a:p>
            <a:r>
              <a:rPr lang="en-US" dirty="0">
                <a:solidFill>
                  <a:schemeClr val="bg1"/>
                </a:solidFill>
              </a:rPr>
              <a:t>Isomorphic– urologic process</a:t>
            </a:r>
          </a:p>
          <a:p>
            <a:pPr lvl="1"/>
            <a:r>
              <a:rPr lang="en-US" dirty="0">
                <a:solidFill>
                  <a:schemeClr val="bg1"/>
                </a:solidFill>
              </a:rPr>
              <a:t>Stone</a:t>
            </a:r>
          </a:p>
          <a:p>
            <a:pPr lvl="1"/>
            <a:r>
              <a:rPr lang="en-US" dirty="0">
                <a:solidFill>
                  <a:schemeClr val="bg1"/>
                </a:solidFill>
              </a:rPr>
              <a:t>Tumor</a:t>
            </a:r>
          </a:p>
          <a:p>
            <a:pPr lvl="1"/>
            <a:r>
              <a:rPr lang="en-US" dirty="0">
                <a:solidFill>
                  <a:schemeClr val="bg1"/>
                </a:solidFill>
              </a:rPr>
              <a:t>Infection</a:t>
            </a:r>
          </a:p>
          <a:p>
            <a:r>
              <a:rPr lang="en-US" dirty="0">
                <a:solidFill>
                  <a:schemeClr val="bg1"/>
                </a:solidFill>
              </a:rPr>
              <a:t>Dysmorphic – glomerular process</a:t>
            </a:r>
          </a:p>
          <a:p>
            <a:pPr lvl="1"/>
            <a:r>
              <a:rPr lang="en-US" dirty="0">
                <a:solidFill>
                  <a:schemeClr val="bg1"/>
                </a:solidFill>
              </a:rPr>
              <a:t>Acanthocytes – have vesicle-shaped protrusions – highly specific for glomerulonephritis</a:t>
            </a:r>
          </a:p>
        </p:txBody>
      </p:sp>
      <p:cxnSp>
        <p:nvCxnSpPr>
          <p:cNvPr id="6" name="Straight Arrow Connector 5"/>
          <p:cNvCxnSpPr/>
          <p:nvPr/>
        </p:nvCxnSpPr>
        <p:spPr>
          <a:xfrm flipV="1">
            <a:off x="5613400" y="2743200"/>
            <a:ext cx="901700" cy="476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7B2334E-F29A-3F02-1333-D2A725BD04E6}"/>
              </a:ext>
            </a:extLst>
          </p:cNvPr>
          <p:cNvSpPr/>
          <p:nvPr/>
        </p:nvSpPr>
        <p:spPr>
          <a:xfrm>
            <a:off x="6655590" y="0"/>
            <a:ext cx="553641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Image result for acanthocytosis">
            <a:extLst>
              <a:ext uri="{FF2B5EF4-FFF2-40B4-BE49-F238E27FC236}">
                <a16:creationId xmlns:a16="http://schemas.microsoft.com/office/drawing/2014/main" id="{F08B8AA0-DFF4-2F13-E053-4E2E60F68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085" y="1973905"/>
            <a:ext cx="5208814" cy="48681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rbc whitearrow dismorphic">
            <a:extLst>
              <a:ext uri="{FF2B5EF4-FFF2-40B4-BE49-F238E27FC236}">
                <a16:creationId xmlns:a16="http://schemas.microsoft.com/office/drawing/2014/main" id="{44A730C5-4C5C-EA1E-EEA3-1D24FFCF1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922290" y="90885"/>
            <a:ext cx="4878219" cy="31996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11" name="Straight Arrow Connector 10">
            <a:extLst>
              <a:ext uri="{FF2B5EF4-FFF2-40B4-BE49-F238E27FC236}">
                <a16:creationId xmlns:a16="http://schemas.microsoft.com/office/drawing/2014/main" id="{70A4D0AA-9F76-B76D-63C9-6A15D6A85646}"/>
              </a:ext>
            </a:extLst>
          </p:cNvPr>
          <p:cNvCxnSpPr/>
          <p:nvPr/>
        </p:nvCxnSpPr>
        <p:spPr>
          <a:xfrm flipV="1">
            <a:off x="6064250" y="4407996"/>
            <a:ext cx="2387600" cy="87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6379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2A37E62-58F1-4245-BCFD-6D651C3A51DC}"/>
              </a:ext>
            </a:extLst>
          </p:cNvPr>
          <p:cNvSpPr>
            <a:spLocks noGrp="1" noChangeArrowheads="1"/>
          </p:cNvSpPr>
          <p:nvPr>
            <p:ph type="title"/>
          </p:nvPr>
        </p:nvSpPr>
        <p:spPr>
          <a:xfrm>
            <a:off x="1981200" y="381000"/>
            <a:ext cx="8229600" cy="1143000"/>
          </a:xfrm>
        </p:spPr>
        <p:txBody>
          <a:bodyPr/>
          <a:lstStyle/>
          <a:p>
            <a:pPr eaLnBrk="1" hangingPunct="1"/>
            <a:r>
              <a:rPr lang="en-US" altLang="en-US">
                <a:solidFill>
                  <a:srgbClr val="FFFF00"/>
                </a:solidFill>
              </a:rPr>
              <a:t>Cystine Stones: treatment</a:t>
            </a:r>
          </a:p>
        </p:txBody>
      </p:sp>
      <p:sp>
        <p:nvSpPr>
          <p:cNvPr id="101379" name="Rectangle 3">
            <a:extLst>
              <a:ext uri="{FF2B5EF4-FFF2-40B4-BE49-F238E27FC236}">
                <a16:creationId xmlns:a16="http://schemas.microsoft.com/office/drawing/2014/main" id="{EE7C137B-F752-4D1E-A9E8-6E56A1A377A7}"/>
              </a:ext>
            </a:extLst>
          </p:cNvPr>
          <p:cNvSpPr>
            <a:spLocks noGrp="1" noChangeArrowheads="1"/>
          </p:cNvSpPr>
          <p:nvPr>
            <p:ph type="body" idx="1"/>
          </p:nvPr>
        </p:nvSpPr>
        <p:spPr>
          <a:xfrm>
            <a:off x="2057400" y="1600201"/>
            <a:ext cx="8229600" cy="4525963"/>
          </a:xfrm>
        </p:spPr>
        <p:txBody>
          <a:bodyPr/>
          <a:lstStyle/>
          <a:p>
            <a:pPr eaLnBrk="1" hangingPunct="1"/>
            <a:r>
              <a:rPr lang="en-US" altLang="en-US">
                <a:solidFill>
                  <a:schemeClr val="bg1"/>
                </a:solidFill>
              </a:rPr>
              <a:t>UOP &gt; 4L day</a:t>
            </a:r>
          </a:p>
          <a:p>
            <a:pPr eaLnBrk="1" hangingPunct="1"/>
            <a:r>
              <a:rPr lang="en-US" altLang="en-US">
                <a:solidFill>
                  <a:schemeClr val="bg1"/>
                </a:solidFill>
              </a:rPr>
              <a:t>Alkalinization of the urine</a:t>
            </a:r>
          </a:p>
          <a:p>
            <a:pPr eaLnBrk="1" hangingPunct="1"/>
            <a:r>
              <a:rPr lang="en-US" altLang="en-US">
                <a:solidFill>
                  <a:schemeClr val="bg1"/>
                </a:solidFill>
              </a:rPr>
              <a:t>Low sodium diet</a:t>
            </a:r>
          </a:p>
          <a:p>
            <a:pPr eaLnBrk="1" hangingPunct="1"/>
            <a:r>
              <a:rPr lang="en-US" altLang="en-US">
                <a:solidFill>
                  <a:schemeClr val="bg1"/>
                </a:solidFill>
              </a:rPr>
              <a:t>D-Penicillamine or tiopronin both bind cystine and reduce urinary supersaturation</a:t>
            </a:r>
          </a:p>
          <a:p>
            <a:pPr eaLnBrk="1" hangingPunct="1"/>
            <a:r>
              <a:rPr lang="en-US" altLang="en-US">
                <a:solidFill>
                  <a:schemeClr val="bg1"/>
                </a:solidFill>
              </a:rPr>
              <a:t>Staghorn calculi common – lithotrypsy often needed.</a:t>
            </a:r>
          </a:p>
        </p:txBody>
      </p:sp>
      <p:sp>
        <p:nvSpPr>
          <p:cNvPr id="101380" name="FlagCount" hidden="1">
            <a:hlinkClick r:id="rId3" action="ppaction://hlinkfile"/>
            <a:extLst>
              <a:ext uri="{FF2B5EF4-FFF2-40B4-BE49-F238E27FC236}">
                <a16:creationId xmlns:a16="http://schemas.microsoft.com/office/drawing/2014/main" id="{1CB69E1C-EFD6-4420-9A4C-29461B0E2FA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17CD0A1B-A6B5-45B3-8448-C6AFC7C319EB}"/>
              </a:ext>
            </a:extLst>
          </p:cNvPr>
          <p:cNvSpPr>
            <a:spLocks noGrp="1" noChangeArrowheads="1"/>
          </p:cNvSpPr>
          <p:nvPr>
            <p:ph type="title"/>
          </p:nvPr>
        </p:nvSpPr>
        <p:spPr/>
        <p:txBody>
          <a:bodyPr/>
          <a:lstStyle/>
          <a:p>
            <a:pPr eaLnBrk="1" hangingPunct="1"/>
            <a:r>
              <a:rPr lang="en-US" altLang="en-US">
                <a:solidFill>
                  <a:srgbClr val="FFFF00"/>
                </a:solidFill>
              </a:rPr>
              <a:t>Summary: Evaluation</a:t>
            </a:r>
          </a:p>
        </p:txBody>
      </p:sp>
      <p:sp>
        <p:nvSpPr>
          <p:cNvPr id="134147" name="Rectangle 3">
            <a:extLst>
              <a:ext uri="{FF2B5EF4-FFF2-40B4-BE49-F238E27FC236}">
                <a16:creationId xmlns:a16="http://schemas.microsoft.com/office/drawing/2014/main" id="{23FBD05D-0439-4388-B17C-BC3CAEAE0966}"/>
              </a:ext>
            </a:extLst>
          </p:cNvPr>
          <p:cNvSpPr>
            <a:spLocks noGrp="1" noChangeArrowheads="1"/>
          </p:cNvSpPr>
          <p:nvPr>
            <p:ph type="body" idx="1"/>
          </p:nvPr>
        </p:nvSpPr>
        <p:spPr/>
        <p:txBody>
          <a:bodyPr/>
          <a:lstStyle/>
          <a:p>
            <a:pPr eaLnBrk="1" hangingPunct="1"/>
            <a:r>
              <a:rPr lang="en-US" altLang="en-US">
                <a:solidFill>
                  <a:schemeClr val="bg1"/>
                </a:solidFill>
              </a:rPr>
              <a:t>1</a:t>
            </a:r>
            <a:r>
              <a:rPr lang="en-US" altLang="en-US" baseline="30000">
                <a:solidFill>
                  <a:schemeClr val="bg1"/>
                </a:solidFill>
              </a:rPr>
              <a:t>st</a:t>
            </a:r>
            <a:r>
              <a:rPr lang="en-US" altLang="en-US">
                <a:solidFill>
                  <a:schemeClr val="bg1"/>
                </a:solidFill>
              </a:rPr>
              <a:t> stone: history, urinalysis, chemistries, imaging</a:t>
            </a:r>
          </a:p>
          <a:p>
            <a:pPr eaLnBrk="1" hangingPunct="1"/>
            <a:r>
              <a:rPr lang="en-US" altLang="en-US">
                <a:solidFill>
                  <a:schemeClr val="bg1"/>
                </a:solidFill>
              </a:rPr>
              <a:t>Recurrent stone: 24 hour analysis of urine for risk factors</a:t>
            </a:r>
          </a:p>
          <a:p>
            <a:pPr eaLnBrk="1" hangingPunct="1"/>
            <a:r>
              <a:rPr lang="en-US" altLang="en-US">
                <a:solidFill>
                  <a:schemeClr val="bg1"/>
                </a:solidFill>
              </a:rPr>
              <a:t>Treat based on results of 24 hour urine</a:t>
            </a:r>
          </a:p>
        </p:txBody>
      </p:sp>
      <p:sp>
        <p:nvSpPr>
          <p:cNvPr id="134148" name="FlagCount" hidden="1">
            <a:hlinkClick r:id="rId2" action="ppaction://hlinkfile"/>
            <a:extLst>
              <a:ext uri="{FF2B5EF4-FFF2-40B4-BE49-F238E27FC236}">
                <a16:creationId xmlns:a16="http://schemas.microsoft.com/office/drawing/2014/main" id="{6B5A0253-1218-447F-A7FB-6C6359EF628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a:solidFill>
                  <a:srgbClr val="FFFF00"/>
                </a:solidFill>
              </a:rPr>
              <a:t>Summary of Preventative Treatments</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p:txBody>
          <a:bodyPr>
            <a:normAutofit/>
          </a:bodyPr>
          <a:lstStyle/>
          <a:p>
            <a:pPr eaLnBrk="1" hangingPunct="1"/>
            <a:r>
              <a:rPr lang="en-US" altLang="en-US" sz="3200" dirty="0">
                <a:solidFill>
                  <a:schemeClr val="bg1"/>
                </a:solidFill>
              </a:rPr>
              <a:t>Dietary modification.</a:t>
            </a:r>
          </a:p>
          <a:p>
            <a:pPr lvl="1" eaLnBrk="1" hangingPunct="1">
              <a:buFontTx/>
              <a:buChar char="•"/>
            </a:pPr>
            <a:r>
              <a:rPr lang="en-US" altLang="en-US" sz="3200" dirty="0">
                <a:solidFill>
                  <a:schemeClr val="bg1"/>
                </a:solidFill>
              </a:rPr>
              <a:t>Increase fluids, low sodium, low animal protein, moderate oxalate, normal calcium intake</a:t>
            </a:r>
          </a:p>
          <a:p>
            <a:pPr eaLnBrk="1" hangingPunct="1"/>
            <a:r>
              <a:rPr lang="en-US" altLang="en-US" sz="3200" dirty="0">
                <a:solidFill>
                  <a:schemeClr val="bg1"/>
                </a:solidFill>
              </a:rPr>
              <a:t>Thiazides empirically but especially for hypercalciuria.</a:t>
            </a:r>
          </a:p>
          <a:p>
            <a:pPr eaLnBrk="1" hangingPunct="1"/>
            <a:r>
              <a:rPr lang="en-US" altLang="en-US" sz="3200" dirty="0">
                <a:solidFill>
                  <a:schemeClr val="bg1"/>
                </a:solidFill>
              </a:rPr>
              <a:t>Potassium citrate empirically but especially for hypocitraturia.</a:t>
            </a:r>
          </a:p>
          <a:p>
            <a:pPr eaLnBrk="1" hangingPunct="1"/>
            <a:r>
              <a:rPr lang="en-US" altLang="en-US" sz="3200" dirty="0">
                <a:solidFill>
                  <a:schemeClr val="bg1"/>
                </a:solidFill>
              </a:rPr>
              <a:t>Allopurinol for hyperuricosuria</a:t>
            </a:r>
          </a:p>
          <a:p>
            <a:pPr eaLnBrk="1" hangingPunct="1"/>
            <a:r>
              <a:rPr lang="en-US" altLang="en-US" sz="3200" dirty="0">
                <a:solidFill>
                  <a:schemeClr val="bg1"/>
                </a:solidFill>
              </a:rPr>
              <a:t>Antibiotics for struvite stones</a:t>
            </a: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dirty="0">
                <a:solidFill>
                  <a:srgbClr val="FFFF00"/>
                </a:solidFill>
              </a:rPr>
              <a:t>Management</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p:txBody>
          <a:bodyPr/>
          <a:lstStyle/>
          <a:p>
            <a:pPr marL="0" indent="0" eaLnBrk="1" hangingPunct="1">
              <a:buNone/>
            </a:pPr>
            <a:r>
              <a:rPr lang="en-US" altLang="en-US" dirty="0">
                <a:solidFill>
                  <a:schemeClr val="bg1"/>
                </a:solidFill>
              </a:rPr>
              <a:t>A 45 year old man comes to the ER with renal colic.  A CT scan shows a 5mm stone in his mid-ureter.  What is the approximate likelihood that his stone will pass without intervention?</a:t>
            </a:r>
          </a:p>
          <a:p>
            <a:pPr marL="514350" indent="-514350" eaLnBrk="1" hangingPunct="1">
              <a:buAutoNum type="alphaUcPeriod"/>
            </a:pPr>
            <a:r>
              <a:rPr lang="en-US" altLang="en-US" dirty="0">
                <a:solidFill>
                  <a:schemeClr val="bg1"/>
                </a:solidFill>
              </a:rPr>
              <a:t>25%</a:t>
            </a:r>
          </a:p>
          <a:p>
            <a:pPr marL="514350" indent="-514350" eaLnBrk="1" hangingPunct="1">
              <a:buAutoNum type="alphaUcPeriod"/>
            </a:pPr>
            <a:r>
              <a:rPr lang="en-US" altLang="en-US" dirty="0">
                <a:solidFill>
                  <a:schemeClr val="bg1"/>
                </a:solidFill>
              </a:rPr>
              <a:t>50%</a:t>
            </a:r>
          </a:p>
          <a:p>
            <a:pPr marL="514350" indent="-514350" eaLnBrk="1" hangingPunct="1">
              <a:buAutoNum type="alphaUcPeriod"/>
            </a:pPr>
            <a:r>
              <a:rPr lang="en-US" altLang="en-US" dirty="0">
                <a:solidFill>
                  <a:schemeClr val="bg1"/>
                </a:solidFill>
              </a:rPr>
              <a:t>75%</a:t>
            </a:r>
          </a:p>
          <a:p>
            <a:pPr marL="514350" indent="-514350" eaLnBrk="1" hangingPunct="1">
              <a:buAutoNum type="alphaUcPeriod"/>
            </a:pPr>
            <a:r>
              <a:rPr lang="en-US" altLang="en-US" dirty="0">
                <a:solidFill>
                  <a:schemeClr val="bg1"/>
                </a:solidFill>
              </a:rPr>
              <a:t>100% </a:t>
            </a: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12794492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dirty="0">
                <a:solidFill>
                  <a:srgbClr val="FFFF00"/>
                </a:solidFill>
              </a:rPr>
              <a:t>Management</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p:txBody>
          <a:bodyPr/>
          <a:lstStyle/>
          <a:p>
            <a:pPr marL="0" indent="0" eaLnBrk="1" hangingPunct="1">
              <a:buNone/>
            </a:pPr>
            <a:r>
              <a:rPr lang="en-US" altLang="en-US" dirty="0">
                <a:solidFill>
                  <a:schemeClr val="bg1"/>
                </a:solidFill>
              </a:rPr>
              <a:t>A 45 year old man comes to the ER with renal colic.  A CT scan shows a 5mm stone in his mid-ureter.  What is the approximate likelihood that his stone will pass without intervention?</a:t>
            </a:r>
          </a:p>
          <a:p>
            <a:pPr marL="514350" indent="-514350" eaLnBrk="1" hangingPunct="1">
              <a:buAutoNum type="alphaUcPeriod"/>
            </a:pPr>
            <a:r>
              <a:rPr lang="en-US" altLang="en-US" dirty="0">
                <a:solidFill>
                  <a:schemeClr val="bg1"/>
                </a:solidFill>
              </a:rPr>
              <a:t>25%</a:t>
            </a:r>
          </a:p>
          <a:p>
            <a:pPr marL="514350" indent="-514350" eaLnBrk="1" hangingPunct="1">
              <a:buAutoNum type="alphaUcPeriod"/>
            </a:pPr>
            <a:r>
              <a:rPr lang="en-US" altLang="en-US" dirty="0">
                <a:solidFill>
                  <a:srgbClr val="92D050"/>
                </a:solidFill>
              </a:rPr>
              <a:t>50%</a:t>
            </a:r>
          </a:p>
          <a:p>
            <a:pPr marL="514350" indent="-514350" eaLnBrk="1" hangingPunct="1">
              <a:buAutoNum type="alphaUcPeriod"/>
            </a:pPr>
            <a:r>
              <a:rPr lang="en-US" altLang="en-US" dirty="0">
                <a:solidFill>
                  <a:schemeClr val="bg1"/>
                </a:solidFill>
              </a:rPr>
              <a:t>75%</a:t>
            </a:r>
          </a:p>
          <a:p>
            <a:pPr marL="514350" indent="-514350" eaLnBrk="1" hangingPunct="1">
              <a:buAutoNum type="alphaUcPeriod"/>
            </a:pPr>
            <a:r>
              <a:rPr lang="en-US" altLang="en-US" dirty="0">
                <a:solidFill>
                  <a:schemeClr val="bg1"/>
                </a:solidFill>
              </a:rPr>
              <a:t>100% </a:t>
            </a: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11390039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E56CFF66-A30A-4994-AA96-A1AE92966931}"/>
              </a:ext>
            </a:extLst>
          </p:cNvPr>
          <p:cNvSpPr>
            <a:spLocks noGrp="1" noChangeArrowheads="1"/>
          </p:cNvSpPr>
          <p:nvPr>
            <p:ph type="title"/>
          </p:nvPr>
        </p:nvSpPr>
        <p:spPr/>
        <p:txBody>
          <a:bodyPr/>
          <a:lstStyle/>
          <a:p>
            <a:pPr eaLnBrk="1" hangingPunct="1"/>
            <a:r>
              <a:rPr lang="en-US" altLang="en-US">
                <a:solidFill>
                  <a:srgbClr val="FFFF00"/>
                </a:solidFill>
              </a:rPr>
              <a:t>The Patient in the ER…</a:t>
            </a:r>
          </a:p>
        </p:txBody>
      </p:sp>
      <p:sp>
        <p:nvSpPr>
          <p:cNvPr id="113667" name="Rectangle 3">
            <a:extLst>
              <a:ext uri="{FF2B5EF4-FFF2-40B4-BE49-F238E27FC236}">
                <a16:creationId xmlns:a16="http://schemas.microsoft.com/office/drawing/2014/main" id="{2162CC16-193E-49B6-8563-B9330BF48C81}"/>
              </a:ext>
            </a:extLst>
          </p:cNvPr>
          <p:cNvSpPr>
            <a:spLocks noGrp="1" noChangeArrowheads="1"/>
          </p:cNvSpPr>
          <p:nvPr>
            <p:ph type="body" idx="1"/>
          </p:nvPr>
        </p:nvSpPr>
        <p:spPr>
          <a:xfrm>
            <a:off x="1981200" y="1600200"/>
            <a:ext cx="8382000" cy="5257800"/>
          </a:xfrm>
        </p:spPr>
        <p:txBody>
          <a:bodyPr/>
          <a:lstStyle/>
          <a:p>
            <a:pPr marL="609600" indent="-609600">
              <a:lnSpc>
                <a:spcPct val="80000"/>
              </a:lnSpc>
              <a:buNone/>
            </a:pPr>
            <a:r>
              <a:rPr lang="en-US" altLang="en-US">
                <a:solidFill>
                  <a:schemeClr val="bg1"/>
                </a:solidFill>
              </a:rPr>
              <a:t>Indication for surgical intervention</a:t>
            </a:r>
          </a:p>
          <a:p>
            <a:pPr marL="609600" indent="-609600">
              <a:lnSpc>
                <a:spcPct val="80000"/>
              </a:lnSpc>
            </a:pPr>
            <a:r>
              <a:rPr lang="en-US" altLang="en-US">
                <a:solidFill>
                  <a:schemeClr val="bg1"/>
                </a:solidFill>
              </a:rPr>
              <a:t>Size</a:t>
            </a:r>
          </a:p>
          <a:p>
            <a:pPr marL="990600" lvl="1" indent="-533400">
              <a:lnSpc>
                <a:spcPct val="80000"/>
              </a:lnSpc>
            </a:pPr>
            <a:r>
              <a:rPr lang="en-US" altLang="en-US">
                <a:solidFill>
                  <a:schemeClr val="bg1"/>
                </a:solidFill>
              </a:rPr>
              <a:t>80% of stones &lt;4mm will pass </a:t>
            </a:r>
          </a:p>
          <a:p>
            <a:pPr marL="990600" lvl="1" indent="-533400">
              <a:lnSpc>
                <a:spcPct val="80000"/>
              </a:lnSpc>
            </a:pPr>
            <a:r>
              <a:rPr lang="en-US" altLang="en-US">
                <a:solidFill>
                  <a:schemeClr val="bg1"/>
                </a:solidFill>
              </a:rPr>
              <a:t>50% of stones 5mm will pass</a:t>
            </a:r>
          </a:p>
          <a:p>
            <a:pPr marL="990600" lvl="1" indent="-533400">
              <a:lnSpc>
                <a:spcPct val="80000"/>
              </a:lnSpc>
            </a:pPr>
            <a:r>
              <a:rPr lang="en-US" altLang="en-US">
                <a:solidFill>
                  <a:schemeClr val="bg1"/>
                </a:solidFill>
              </a:rPr>
              <a:t>If stone &gt;7mm, unlikely to pass</a:t>
            </a:r>
          </a:p>
          <a:p>
            <a:pPr marL="609600" indent="-609600">
              <a:lnSpc>
                <a:spcPct val="80000"/>
              </a:lnSpc>
            </a:pPr>
            <a:r>
              <a:rPr lang="en-US" altLang="en-US">
                <a:solidFill>
                  <a:schemeClr val="bg1"/>
                </a:solidFill>
              </a:rPr>
              <a:t>Location</a:t>
            </a:r>
          </a:p>
          <a:p>
            <a:pPr marL="990600" lvl="1" indent="-533400">
              <a:lnSpc>
                <a:spcPct val="80000"/>
              </a:lnSpc>
            </a:pPr>
            <a:r>
              <a:rPr lang="en-US" altLang="en-US">
                <a:solidFill>
                  <a:schemeClr val="bg1"/>
                </a:solidFill>
              </a:rPr>
              <a:t>70% distal ureteral stones will pass</a:t>
            </a:r>
          </a:p>
          <a:p>
            <a:pPr marL="990600" lvl="1" indent="-533400">
              <a:lnSpc>
                <a:spcPct val="80000"/>
              </a:lnSpc>
            </a:pPr>
            <a:r>
              <a:rPr lang="en-US" altLang="en-US">
                <a:solidFill>
                  <a:schemeClr val="bg1"/>
                </a:solidFill>
              </a:rPr>
              <a:t>45% mid ureteral stones will pass</a:t>
            </a:r>
          </a:p>
          <a:p>
            <a:pPr marL="990600" lvl="1" indent="-533400">
              <a:lnSpc>
                <a:spcPct val="80000"/>
              </a:lnSpc>
            </a:pPr>
            <a:r>
              <a:rPr lang="en-US" altLang="en-US">
                <a:solidFill>
                  <a:schemeClr val="bg1"/>
                </a:solidFill>
              </a:rPr>
              <a:t>25% proximal ureteral stones will pass</a:t>
            </a:r>
          </a:p>
          <a:p>
            <a:pPr marL="609600" indent="-609600">
              <a:lnSpc>
                <a:spcPct val="80000"/>
              </a:lnSpc>
            </a:pPr>
            <a:r>
              <a:rPr lang="en-US" altLang="en-US">
                <a:solidFill>
                  <a:schemeClr val="bg1"/>
                </a:solidFill>
              </a:rPr>
              <a:t>If active pain &gt;72 hrs despite analgesia</a:t>
            </a:r>
          </a:p>
          <a:p>
            <a:pPr marL="609600" indent="-609600">
              <a:lnSpc>
                <a:spcPct val="80000"/>
              </a:lnSpc>
            </a:pPr>
            <a:r>
              <a:rPr lang="en-US" altLang="en-US">
                <a:solidFill>
                  <a:schemeClr val="bg1"/>
                </a:solidFill>
              </a:rPr>
              <a:t>Persistent obstruction with  risk of renal impairment</a:t>
            </a:r>
          </a:p>
          <a:p>
            <a:pPr marL="609600" indent="-609600">
              <a:lnSpc>
                <a:spcPct val="80000"/>
              </a:lnSpc>
            </a:pPr>
            <a:r>
              <a:rPr lang="en-US" altLang="en-US">
                <a:solidFill>
                  <a:schemeClr val="bg1"/>
                </a:solidFill>
              </a:rPr>
              <a:t>Urinary tract sepsis</a:t>
            </a:r>
          </a:p>
        </p:txBody>
      </p:sp>
      <p:sp>
        <p:nvSpPr>
          <p:cNvPr id="113668" name="FlagCount" hidden="1">
            <a:hlinkClick r:id="rId2" action="ppaction://hlinkfile"/>
            <a:extLst>
              <a:ext uri="{FF2B5EF4-FFF2-40B4-BE49-F238E27FC236}">
                <a16:creationId xmlns:a16="http://schemas.microsoft.com/office/drawing/2014/main" id="{F4492B69-B909-4A18-89B2-2ECAC4DA0C9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dirty="0">
                <a:solidFill>
                  <a:srgbClr val="FFFF00"/>
                </a:solidFill>
              </a:rPr>
              <a:t>Management</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p:txBody>
          <a:bodyPr/>
          <a:lstStyle/>
          <a:p>
            <a:pPr marL="0" indent="0" eaLnBrk="1" hangingPunct="1">
              <a:buNone/>
            </a:pPr>
            <a:r>
              <a:rPr lang="en-US" altLang="en-US" dirty="0">
                <a:solidFill>
                  <a:schemeClr val="bg1"/>
                </a:solidFill>
              </a:rPr>
              <a:t>A 45 year old man comes to the ER with renal colic.  A CT scan shows a 7mm stone in his mid-ureter.  What therapies have been proven effective to facilitate stone passage?</a:t>
            </a:r>
          </a:p>
          <a:p>
            <a:pPr marL="514350" indent="-514350" eaLnBrk="1" hangingPunct="1">
              <a:buAutoNum type="alphaUcPeriod"/>
            </a:pPr>
            <a:r>
              <a:rPr lang="en-US" altLang="en-US" dirty="0">
                <a:solidFill>
                  <a:schemeClr val="bg1"/>
                </a:solidFill>
              </a:rPr>
              <a:t>Alpha blockers</a:t>
            </a:r>
          </a:p>
          <a:p>
            <a:pPr marL="514350" indent="-514350" eaLnBrk="1" hangingPunct="1">
              <a:buAutoNum type="alphaUcPeriod"/>
            </a:pPr>
            <a:r>
              <a:rPr lang="en-US" altLang="en-US" dirty="0">
                <a:solidFill>
                  <a:schemeClr val="bg1"/>
                </a:solidFill>
              </a:rPr>
              <a:t>NSAIDs</a:t>
            </a:r>
          </a:p>
          <a:p>
            <a:pPr marL="514350" indent="-514350" eaLnBrk="1" hangingPunct="1">
              <a:buAutoNum type="alphaUcPeriod"/>
            </a:pPr>
            <a:r>
              <a:rPr lang="en-US" altLang="en-US" dirty="0">
                <a:solidFill>
                  <a:schemeClr val="bg1"/>
                </a:solidFill>
              </a:rPr>
              <a:t>IV fluids</a:t>
            </a:r>
          </a:p>
          <a:p>
            <a:pPr marL="514350" indent="-514350" eaLnBrk="1" hangingPunct="1">
              <a:buAutoNum type="alphaUcPeriod"/>
            </a:pPr>
            <a:r>
              <a:rPr lang="en-US" altLang="en-US" sz="2800" dirty="0">
                <a:solidFill>
                  <a:schemeClr val="bg1"/>
                </a:solidFill>
              </a:rPr>
              <a:t>Extracorporeal Shock Wave Lithotripsy</a:t>
            </a:r>
            <a:endParaRPr lang="en-US" altLang="en-US" dirty="0">
              <a:solidFill>
                <a:schemeClr val="bg1"/>
              </a:solidFill>
            </a:endParaRPr>
          </a:p>
          <a:p>
            <a:pPr marL="514350" indent="-514350" eaLnBrk="1" hangingPunct="1">
              <a:buAutoNum type="alphaUcPeriod"/>
            </a:pPr>
            <a:endParaRPr lang="en-US" altLang="en-US" dirty="0">
              <a:solidFill>
                <a:schemeClr val="bg1"/>
              </a:solidFill>
            </a:endParaRP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42533789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dirty="0">
                <a:solidFill>
                  <a:srgbClr val="FFFF00"/>
                </a:solidFill>
              </a:rPr>
              <a:t>Management</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p:txBody>
          <a:bodyPr/>
          <a:lstStyle/>
          <a:p>
            <a:pPr marL="0" indent="0" eaLnBrk="1" hangingPunct="1">
              <a:buNone/>
            </a:pPr>
            <a:r>
              <a:rPr lang="en-US" altLang="en-US" dirty="0">
                <a:solidFill>
                  <a:schemeClr val="bg1"/>
                </a:solidFill>
              </a:rPr>
              <a:t>A 45 year old man comes to the ER with renal colic.  A CT scan shows a 7mm stone in his mid-ureter.  What therapies have been proven effective to facilitate stone passage?</a:t>
            </a:r>
          </a:p>
          <a:p>
            <a:pPr marL="514350" indent="-514350" eaLnBrk="1" hangingPunct="1">
              <a:buAutoNum type="alphaUcPeriod"/>
            </a:pPr>
            <a:r>
              <a:rPr lang="en-US" altLang="en-US" dirty="0">
                <a:solidFill>
                  <a:schemeClr val="bg1"/>
                </a:solidFill>
              </a:rPr>
              <a:t>Alpha blockers</a:t>
            </a:r>
          </a:p>
          <a:p>
            <a:pPr marL="514350" indent="-514350" eaLnBrk="1" hangingPunct="1">
              <a:buAutoNum type="alphaUcPeriod"/>
            </a:pPr>
            <a:r>
              <a:rPr lang="en-US" altLang="en-US" dirty="0">
                <a:solidFill>
                  <a:schemeClr val="bg1"/>
                </a:solidFill>
              </a:rPr>
              <a:t>NSAIDs</a:t>
            </a:r>
          </a:p>
          <a:p>
            <a:pPr marL="514350" indent="-514350" eaLnBrk="1" hangingPunct="1">
              <a:buAutoNum type="alphaUcPeriod"/>
            </a:pPr>
            <a:r>
              <a:rPr lang="en-US" altLang="en-US" dirty="0">
                <a:solidFill>
                  <a:schemeClr val="bg1"/>
                </a:solidFill>
              </a:rPr>
              <a:t>IV fluids</a:t>
            </a:r>
          </a:p>
          <a:p>
            <a:pPr marL="514350" indent="-514350" eaLnBrk="1" hangingPunct="1">
              <a:buAutoNum type="alphaUcPeriod"/>
            </a:pPr>
            <a:r>
              <a:rPr lang="en-US" altLang="en-US" sz="2800" dirty="0">
                <a:solidFill>
                  <a:srgbClr val="92D050"/>
                </a:solidFill>
              </a:rPr>
              <a:t>Extracorporeal Shock Wave Lithotripsy</a:t>
            </a:r>
            <a:endParaRPr lang="en-US" altLang="en-US" dirty="0">
              <a:solidFill>
                <a:srgbClr val="92D050"/>
              </a:solidFill>
            </a:endParaRPr>
          </a:p>
          <a:p>
            <a:pPr marL="514350" indent="-514350" eaLnBrk="1" hangingPunct="1">
              <a:buAutoNum type="alphaUcPeriod"/>
            </a:pPr>
            <a:endParaRPr lang="en-US" altLang="en-US" dirty="0">
              <a:solidFill>
                <a:schemeClr val="bg1"/>
              </a:solidFill>
            </a:endParaRP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35889838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dirty="0">
                <a:solidFill>
                  <a:srgbClr val="FFFF00"/>
                </a:solidFill>
              </a:rPr>
              <a:t>Tamsulosin</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a:xfrm>
            <a:off x="838200" y="1690688"/>
            <a:ext cx="10515600" cy="4351338"/>
          </a:xfrm>
        </p:spPr>
        <p:txBody>
          <a:bodyPr/>
          <a:lstStyle/>
          <a:p>
            <a:pPr marL="0" indent="0" eaLnBrk="1" hangingPunct="1">
              <a:buNone/>
            </a:pPr>
            <a:endParaRPr lang="en-US" altLang="en-US" dirty="0">
              <a:solidFill>
                <a:schemeClr val="bg1"/>
              </a:solidFill>
            </a:endParaRP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pic>
        <p:nvPicPr>
          <p:cNvPr id="3" name="Picture 2" descr="Chart, box and whisker chart&#10;&#10;Description automatically generated">
            <a:extLst>
              <a:ext uri="{FF2B5EF4-FFF2-40B4-BE49-F238E27FC236}">
                <a16:creationId xmlns:a16="http://schemas.microsoft.com/office/drawing/2014/main" id="{5DA53451-92EC-4B36-B920-77F238E5C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161" y="1402545"/>
            <a:ext cx="10611677" cy="4525479"/>
          </a:xfrm>
          <a:prstGeom prst="rect">
            <a:avLst/>
          </a:prstGeom>
        </p:spPr>
      </p:pic>
      <p:sp>
        <p:nvSpPr>
          <p:cNvPr id="5" name="Rectangle 1">
            <a:extLst>
              <a:ext uri="{FF2B5EF4-FFF2-40B4-BE49-F238E27FC236}">
                <a16:creationId xmlns:a16="http://schemas.microsoft.com/office/drawing/2014/main" id="{15992553-2A29-4057-BCAB-79E184091AC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2015 Jul 25;386(9991):341-9.</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2764E6C-C604-4EE6-92EC-7BBB511E8B8F}"/>
              </a:ext>
            </a:extLst>
          </p:cNvPr>
          <p:cNvSpPr>
            <a:spLocks noChangeArrowheads="1"/>
          </p:cNvSpPr>
          <p:nvPr/>
        </p:nvSpPr>
        <p:spPr bwMode="auto">
          <a:xfrm>
            <a:off x="-166049" y="10629"/>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2015 Jul 25;386(9991):341-9.</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6498E57-EE6D-45A4-8C4D-D18E2BA84256}"/>
              </a:ext>
            </a:extLst>
          </p:cNvPr>
          <p:cNvSpPr txBox="1"/>
          <p:nvPr/>
        </p:nvSpPr>
        <p:spPr>
          <a:xfrm>
            <a:off x="1172818" y="6250656"/>
            <a:ext cx="9382539" cy="369332"/>
          </a:xfrm>
          <a:prstGeom prst="rect">
            <a:avLst/>
          </a:prstGeom>
          <a:noFill/>
        </p:spPr>
        <p:txBody>
          <a:bodyPr wrap="square" rtlCol="0">
            <a:spAutoFit/>
          </a:bodyPr>
          <a:lstStyle/>
          <a:p>
            <a:r>
              <a:rPr lang="en-US" b="0" i="0" dirty="0">
                <a:effectLst/>
                <a:latin typeface="BlinkMacSystemFont"/>
              </a:rPr>
              <a:t>Picard R, et al</a:t>
            </a:r>
            <a:r>
              <a:rPr lang="en-US" b="0" i="1" dirty="0">
                <a:effectLst/>
                <a:latin typeface="BlinkMacSystemFont"/>
              </a:rPr>
              <a:t>.  Lancet. </a:t>
            </a:r>
            <a:r>
              <a:rPr lang="en-US" b="0" i="0" dirty="0">
                <a:effectLst/>
                <a:latin typeface="BlinkMacSystemFont"/>
              </a:rPr>
              <a:t>2015 Jul 25;386(9991):341-9</a:t>
            </a:r>
            <a:r>
              <a:rPr lang="en-US" b="0" i="0" dirty="0">
                <a:solidFill>
                  <a:srgbClr val="5B616B"/>
                </a:solidFill>
                <a:effectLst/>
                <a:latin typeface="BlinkMacSystemFont"/>
              </a:rPr>
              <a:t>.</a:t>
            </a:r>
            <a:endParaRPr lang="en-US" dirty="0"/>
          </a:p>
        </p:txBody>
      </p:sp>
    </p:spTree>
    <p:extLst>
      <p:ext uri="{BB962C8B-B14F-4D97-AF65-F5344CB8AC3E}">
        <p14:creationId xmlns:p14="http://schemas.microsoft.com/office/powerpoint/2010/main" val="7817212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4728C53-BCB5-4D66-8E5F-24458949C5A8}"/>
              </a:ext>
            </a:extLst>
          </p:cNvPr>
          <p:cNvSpPr>
            <a:spLocks noGrp="1" noChangeArrowheads="1"/>
          </p:cNvSpPr>
          <p:nvPr>
            <p:ph type="title"/>
          </p:nvPr>
        </p:nvSpPr>
        <p:spPr/>
        <p:txBody>
          <a:bodyPr/>
          <a:lstStyle/>
          <a:p>
            <a:pPr eaLnBrk="1" hangingPunct="1"/>
            <a:r>
              <a:rPr lang="en-US" altLang="en-US" sz="4000" dirty="0">
                <a:solidFill>
                  <a:srgbClr val="FFFF00"/>
                </a:solidFill>
              </a:rPr>
              <a:t>IV fluids</a:t>
            </a:r>
          </a:p>
        </p:txBody>
      </p:sp>
      <p:sp>
        <p:nvSpPr>
          <p:cNvPr id="135171" name="Rectangle 3">
            <a:extLst>
              <a:ext uri="{FF2B5EF4-FFF2-40B4-BE49-F238E27FC236}">
                <a16:creationId xmlns:a16="http://schemas.microsoft.com/office/drawing/2014/main" id="{78761DC7-C8AB-4E86-9505-A1DB78FF6576}"/>
              </a:ext>
            </a:extLst>
          </p:cNvPr>
          <p:cNvSpPr>
            <a:spLocks noGrp="1" noChangeArrowheads="1"/>
          </p:cNvSpPr>
          <p:nvPr>
            <p:ph type="body" idx="1"/>
          </p:nvPr>
        </p:nvSpPr>
        <p:spPr>
          <a:xfrm>
            <a:off x="838200" y="1690688"/>
            <a:ext cx="10515600" cy="4351338"/>
          </a:xfrm>
        </p:spPr>
        <p:txBody>
          <a:bodyPr>
            <a:normAutofit/>
          </a:bodyPr>
          <a:lstStyle/>
          <a:p>
            <a:pPr marL="0" indent="0" eaLnBrk="1" hangingPunct="1">
              <a:buNone/>
            </a:pPr>
            <a:r>
              <a:rPr lang="en-US" altLang="en-US" sz="4400" dirty="0">
                <a:solidFill>
                  <a:schemeClr val="bg1"/>
                </a:solidFill>
              </a:rPr>
              <a:t>Patients were randomized to 2L NS over 2 hours vs 20ml/</a:t>
            </a:r>
            <a:r>
              <a:rPr lang="en-US" altLang="en-US" sz="4400" dirty="0" err="1">
                <a:solidFill>
                  <a:schemeClr val="bg1"/>
                </a:solidFill>
              </a:rPr>
              <a:t>hr</a:t>
            </a:r>
            <a:r>
              <a:rPr lang="en-US" altLang="en-US" sz="4400" dirty="0">
                <a:solidFill>
                  <a:schemeClr val="bg1"/>
                </a:solidFill>
              </a:rPr>
              <a:t> continuous rate</a:t>
            </a:r>
          </a:p>
          <a:p>
            <a:r>
              <a:rPr lang="en-US" altLang="en-US" sz="4400" dirty="0">
                <a:solidFill>
                  <a:schemeClr val="bg1"/>
                </a:solidFill>
              </a:rPr>
              <a:t>No difference in analgesia requirements</a:t>
            </a:r>
          </a:p>
          <a:p>
            <a:r>
              <a:rPr lang="en-US" altLang="en-US" sz="4400" dirty="0">
                <a:solidFill>
                  <a:schemeClr val="bg1"/>
                </a:solidFill>
              </a:rPr>
              <a:t>No difference in stone passage</a:t>
            </a:r>
          </a:p>
        </p:txBody>
      </p:sp>
      <p:sp>
        <p:nvSpPr>
          <p:cNvPr id="135172" name="FlagCount" hidden="1">
            <a:hlinkClick r:id="rId2" action="ppaction://hlinkfile"/>
            <a:extLst>
              <a:ext uri="{FF2B5EF4-FFF2-40B4-BE49-F238E27FC236}">
                <a16:creationId xmlns:a16="http://schemas.microsoft.com/office/drawing/2014/main" id="{4E68ED08-9CC4-42A4-8410-9502861B4E7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5" name="Rectangle 1">
            <a:extLst>
              <a:ext uri="{FF2B5EF4-FFF2-40B4-BE49-F238E27FC236}">
                <a16:creationId xmlns:a16="http://schemas.microsoft.com/office/drawing/2014/main" id="{15992553-2A29-4057-BCAB-79E184091AC3}"/>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2015 Jul 25;386(9991):341-9.</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2764E6C-C604-4EE6-92EC-7BBB511E8B8F}"/>
              </a:ext>
            </a:extLst>
          </p:cNvPr>
          <p:cNvSpPr>
            <a:spLocks noChangeArrowheads="1"/>
          </p:cNvSpPr>
          <p:nvPr/>
        </p:nvSpPr>
        <p:spPr bwMode="auto">
          <a:xfrm>
            <a:off x="-166049" y="10629"/>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rgbClr val="0071BC"/>
                </a:solidFill>
                <a:effectLst/>
                <a:latin typeface="BlinkMacSystemFont"/>
              </a:rPr>
              <a:t>. </a:t>
            </a:r>
            <a:r>
              <a:rPr kumimoji="0" lang="en-US" altLang="en-US" sz="1200" b="0" i="0" u="none" strike="noStrike" cap="none" normalizeH="0" baseline="0">
                <a:ln>
                  <a:noFill/>
                </a:ln>
                <a:solidFill>
                  <a:srgbClr val="5B616B"/>
                </a:solidFill>
                <a:effectLst/>
                <a:latin typeface="BlinkMacSystemFont"/>
              </a:rPr>
              <a:t>2015 Jul 25;386(9991):341-9.</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6498E57-EE6D-45A4-8C4D-D18E2BA84256}"/>
              </a:ext>
            </a:extLst>
          </p:cNvPr>
          <p:cNvSpPr txBox="1"/>
          <p:nvPr/>
        </p:nvSpPr>
        <p:spPr>
          <a:xfrm>
            <a:off x="1238681" y="6153979"/>
            <a:ext cx="9382539" cy="369332"/>
          </a:xfrm>
          <a:prstGeom prst="rect">
            <a:avLst/>
          </a:prstGeom>
          <a:noFill/>
        </p:spPr>
        <p:txBody>
          <a:bodyPr wrap="square" rtlCol="0">
            <a:spAutoFit/>
          </a:bodyPr>
          <a:lstStyle/>
          <a:p>
            <a:r>
              <a:rPr lang="en-US" b="0" i="0" dirty="0" err="1">
                <a:solidFill>
                  <a:srgbClr val="212121"/>
                </a:solidFill>
                <a:effectLst/>
                <a:latin typeface="BlinkMacSystemFont"/>
              </a:rPr>
              <a:t>Springhart</a:t>
            </a:r>
            <a:r>
              <a:rPr lang="en-US" b="0" i="0" dirty="0">
                <a:solidFill>
                  <a:srgbClr val="212121"/>
                </a:solidFill>
                <a:effectLst/>
                <a:latin typeface="BlinkMacSystemFont"/>
              </a:rPr>
              <a:t> WP, et al. J </a:t>
            </a:r>
            <a:r>
              <a:rPr lang="en-US" b="0" i="0" dirty="0" err="1">
                <a:solidFill>
                  <a:srgbClr val="212121"/>
                </a:solidFill>
                <a:effectLst/>
                <a:latin typeface="BlinkMacSystemFont"/>
              </a:rPr>
              <a:t>Endourol</a:t>
            </a:r>
            <a:r>
              <a:rPr lang="en-US" b="0" i="0" dirty="0">
                <a:solidFill>
                  <a:srgbClr val="212121"/>
                </a:solidFill>
                <a:effectLst/>
                <a:latin typeface="BlinkMacSystemFont"/>
              </a:rPr>
              <a:t>. 2006 Oct;20(10):713-6. </a:t>
            </a:r>
            <a:endParaRPr lang="en-US" dirty="0"/>
          </a:p>
        </p:txBody>
      </p:sp>
    </p:spTree>
    <p:extLst>
      <p:ext uri="{BB962C8B-B14F-4D97-AF65-F5344CB8AC3E}">
        <p14:creationId xmlns:p14="http://schemas.microsoft.com/office/powerpoint/2010/main" val="19183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85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522514" y="-59787"/>
            <a:ext cx="9873343" cy="1255710"/>
          </a:xfrm>
        </p:spPr>
        <p:txBody>
          <a:bodyPr/>
          <a:lstStyle/>
          <a:p>
            <a:pPr eaLnBrk="1" hangingPunct="1"/>
            <a:r>
              <a:rPr lang="en-US" altLang="en-US" dirty="0">
                <a:solidFill>
                  <a:srgbClr val="CC0000"/>
                </a:solidFill>
              </a:rPr>
              <a:t>Red Urine Workup</a:t>
            </a:r>
          </a:p>
        </p:txBody>
      </p:sp>
      <p:graphicFrame>
        <p:nvGraphicFramePr>
          <p:cNvPr id="3" name="Diagram 2"/>
          <p:cNvGraphicFramePr/>
          <p:nvPr>
            <p:extLst>
              <p:ext uri="{D42A27DB-BD31-4B8C-83A1-F6EECF244321}">
                <p14:modId xmlns:p14="http://schemas.microsoft.com/office/powerpoint/2010/main" val="4239269654"/>
              </p:ext>
            </p:extLst>
          </p:nvPr>
        </p:nvGraphicFramePr>
        <p:xfrm>
          <a:off x="2481944" y="667657"/>
          <a:ext cx="8229600" cy="5669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2" descr="'Beeturia' | Nursing Times">
            <a:extLst>
              <a:ext uri="{FF2B5EF4-FFF2-40B4-BE49-F238E27FC236}">
                <a16:creationId xmlns:a16="http://schemas.microsoft.com/office/drawing/2014/main" id="{EB0F83A2-8F8C-E87D-22C4-F54AF89A2C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9452"/>
          <a:stretch/>
        </p:blipFill>
        <p:spPr bwMode="auto">
          <a:xfrm>
            <a:off x="8615137" y="455184"/>
            <a:ext cx="2594844" cy="1481477"/>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Image result for beeturia urine">
            <a:extLst>
              <a:ext uri="{FF2B5EF4-FFF2-40B4-BE49-F238E27FC236}">
                <a16:creationId xmlns:a16="http://schemas.microsoft.com/office/drawing/2014/main" id="{8882A618-AB0E-461C-4DA2-B9A1B5ED3A6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564" r="-1" b="-1"/>
          <a:stretch/>
        </p:blipFill>
        <p:spPr bwMode="auto">
          <a:xfrm>
            <a:off x="4093270" y="4189981"/>
            <a:ext cx="2519802" cy="1727200"/>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Image result for Bodybuilding once per week 2-3 days post exercise">
            <a:extLst>
              <a:ext uri="{FF2B5EF4-FFF2-40B4-BE49-F238E27FC236}">
                <a16:creationId xmlns:a16="http://schemas.microsoft.com/office/drawing/2014/main" id="{0CE22D91-9A7E-CB57-A792-A823289AE07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9354684" y="3728017"/>
            <a:ext cx="2353733" cy="1325564"/>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7" descr="rbc cast">
            <a:extLst>
              <a:ext uri="{FF2B5EF4-FFF2-40B4-BE49-F238E27FC236}">
                <a16:creationId xmlns:a16="http://schemas.microsoft.com/office/drawing/2014/main" id="{C883FB17-C474-4778-679D-1FE99707C5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1873534" y="2594174"/>
            <a:ext cx="1970729" cy="1090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descr="A close-up of a red and blue molecule&#10;&#10;Description automatically generated">
            <a:extLst>
              <a:ext uri="{FF2B5EF4-FFF2-40B4-BE49-F238E27FC236}">
                <a16:creationId xmlns:a16="http://schemas.microsoft.com/office/drawing/2014/main" id="{D770AF11-FB2F-457C-DF89-A52061D9C7F2}"/>
              </a:ext>
            </a:extLst>
          </p:cNvPr>
          <p:cNvPicPr>
            <a:picLocks noChangeAspect="1"/>
          </p:cNvPicPr>
          <p:nvPr/>
        </p:nvPicPr>
        <p:blipFill>
          <a:blip r:embed="rId12"/>
          <a:stretch>
            <a:fillRect/>
          </a:stretch>
        </p:blipFill>
        <p:spPr>
          <a:xfrm>
            <a:off x="9364185" y="5273047"/>
            <a:ext cx="2344232" cy="1325565"/>
          </a:xfrm>
          <a:prstGeom prst="rect">
            <a:avLst/>
          </a:prstGeom>
        </p:spPr>
      </p:pic>
    </p:spTree>
    <p:extLst>
      <p:ext uri="{BB962C8B-B14F-4D97-AF65-F5344CB8AC3E}">
        <p14:creationId xmlns:p14="http://schemas.microsoft.com/office/powerpoint/2010/main" val="23342769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BF29A1A0-6F46-4185-A003-8335AA3EC064}"/>
              </a:ext>
            </a:extLst>
          </p:cNvPr>
          <p:cNvSpPr>
            <a:spLocks noGrp="1" noChangeArrowheads="1"/>
          </p:cNvSpPr>
          <p:nvPr>
            <p:ph type="title"/>
          </p:nvPr>
        </p:nvSpPr>
        <p:spPr>
          <a:xfrm>
            <a:off x="1981201" y="274638"/>
            <a:ext cx="7650163" cy="1143000"/>
          </a:xfrm>
          <a:noFill/>
        </p:spPr>
        <p:txBody>
          <a:bodyPr vert="horz" lIns="90488" tIns="44450" rIns="90488" bIns="44450" rtlCol="0" anchor="ctr">
            <a:normAutofit fontScale="90000"/>
          </a:bodyPr>
          <a:lstStyle/>
          <a:p>
            <a:pPr eaLnBrk="1" hangingPunct="1"/>
            <a:r>
              <a:rPr lang="en-US" altLang="en-US" sz="4000" dirty="0">
                <a:solidFill>
                  <a:srgbClr val="FFFF00"/>
                </a:solidFill>
              </a:rPr>
              <a:t>Extracorporeal Shock Wave Lithotripsy</a:t>
            </a:r>
          </a:p>
        </p:txBody>
      </p:sp>
      <p:sp>
        <p:nvSpPr>
          <p:cNvPr id="114691" name="Rectangle 3">
            <a:extLst>
              <a:ext uri="{FF2B5EF4-FFF2-40B4-BE49-F238E27FC236}">
                <a16:creationId xmlns:a16="http://schemas.microsoft.com/office/drawing/2014/main" id="{25AE84AD-28B0-4FDB-A6F7-603DC2EDF92F}"/>
              </a:ext>
            </a:extLst>
          </p:cNvPr>
          <p:cNvSpPr>
            <a:spLocks noGrp="1" noChangeArrowheads="1"/>
          </p:cNvSpPr>
          <p:nvPr>
            <p:ph type="body" idx="1"/>
          </p:nvPr>
        </p:nvSpPr>
        <p:spPr>
          <a:xfrm>
            <a:off x="2339976" y="1600200"/>
            <a:ext cx="7794625" cy="4343400"/>
          </a:xfrm>
          <a:noFill/>
        </p:spPr>
        <p:txBody>
          <a:bodyPr vert="horz" lIns="90488" tIns="44450" rIns="90488" bIns="44450" rtlCol="0">
            <a:normAutofit/>
          </a:bodyPr>
          <a:lstStyle/>
          <a:p>
            <a:pPr eaLnBrk="1" hangingPunct="1">
              <a:spcBef>
                <a:spcPct val="50000"/>
              </a:spcBef>
              <a:buClr>
                <a:schemeClr val="bg1"/>
              </a:buClr>
            </a:pPr>
            <a:r>
              <a:rPr lang="en-US" altLang="en-US">
                <a:solidFill>
                  <a:schemeClr val="bg1"/>
                </a:solidFill>
              </a:rPr>
              <a:t>Highly effective.</a:t>
            </a:r>
          </a:p>
          <a:p>
            <a:pPr eaLnBrk="1" hangingPunct="1">
              <a:spcBef>
                <a:spcPct val="50000"/>
              </a:spcBef>
              <a:buClr>
                <a:schemeClr val="bg1"/>
              </a:buClr>
            </a:pPr>
            <a:r>
              <a:rPr lang="en-US" altLang="en-US">
                <a:solidFill>
                  <a:schemeClr val="bg1"/>
                </a:solidFill>
              </a:rPr>
              <a:t>Persistent stone fragments (larger/more stones).</a:t>
            </a:r>
          </a:p>
          <a:p>
            <a:pPr eaLnBrk="1" hangingPunct="1">
              <a:spcBef>
                <a:spcPct val="50000"/>
              </a:spcBef>
              <a:buClr>
                <a:schemeClr val="bg1"/>
              </a:buClr>
            </a:pPr>
            <a:r>
              <a:rPr lang="en-US" altLang="en-US">
                <a:solidFill>
                  <a:schemeClr val="bg1"/>
                </a:solidFill>
              </a:rPr>
              <a:t>Reversible impairment in RPF and GFR.</a:t>
            </a:r>
          </a:p>
          <a:p>
            <a:pPr eaLnBrk="1" hangingPunct="1">
              <a:spcBef>
                <a:spcPct val="50000"/>
              </a:spcBef>
              <a:buClr>
                <a:schemeClr val="bg1"/>
              </a:buClr>
            </a:pPr>
            <a:r>
              <a:rPr lang="en-US" altLang="en-US">
                <a:solidFill>
                  <a:schemeClr val="bg1"/>
                </a:solidFill>
              </a:rPr>
              <a:t>Permanent damage after 3 lithotripsies</a:t>
            </a:r>
          </a:p>
          <a:p>
            <a:pPr eaLnBrk="1" hangingPunct="1">
              <a:spcBef>
                <a:spcPct val="50000"/>
              </a:spcBef>
              <a:buClr>
                <a:schemeClr val="bg1"/>
              </a:buClr>
            </a:pPr>
            <a:r>
              <a:rPr lang="en-US" altLang="en-US">
                <a:solidFill>
                  <a:schemeClr val="bg1"/>
                </a:solidFill>
              </a:rPr>
              <a:t>Subcapsular hemorrhage and hematoma.</a:t>
            </a:r>
          </a:p>
          <a:p>
            <a:pPr eaLnBrk="1" hangingPunct="1">
              <a:spcBef>
                <a:spcPct val="50000"/>
              </a:spcBef>
              <a:buClr>
                <a:schemeClr val="bg1"/>
              </a:buClr>
            </a:pPr>
            <a:r>
              <a:rPr lang="en-US" altLang="en-US">
                <a:solidFill>
                  <a:schemeClr val="bg1"/>
                </a:solidFill>
              </a:rPr>
              <a:t>Hypertension?</a:t>
            </a:r>
          </a:p>
          <a:p>
            <a:pPr eaLnBrk="1" hangingPunct="1">
              <a:spcBef>
                <a:spcPct val="50000"/>
              </a:spcBef>
              <a:buFont typeface="Monotype Sorts" pitchFamily="2" charset="2"/>
              <a:buNone/>
            </a:pPr>
            <a:endParaRPr lang="en-US" altLang="en-US">
              <a:solidFill>
                <a:schemeClr val="bg1"/>
              </a:solidFill>
            </a:endParaRPr>
          </a:p>
        </p:txBody>
      </p:sp>
      <p:sp>
        <p:nvSpPr>
          <p:cNvPr id="114692" name="FlagCount" hidden="1">
            <a:hlinkClick r:id="rId3" action="ppaction://hlinkfile"/>
            <a:extLst>
              <a:ext uri="{FF2B5EF4-FFF2-40B4-BE49-F238E27FC236}">
                <a16:creationId xmlns:a16="http://schemas.microsoft.com/office/drawing/2014/main" id="{CA3D3D39-8D34-431A-95FB-D87289351A9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a:extLst>
              <a:ext uri="{FF2B5EF4-FFF2-40B4-BE49-F238E27FC236}">
                <a16:creationId xmlns:a16="http://schemas.microsoft.com/office/drawing/2014/main" id="{25D78A04-5F9E-4390-AC28-52E0E5FE66A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3863" y="1524000"/>
            <a:ext cx="3803650" cy="463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Rectangle 3">
            <a:extLst>
              <a:ext uri="{FF2B5EF4-FFF2-40B4-BE49-F238E27FC236}">
                <a16:creationId xmlns:a16="http://schemas.microsoft.com/office/drawing/2014/main" id="{4C2C7B9E-5C38-40C5-A09C-8E335B2DBD61}"/>
              </a:ext>
            </a:extLst>
          </p:cNvPr>
          <p:cNvSpPr>
            <a:spLocks noChangeArrowheads="1"/>
          </p:cNvSpPr>
          <p:nvPr/>
        </p:nvSpPr>
        <p:spPr bwMode="auto">
          <a:xfrm>
            <a:off x="2946400" y="381000"/>
            <a:ext cx="6299200" cy="770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4400">
                <a:solidFill>
                  <a:srgbClr val="FFFF00"/>
                </a:solidFill>
              </a:rPr>
              <a:t>Pig Kidney Post-ESWL</a:t>
            </a:r>
          </a:p>
        </p:txBody>
      </p:sp>
      <p:sp>
        <p:nvSpPr>
          <p:cNvPr id="116740" name="Rectangle 4">
            <a:extLst>
              <a:ext uri="{FF2B5EF4-FFF2-40B4-BE49-F238E27FC236}">
                <a16:creationId xmlns:a16="http://schemas.microsoft.com/office/drawing/2014/main" id="{447B3EC1-FAD4-468B-87FC-DC85E75E3325}"/>
              </a:ext>
            </a:extLst>
          </p:cNvPr>
          <p:cNvSpPr>
            <a:spLocks noChangeArrowheads="1"/>
          </p:cNvSpPr>
          <p:nvPr/>
        </p:nvSpPr>
        <p:spPr bwMode="auto">
          <a:xfrm>
            <a:off x="6197600" y="6096000"/>
            <a:ext cx="3251200" cy="4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000" i="1">
                <a:solidFill>
                  <a:schemeClr val="bg1"/>
                </a:solidFill>
              </a:rPr>
              <a:t>Willis et al., JASN, 1999</a:t>
            </a:r>
            <a:r>
              <a:rPr lang="en-US" altLang="en-US" sz="2000" i="1"/>
              <a:t>.</a:t>
            </a:r>
            <a:endParaRPr lang="en-US" altLang="en-US" sz="2000" i="1">
              <a:solidFill>
                <a:schemeClr val="bg1"/>
              </a:solidFill>
            </a:endParaRPr>
          </a:p>
        </p:txBody>
      </p:sp>
      <p:sp>
        <p:nvSpPr>
          <p:cNvPr id="116741" name="FlagCount" hidden="1">
            <a:hlinkClick r:id="rId4" action="ppaction://hlinkfile"/>
            <a:extLst>
              <a:ext uri="{FF2B5EF4-FFF2-40B4-BE49-F238E27FC236}">
                <a16:creationId xmlns:a16="http://schemas.microsoft.com/office/drawing/2014/main" id="{9D6F9BEA-3C2B-4EE6-A9B0-24BD0E27B35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178FD63E-9589-4756-B954-89052713A36F}"/>
              </a:ext>
            </a:extLst>
          </p:cNvPr>
          <p:cNvSpPr>
            <a:spLocks noGrp="1" noChangeArrowheads="1"/>
          </p:cNvSpPr>
          <p:nvPr>
            <p:ph type="title"/>
          </p:nvPr>
        </p:nvSpPr>
        <p:spPr/>
        <p:txBody>
          <a:bodyPr/>
          <a:lstStyle/>
          <a:p>
            <a:pPr eaLnBrk="1" hangingPunct="1"/>
            <a:r>
              <a:rPr lang="en-US" altLang="en-US">
                <a:solidFill>
                  <a:srgbClr val="FFFF00"/>
                </a:solidFill>
              </a:rPr>
              <a:t>Ureteroscopy with laser lithotripsy</a:t>
            </a:r>
          </a:p>
        </p:txBody>
      </p:sp>
      <p:sp>
        <p:nvSpPr>
          <p:cNvPr id="118787" name="Content Placeholder 2">
            <a:extLst>
              <a:ext uri="{FF2B5EF4-FFF2-40B4-BE49-F238E27FC236}">
                <a16:creationId xmlns:a16="http://schemas.microsoft.com/office/drawing/2014/main" id="{F0A3F842-36FB-481F-8AF4-06C958E8E788}"/>
              </a:ext>
            </a:extLst>
          </p:cNvPr>
          <p:cNvSpPr>
            <a:spLocks noGrp="1" noChangeArrowheads="1"/>
          </p:cNvSpPr>
          <p:nvPr>
            <p:ph idx="1"/>
          </p:nvPr>
        </p:nvSpPr>
        <p:spPr/>
        <p:txBody>
          <a:bodyPr/>
          <a:lstStyle/>
          <a:p>
            <a:pPr eaLnBrk="1" hangingPunct="1"/>
            <a:r>
              <a:rPr lang="en-US" altLang="en-US">
                <a:solidFill>
                  <a:schemeClr val="bg1"/>
                </a:solidFill>
              </a:rPr>
              <a:t>Higher rate of stone fragmentation and passage</a:t>
            </a:r>
          </a:p>
          <a:p>
            <a:pPr eaLnBrk="1" hangingPunct="1"/>
            <a:r>
              <a:rPr lang="en-US" altLang="en-US">
                <a:solidFill>
                  <a:schemeClr val="bg1"/>
                </a:solidFill>
              </a:rPr>
              <a:t>Don’t have the GFR impairment of ESWL</a:t>
            </a:r>
          </a:p>
          <a:p>
            <a:pPr eaLnBrk="1" hangingPunct="1"/>
            <a:r>
              <a:rPr lang="en-US" altLang="en-US">
                <a:solidFill>
                  <a:schemeClr val="bg1"/>
                </a:solidFill>
              </a:rPr>
              <a:t>Complications of procedure (perforation, etc)</a:t>
            </a:r>
          </a:p>
          <a:p>
            <a:pPr eaLnBrk="1" hangingPunct="1"/>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HEMATURIA: differential diagnosis</a:t>
            </a:r>
          </a:p>
        </p:txBody>
      </p:sp>
      <p:sp>
        <p:nvSpPr>
          <p:cNvPr id="3" name="Content Placeholder 2"/>
          <p:cNvSpPr>
            <a:spLocks noGrp="1"/>
          </p:cNvSpPr>
          <p:nvPr>
            <p:ph sz="half" idx="1"/>
          </p:nvPr>
        </p:nvSpPr>
        <p:spPr>
          <a:xfrm>
            <a:off x="535709" y="1825625"/>
            <a:ext cx="10132291" cy="4351338"/>
          </a:xfrm>
        </p:spPr>
        <p:txBody>
          <a:bodyPr>
            <a:normAutofit lnSpcReduction="10000"/>
          </a:bodyPr>
          <a:lstStyle/>
          <a:p>
            <a:pPr marL="0" indent="0">
              <a:lnSpc>
                <a:spcPct val="80000"/>
              </a:lnSpc>
              <a:buNone/>
            </a:pPr>
            <a:r>
              <a:rPr lang="en-US" sz="2700" dirty="0">
                <a:solidFill>
                  <a:srgbClr val="92D050"/>
                </a:solidFill>
                <a:latin typeface="Rockwell" charset="0"/>
                <a:ea typeface="ＭＳ Ｐゴシック" charset="0"/>
              </a:rPr>
              <a:t>PP ON THIS (with 4 Ts)</a:t>
            </a:r>
          </a:p>
          <a:p>
            <a:pPr lvl="1">
              <a:lnSpc>
                <a:spcPct val="80000"/>
              </a:lnSpc>
            </a:pPr>
            <a:r>
              <a:rPr lang="en-US" sz="2200" dirty="0">
                <a:solidFill>
                  <a:schemeClr val="bg1"/>
                </a:solidFill>
                <a:latin typeface="Rockwell" charset="0"/>
                <a:ea typeface="ＭＳ Ｐゴシック" charset="0"/>
              </a:rPr>
              <a:t>P – prostate (prostatitis, prostate cancer, BPH)</a:t>
            </a:r>
          </a:p>
          <a:p>
            <a:pPr lvl="1">
              <a:lnSpc>
                <a:spcPct val="80000"/>
              </a:lnSpc>
            </a:pPr>
            <a:r>
              <a:rPr lang="en-US" sz="2200" dirty="0">
                <a:solidFill>
                  <a:schemeClr val="bg1"/>
                </a:solidFill>
                <a:latin typeface="Rockwell" charset="0"/>
                <a:ea typeface="ＭＳ Ｐゴシック" charset="0"/>
              </a:rPr>
              <a:t>P – period (cyclic </a:t>
            </a:r>
            <a:r>
              <a:rPr lang="en-US" sz="2200" dirty="0" err="1">
                <a:solidFill>
                  <a:schemeClr val="bg1"/>
                </a:solidFill>
                <a:latin typeface="Rockwell" charset="0"/>
                <a:ea typeface="ＭＳ Ｐゴシック" charset="0"/>
              </a:rPr>
              <a:t>pseudohematuria</a:t>
            </a:r>
            <a:r>
              <a:rPr lang="en-US" sz="2200" dirty="0">
                <a:solidFill>
                  <a:schemeClr val="bg1"/>
                </a:solidFill>
                <a:latin typeface="Rockwell" charset="0"/>
                <a:ea typeface="ＭＳ Ｐゴシック" charset="0"/>
              </a:rPr>
              <a:t>)</a:t>
            </a:r>
          </a:p>
          <a:p>
            <a:pPr lvl="1">
              <a:lnSpc>
                <a:spcPct val="80000"/>
              </a:lnSpc>
            </a:pPr>
            <a:r>
              <a:rPr lang="en-US" sz="2200" dirty="0">
                <a:solidFill>
                  <a:schemeClr val="bg1"/>
                </a:solidFill>
                <a:latin typeface="Rockwell" charset="0"/>
                <a:ea typeface="ＭＳ Ｐゴシック" charset="0"/>
              </a:rPr>
              <a:t>O – obstructive uropathy</a:t>
            </a:r>
          </a:p>
          <a:p>
            <a:pPr lvl="1">
              <a:lnSpc>
                <a:spcPct val="80000"/>
              </a:lnSpc>
            </a:pPr>
            <a:r>
              <a:rPr lang="en-US" sz="2200" dirty="0">
                <a:solidFill>
                  <a:schemeClr val="bg1"/>
                </a:solidFill>
                <a:latin typeface="Rockwell" charset="0"/>
                <a:ea typeface="ＭＳ Ｐゴシック" charset="0"/>
              </a:rPr>
              <a:t>N – nephritis</a:t>
            </a:r>
          </a:p>
          <a:p>
            <a:pPr lvl="1">
              <a:lnSpc>
                <a:spcPct val="80000"/>
              </a:lnSpc>
            </a:pPr>
            <a:r>
              <a:rPr lang="en-US" sz="2200" dirty="0">
                <a:solidFill>
                  <a:schemeClr val="bg1"/>
                </a:solidFill>
                <a:latin typeface="Rockwell" charset="0"/>
                <a:ea typeface="ＭＳ Ｐゴシック" charset="0"/>
              </a:rPr>
              <a:t>T – trauma</a:t>
            </a:r>
          </a:p>
          <a:p>
            <a:pPr lvl="1">
              <a:lnSpc>
                <a:spcPct val="80000"/>
              </a:lnSpc>
            </a:pPr>
            <a:r>
              <a:rPr lang="en-US" sz="2200" dirty="0">
                <a:solidFill>
                  <a:schemeClr val="bg1"/>
                </a:solidFill>
                <a:latin typeface="Rockwell" charset="0"/>
                <a:ea typeface="ＭＳ Ｐゴシック" charset="0"/>
              </a:rPr>
              <a:t>T – tumor (renal, urothelial, prostate, urethral)</a:t>
            </a:r>
          </a:p>
          <a:p>
            <a:pPr lvl="1">
              <a:lnSpc>
                <a:spcPct val="80000"/>
              </a:lnSpc>
            </a:pPr>
            <a:r>
              <a:rPr lang="en-US" sz="2200" dirty="0">
                <a:solidFill>
                  <a:schemeClr val="bg1"/>
                </a:solidFill>
                <a:latin typeface="Rockwell" charset="0"/>
                <a:ea typeface="ＭＳ Ｐゴシック" charset="0"/>
              </a:rPr>
              <a:t>T – tuberculosis</a:t>
            </a:r>
          </a:p>
          <a:p>
            <a:pPr lvl="1">
              <a:lnSpc>
                <a:spcPct val="80000"/>
              </a:lnSpc>
            </a:pPr>
            <a:r>
              <a:rPr lang="en-US" sz="2200" dirty="0">
                <a:solidFill>
                  <a:schemeClr val="bg1"/>
                </a:solidFill>
                <a:latin typeface="Rockwell" charset="0"/>
                <a:ea typeface="ＭＳ Ｐゴシック" charset="0"/>
              </a:rPr>
              <a:t>T – thrombosis (renal vein thrombosis)</a:t>
            </a:r>
          </a:p>
          <a:p>
            <a:pPr lvl="1">
              <a:lnSpc>
                <a:spcPct val="80000"/>
              </a:lnSpc>
            </a:pPr>
            <a:r>
              <a:rPr lang="en-US" sz="2200" dirty="0">
                <a:solidFill>
                  <a:schemeClr val="bg1"/>
                </a:solidFill>
                <a:latin typeface="Rockwell" charset="0"/>
                <a:ea typeface="ＭＳ Ｐゴシック" charset="0"/>
              </a:rPr>
              <a:t>H – hematologic (anticoagulation, bleeding disorders, sickle cell disease)</a:t>
            </a:r>
          </a:p>
          <a:p>
            <a:pPr lvl="1">
              <a:lnSpc>
                <a:spcPct val="80000"/>
              </a:lnSpc>
            </a:pPr>
            <a:r>
              <a:rPr lang="en-US" sz="2200" dirty="0">
                <a:solidFill>
                  <a:schemeClr val="bg1"/>
                </a:solidFill>
                <a:latin typeface="Rockwell" charset="0"/>
                <a:ea typeface="ＭＳ Ｐゴシック" charset="0"/>
              </a:rPr>
              <a:t>I – infection/inflammation (cystitis from radiation, infection, cyclophosphamide)</a:t>
            </a:r>
          </a:p>
          <a:p>
            <a:pPr lvl="1">
              <a:lnSpc>
                <a:spcPct val="80000"/>
              </a:lnSpc>
            </a:pPr>
            <a:r>
              <a:rPr lang="en-US" sz="2200" dirty="0">
                <a:solidFill>
                  <a:schemeClr val="bg1"/>
                </a:solidFill>
                <a:latin typeface="Rockwell" charset="0"/>
                <a:ea typeface="ＭＳ Ｐゴシック" charset="0"/>
              </a:rPr>
              <a:t>S - stones</a:t>
            </a:r>
          </a:p>
          <a:p>
            <a:pPr marL="457200" lvl="1" indent="0">
              <a:buNone/>
            </a:pPr>
            <a:endParaRPr lang="en-US" dirty="0">
              <a:solidFill>
                <a:schemeClr val="bg1"/>
              </a:solidFill>
            </a:endParaRPr>
          </a:p>
        </p:txBody>
      </p:sp>
    </p:spTree>
    <p:extLst>
      <p:ext uri="{BB962C8B-B14F-4D97-AF65-F5344CB8AC3E}">
        <p14:creationId xmlns:p14="http://schemas.microsoft.com/office/powerpoint/2010/main" val="2775538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12BA-E780-4741-87BA-685E4F886120}"/>
              </a:ext>
            </a:extLst>
          </p:cNvPr>
          <p:cNvSpPr>
            <a:spLocks noGrp="1"/>
          </p:cNvSpPr>
          <p:nvPr>
            <p:ph type="title"/>
          </p:nvPr>
        </p:nvSpPr>
        <p:spPr/>
        <p:txBody>
          <a:bodyPr/>
          <a:lstStyle/>
          <a:p>
            <a:r>
              <a:rPr lang="en-US" dirty="0">
                <a:solidFill>
                  <a:srgbClr val="FFFF00"/>
                </a:solidFill>
              </a:rPr>
              <a:t>NEPHRITIC SYNDROME – Urine findings</a:t>
            </a:r>
          </a:p>
        </p:txBody>
      </p:sp>
      <p:sp>
        <p:nvSpPr>
          <p:cNvPr id="3" name="Content Placeholder 2">
            <a:extLst>
              <a:ext uri="{FF2B5EF4-FFF2-40B4-BE49-F238E27FC236}">
                <a16:creationId xmlns:a16="http://schemas.microsoft.com/office/drawing/2014/main" id="{7B51ADE6-C0F7-4B05-AF5E-B03B221778E2}"/>
              </a:ext>
            </a:extLst>
          </p:cNvPr>
          <p:cNvSpPr>
            <a:spLocks noGrp="1"/>
          </p:cNvSpPr>
          <p:nvPr>
            <p:ph idx="1"/>
          </p:nvPr>
        </p:nvSpPr>
        <p:spPr/>
        <p:txBody>
          <a:bodyPr>
            <a:normAutofit/>
          </a:bodyPr>
          <a:lstStyle/>
          <a:p>
            <a:r>
              <a:rPr lang="en-US" dirty="0">
                <a:solidFill>
                  <a:schemeClr val="accent4">
                    <a:lumMod val="60000"/>
                    <a:lumOff val="40000"/>
                  </a:schemeClr>
                </a:solidFill>
              </a:rPr>
              <a:t>Proteinuria </a:t>
            </a:r>
            <a:r>
              <a:rPr lang="en-US" dirty="0">
                <a:solidFill>
                  <a:schemeClr val="bg1"/>
                </a:solidFill>
              </a:rPr>
              <a:t>(nephrotic or non-nephrotic range)</a:t>
            </a:r>
          </a:p>
          <a:p>
            <a:r>
              <a:rPr lang="en-US" dirty="0">
                <a:solidFill>
                  <a:srgbClr val="FF0000"/>
                </a:solidFill>
              </a:rPr>
              <a:t>Hematuria</a:t>
            </a:r>
            <a:r>
              <a:rPr lang="en-US" dirty="0">
                <a:solidFill>
                  <a:schemeClr val="bg1"/>
                </a:solidFill>
              </a:rPr>
              <a:t> (microscopic or macroscopic) – dysmorphic RBCs, +/- RBC Casts</a:t>
            </a:r>
          </a:p>
          <a:p>
            <a:r>
              <a:rPr lang="en-US" dirty="0">
                <a:solidFill>
                  <a:srgbClr val="92D050"/>
                </a:solidFill>
              </a:rPr>
              <a:t>Pyuria</a:t>
            </a:r>
          </a:p>
        </p:txBody>
      </p:sp>
    </p:spTree>
    <p:extLst>
      <p:ext uri="{BB962C8B-B14F-4D97-AF65-F5344CB8AC3E}">
        <p14:creationId xmlns:p14="http://schemas.microsoft.com/office/powerpoint/2010/main" val="649958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12BA-E780-4741-87BA-685E4F886120}"/>
              </a:ext>
            </a:extLst>
          </p:cNvPr>
          <p:cNvSpPr>
            <a:spLocks noGrp="1"/>
          </p:cNvSpPr>
          <p:nvPr>
            <p:ph type="title"/>
          </p:nvPr>
        </p:nvSpPr>
        <p:spPr/>
        <p:txBody>
          <a:bodyPr/>
          <a:lstStyle/>
          <a:p>
            <a:r>
              <a:rPr lang="en-US" dirty="0">
                <a:solidFill>
                  <a:srgbClr val="FFFF00"/>
                </a:solidFill>
              </a:rPr>
              <a:t>NEPHRITIC SYNDROME</a:t>
            </a:r>
          </a:p>
        </p:txBody>
      </p:sp>
      <p:sp>
        <p:nvSpPr>
          <p:cNvPr id="3" name="Content Placeholder 2">
            <a:extLst>
              <a:ext uri="{FF2B5EF4-FFF2-40B4-BE49-F238E27FC236}">
                <a16:creationId xmlns:a16="http://schemas.microsoft.com/office/drawing/2014/main" id="{7B51ADE6-C0F7-4B05-AF5E-B03B221778E2}"/>
              </a:ext>
            </a:extLst>
          </p:cNvPr>
          <p:cNvSpPr>
            <a:spLocks noGrp="1"/>
          </p:cNvSpPr>
          <p:nvPr>
            <p:ph idx="1"/>
          </p:nvPr>
        </p:nvSpPr>
        <p:spPr>
          <a:xfrm>
            <a:off x="852151" y="1516532"/>
            <a:ext cx="10906259" cy="4351338"/>
          </a:xfrm>
        </p:spPr>
        <p:txBody>
          <a:bodyPr>
            <a:noAutofit/>
          </a:bodyPr>
          <a:lstStyle/>
          <a:p>
            <a:pPr marL="0" indent="0">
              <a:buNone/>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Endothelial cell damage</a:t>
            </a:r>
          </a:p>
          <a:p>
            <a:pPr marL="0" indent="0">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U</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pregulation of adhesion molecules</a:t>
            </a:r>
          </a:p>
          <a:p>
            <a:pPr marL="0" indent="0">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R</a:t>
            </a: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elease of chemotactic peptides, and active inflammation</a:t>
            </a:r>
          </a:p>
          <a:p>
            <a:pPr marL="0" indent="0">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Inflammation leads to breaks of the capillary wall that allow red blood cells and leukocytes to escape into Bowman’s space</a:t>
            </a:r>
          </a:p>
          <a:p>
            <a:pPr marL="0" indent="0">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Active urine sediment that includes RBCs, WBCs, red cell casts, and dysmorphic red cells.</a:t>
            </a:r>
            <a:r>
              <a:rPr lang="en-US" sz="2400" dirty="0">
                <a:solidFill>
                  <a:schemeClr val="bg1"/>
                </a:solidFill>
                <a:effectLst/>
              </a:rPr>
              <a:t> </a:t>
            </a:r>
            <a:endParaRPr lang="en-US" sz="2400" dirty="0">
              <a:solidFill>
                <a:schemeClr val="bg1"/>
              </a:solidFill>
            </a:endParaRPr>
          </a:p>
        </p:txBody>
      </p:sp>
      <p:sp>
        <p:nvSpPr>
          <p:cNvPr id="4" name="Down Arrow 3">
            <a:extLst>
              <a:ext uri="{FF2B5EF4-FFF2-40B4-BE49-F238E27FC236}">
                <a16:creationId xmlns:a16="http://schemas.microsoft.com/office/drawing/2014/main" id="{A723EDD5-1408-8305-6C5A-8C17795AB17F}"/>
              </a:ext>
            </a:extLst>
          </p:cNvPr>
          <p:cNvSpPr/>
          <p:nvPr/>
        </p:nvSpPr>
        <p:spPr>
          <a:xfrm>
            <a:off x="2250940" y="1978684"/>
            <a:ext cx="231820" cy="528034"/>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5" name="Down Arrow 4">
            <a:extLst>
              <a:ext uri="{FF2B5EF4-FFF2-40B4-BE49-F238E27FC236}">
                <a16:creationId xmlns:a16="http://schemas.microsoft.com/office/drawing/2014/main" id="{338646CA-F336-107C-EC39-45778EE7EEA4}"/>
              </a:ext>
            </a:extLst>
          </p:cNvPr>
          <p:cNvSpPr/>
          <p:nvPr/>
        </p:nvSpPr>
        <p:spPr>
          <a:xfrm>
            <a:off x="2775397" y="2794715"/>
            <a:ext cx="218941" cy="634285"/>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a:extLst>
              <a:ext uri="{FF2B5EF4-FFF2-40B4-BE49-F238E27FC236}">
                <a16:creationId xmlns:a16="http://schemas.microsoft.com/office/drawing/2014/main" id="{236E951B-72FE-C218-5D09-1CC81C33AC33}"/>
              </a:ext>
            </a:extLst>
          </p:cNvPr>
          <p:cNvSpPr/>
          <p:nvPr/>
        </p:nvSpPr>
        <p:spPr>
          <a:xfrm>
            <a:off x="3391642" y="3692201"/>
            <a:ext cx="257577" cy="605307"/>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DCCA3DD8-4858-CCFA-33C4-D6F4D37814CB}"/>
              </a:ext>
            </a:extLst>
          </p:cNvPr>
          <p:cNvSpPr/>
          <p:nvPr/>
        </p:nvSpPr>
        <p:spPr>
          <a:xfrm>
            <a:off x="4307268" y="4934714"/>
            <a:ext cx="257577" cy="580510"/>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57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E355E91-E940-4E73-80FA-5CC93B92525B}"/>
              </a:ext>
            </a:extLst>
          </p:cNvPr>
          <p:cNvSpPr>
            <a:spLocks noGrp="1" noChangeArrowheads="1"/>
          </p:cNvSpPr>
          <p:nvPr>
            <p:ph type="title"/>
          </p:nvPr>
        </p:nvSpPr>
        <p:spPr/>
        <p:txBody>
          <a:bodyPr/>
          <a:lstStyle/>
          <a:p>
            <a:r>
              <a:rPr lang="en-US" altLang="en-US" sz="4000" dirty="0">
                <a:solidFill>
                  <a:srgbClr val="FFFF00"/>
                </a:solidFill>
              </a:rPr>
              <a:t>NEPHRITIC SYNDROME: pathophysiologic mechanisms</a:t>
            </a:r>
          </a:p>
        </p:txBody>
      </p:sp>
      <p:sp>
        <p:nvSpPr>
          <p:cNvPr id="6147" name="Rectangle 3">
            <a:extLst>
              <a:ext uri="{FF2B5EF4-FFF2-40B4-BE49-F238E27FC236}">
                <a16:creationId xmlns:a16="http://schemas.microsoft.com/office/drawing/2014/main" id="{AF54F2F6-D734-4AC4-86AB-007E0B94FCE7}"/>
              </a:ext>
            </a:extLst>
          </p:cNvPr>
          <p:cNvSpPr>
            <a:spLocks noGrp="1" noChangeArrowheads="1"/>
          </p:cNvSpPr>
          <p:nvPr>
            <p:ph type="body" idx="1"/>
          </p:nvPr>
        </p:nvSpPr>
        <p:spPr>
          <a:xfrm>
            <a:off x="838200" y="1825624"/>
            <a:ext cx="10515600" cy="5032376"/>
          </a:xfrm>
        </p:spPr>
        <p:txBody>
          <a:bodyPr>
            <a:normAutofit lnSpcReduction="10000"/>
          </a:bodyPr>
          <a:lstStyle/>
          <a:p>
            <a:pPr>
              <a:lnSpc>
                <a:spcPct val="90000"/>
              </a:lnSpc>
            </a:pPr>
            <a:r>
              <a:rPr lang="en-US" altLang="en-US" dirty="0">
                <a:solidFill>
                  <a:schemeClr val="bg1"/>
                </a:solidFill>
              </a:rPr>
              <a:t>Type I: anti GBM disease – circulating antibodies against GBM</a:t>
            </a:r>
          </a:p>
          <a:p>
            <a:r>
              <a:rPr lang="en-US" altLang="en-US" dirty="0">
                <a:solidFill>
                  <a:schemeClr val="bg1"/>
                </a:solidFill>
              </a:rPr>
              <a:t>Type II: Immune complex - Immune complex formation and complement activation in </a:t>
            </a:r>
            <a:r>
              <a:rPr lang="en-US" altLang="en-US" dirty="0" err="1">
                <a:solidFill>
                  <a:schemeClr val="bg1"/>
                </a:solidFill>
              </a:rPr>
              <a:t>subendothelial</a:t>
            </a:r>
            <a:r>
              <a:rPr lang="en-US" altLang="en-US" dirty="0">
                <a:solidFill>
                  <a:schemeClr val="bg1"/>
                </a:solidFill>
              </a:rPr>
              <a:t> space or </a:t>
            </a:r>
            <a:r>
              <a:rPr lang="en-US" altLang="en-US" dirty="0" err="1">
                <a:solidFill>
                  <a:schemeClr val="bg1"/>
                </a:solidFill>
              </a:rPr>
              <a:t>mesangium</a:t>
            </a:r>
            <a:endParaRPr lang="en-US" altLang="en-US" dirty="0">
              <a:solidFill>
                <a:schemeClr val="bg1"/>
              </a:solidFill>
            </a:endParaRPr>
          </a:p>
          <a:p>
            <a:pPr lvl="1">
              <a:lnSpc>
                <a:spcPct val="90000"/>
              </a:lnSpc>
            </a:pPr>
            <a:r>
              <a:rPr lang="en-US" altLang="en-US" dirty="0">
                <a:solidFill>
                  <a:schemeClr val="bg1"/>
                </a:solidFill>
              </a:rPr>
              <a:t>IgA Nephropathy</a:t>
            </a:r>
          </a:p>
          <a:p>
            <a:pPr lvl="1">
              <a:lnSpc>
                <a:spcPct val="90000"/>
              </a:lnSpc>
            </a:pPr>
            <a:r>
              <a:rPr lang="en-US" altLang="en-US" dirty="0">
                <a:solidFill>
                  <a:schemeClr val="bg1"/>
                </a:solidFill>
              </a:rPr>
              <a:t>Post-infectious GN</a:t>
            </a:r>
          </a:p>
          <a:p>
            <a:pPr lvl="1">
              <a:lnSpc>
                <a:spcPct val="90000"/>
              </a:lnSpc>
            </a:pPr>
            <a:r>
              <a:rPr lang="en-US" altLang="en-US" dirty="0">
                <a:solidFill>
                  <a:schemeClr val="bg1"/>
                </a:solidFill>
              </a:rPr>
              <a:t>Lupus nephritis</a:t>
            </a:r>
          </a:p>
          <a:p>
            <a:pPr lvl="1">
              <a:lnSpc>
                <a:spcPct val="90000"/>
              </a:lnSpc>
            </a:pPr>
            <a:r>
              <a:rPr lang="en-US" altLang="en-US" dirty="0">
                <a:solidFill>
                  <a:schemeClr val="bg1"/>
                </a:solidFill>
              </a:rPr>
              <a:t>Cryoglobulinemia</a:t>
            </a:r>
          </a:p>
          <a:p>
            <a:pPr lvl="1">
              <a:lnSpc>
                <a:spcPct val="90000"/>
              </a:lnSpc>
            </a:pPr>
            <a:r>
              <a:rPr lang="en-US" altLang="en-US" dirty="0">
                <a:solidFill>
                  <a:schemeClr val="bg1"/>
                </a:solidFill>
              </a:rPr>
              <a:t>Membranoproliferative glomerulonephritis</a:t>
            </a:r>
          </a:p>
          <a:p>
            <a:pPr>
              <a:lnSpc>
                <a:spcPct val="90000"/>
              </a:lnSpc>
            </a:pPr>
            <a:r>
              <a:rPr lang="en-US" altLang="en-US" dirty="0">
                <a:solidFill>
                  <a:schemeClr val="bg1"/>
                </a:solidFill>
              </a:rPr>
              <a:t>Type III: pauci-immune </a:t>
            </a:r>
          </a:p>
          <a:p>
            <a:pPr lvl="1"/>
            <a:r>
              <a:rPr lang="en-US" altLang="en-US" dirty="0">
                <a:solidFill>
                  <a:schemeClr val="bg1"/>
                </a:solidFill>
              </a:rPr>
              <a:t>Circulating antibodies against the neutrophil cytoplasmic antigens (ANCA) </a:t>
            </a:r>
            <a:r>
              <a:rPr lang="en-US" altLang="en-US" dirty="0">
                <a:solidFill>
                  <a:schemeClr val="bg1"/>
                </a:solidFill>
                <a:cs typeface="Arial" panose="020B0604020202020204" pitchFamily="34" charset="0"/>
              </a:rPr>
              <a:t>→ antibody-induced leukocyte activation → necrotizing injury and inflammation of vascular and glomerular capillary walls</a:t>
            </a:r>
            <a:endParaRPr lang="en-US" altLang="en-US" dirty="0">
              <a:solidFill>
                <a:schemeClr val="bg1"/>
              </a:solidFill>
            </a:endParaRPr>
          </a:p>
          <a:p>
            <a:pPr lvl="1">
              <a:lnSpc>
                <a:spcPct val="90000"/>
              </a:lnSpc>
            </a:pPr>
            <a:r>
              <a:rPr lang="en-US" altLang="en-US" dirty="0">
                <a:solidFill>
                  <a:schemeClr val="bg1"/>
                </a:solidFill>
              </a:rPr>
              <a:t>Usually ANCA positive, but can be negative</a:t>
            </a:r>
          </a:p>
        </p:txBody>
      </p:sp>
    </p:spTree>
    <p:extLst>
      <p:ext uri="{BB962C8B-B14F-4D97-AF65-F5344CB8AC3E}">
        <p14:creationId xmlns:p14="http://schemas.microsoft.com/office/powerpoint/2010/main" val="3708379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E355E91-E940-4E73-80FA-5CC93B92525B}"/>
              </a:ext>
            </a:extLst>
          </p:cNvPr>
          <p:cNvSpPr>
            <a:spLocks noGrp="1" noChangeArrowheads="1"/>
          </p:cNvSpPr>
          <p:nvPr>
            <p:ph type="title"/>
          </p:nvPr>
        </p:nvSpPr>
        <p:spPr/>
        <p:txBody>
          <a:bodyPr/>
          <a:lstStyle/>
          <a:p>
            <a:r>
              <a:rPr lang="en-US" altLang="en-US" sz="4000" dirty="0">
                <a:solidFill>
                  <a:srgbClr val="FFFF00"/>
                </a:solidFill>
              </a:rPr>
              <a:t>NEPHRITIC SYNDROME: role of complement</a:t>
            </a:r>
          </a:p>
        </p:txBody>
      </p:sp>
      <p:sp>
        <p:nvSpPr>
          <p:cNvPr id="6147" name="Rectangle 3">
            <a:extLst>
              <a:ext uri="{FF2B5EF4-FFF2-40B4-BE49-F238E27FC236}">
                <a16:creationId xmlns:a16="http://schemas.microsoft.com/office/drawing/2014/main" id="{AF54F2F6-D734-4AC4-86AB-007E0B94FCE7}"/>
              </a:ext>
            </a:extLst>
          </p:cNvPr>
          <p:cNvSpPr>
            <a:spLocks noGrp="1" noChangeArrowheads="1"/>
          </p:cNvSpPr>
          <p:nvPr>
            <p:ph type="body" idx="1"/>
          </p:nvPr>
        </p:nvSpPr>
        <p:spPr>
          <a:xfrm>
            <a:off x="839788" y="1758554"/>
            <a:ext cx="9675812" cy="1231105"/>
          </a:xfrm>
        </p:spPr>
        <p:txBody>
          <a:bodyPr>
            <a:normAutofit fontScale="92500"/>
          </a:bodyPr>
          <a:lstStyle/>
          <a:p>
            <a:pPr marL="0" indent="0">
              <a:lnSpc>
                <a:spcPct val="90000"/>
              </a:lnSpc>
              <a:buNone/>
            </a:pPr>
            <a:endParaRPr lang="en-US" altLang="en-US" dirty="0">
              <a:solidFill>
                <a:schemeClr val="bg1"/>
              </a:solidFill>
            </a:endParaRPr>
          </a:p>
          <a:p>
            <a:r>
              <a:rPr lang="en-US" altLang="en-US" dirty="0">
                <a:solidFill>
                  <a:schemeClr val="bg1"/>
                </a:solidFill>
              </a:rPr>
              <a:t>Hypocomplementemia is due to complement activation by the immune deposits at a rate greater than that at which new complement proteins can be synthesized</a:t>
            </a:r>
          </a:p>
          <a:p>
            <a:pPr marL="0" indent="0">
              <a:lnSpc>
                <a:spcPct val="90000"/>
              </a:lnSpc>
              <a:buNone/>
            </a:pPr>
            <a:endParaRPr lang="en-US" altLang="en-US" dirty="0">
              <a:solidFill>
                <a:schemeClr val="bg1"/>
              </a:solidFill>
            </a:endParaRPr>
          </a:p>
        </p:txBody>
      </p:sp>
      <p:sp>
        <p:nvSpPr>
          <p:cNvPr id="2" name="Content Placeholder 1">
            <a:extLst>
              <a:ext uri="{FF2B5EF4-FFF2-40B4-BE49-F238E27FC236}">
                <a16:creationId xmlns:a16="http://schemas.microsoft.com/office/drawing/2014/main" id="{9EBB3849-4A38-49BF-AF4A-804544A748B2}"/>
              </a:ext>
            </a:extLst>
          </p:cNvPr>
          <p:cNvSpPr>
            <a:spLocks noGrp="1"/>
          </p:cNvSpPr>
          <p:nvPr>
            <p:ph sz="half" idx="2"/>
          </p:nvPr>
        </p:nvSpPr>
        <p:spPr>
          <a:xfrm>
            <a:off x="839788" y="3057525"/>
            <a:ext cx="5157787" cy="3132138"/>
          </a:xfrm>
        </p:spPr>
        <p:txBody>
          <a:bodyPr>
            <a:normAutofit lnSpcReduction="10000"/>
          </a:bodyPr>
          <a:lstStyle/>
          <a:p>
            <a:pPr marL="0" indent="0">
              <a:buNone/>
            </a:pPr>
            <a:r>
              <a:rPr lang="en-US" dirty="0">
                <a:solidFill>
                  <a:schemeClr val="accent2">
                    <a:lumMod val="40000"/>
                    <a:lumOff val="60000"/>
                  </a:schemeClr>
                </a:solidFill>
              </a:rPr>
              <a:t>LOW</a:t>
            </a:r>
          </a:p>
          <a:p>
            <a:r>
              <a:rPr lang="en-US" dirty="0">
                <a:solidFill>
                  <a:schemeClr val="bg1"/>
                </a:solidFill>
              </a:rPr>
              <a:t>Immune complex GN (except IgA)</a:t>
            </a:r>
          </a:p>
          <a:p>
            <a:pPr lvl="1"/>
            <a:r>
              <a:rPr lang="en-US" altLang="en-US" dirty="0">
                <a:solidFill>
                  <a:schemeClr val="bg1"/>
                </a:solidFill>
              </a:rPr>
              <a:t>Post-infectious GN</a:t>
            </a:r>
          </a:p>
          <a:p>
            <a:pPr lvl="1"/>
            <a:r>
              <a:rPr lang="en-US" altLang="en-US" dirty="0">
                <a:solidFill>
                  <a:schemeClr val="bg1"/>
                </a:solidFill>
              </a:rPr>
              <a:t>Lupus nephritis</a:t>
            </a:r>
          </a:p>
          <a:p>
            <a:pPr lvl="1"/>
            <a:r>
              <a:rPr lang="en-US" altLang="en-US" dirty="0">
                <a:solidFill>
                  <a:schemeClr val="bg1"/>
                </a:solidFill>
              </a:rPr>
              <a:t>Cryoglobulinemia</a:t>
            </a:r>
          </a:p>
          <a:p>
            <a:pPr lvl="1"/>
            <a:r>
              <a:rPr lang="en-US" altLang="en-US" dirty="0">
                <a:solidFill>
                  <a:schemeClr val="bg1"/>
                </a:solidFill>
              </a:rPr>
              <a:t>Membranoproliferative glomerulonephritis</a:t>
            </a:r>
          </a:p>
          <a:p>
            <a:endParaRPr lang="en-US" dirty="0">
              <a:solidFill>
                <a:schemeClr val="bg1"/>
              </a:solidFill>
            </a:endParaRPr>
          </a:p>
        </p:txBody>
      </p:sp>
      <p:sp>
        <p:nvSpPr>
          <p:cNvPr id="4" name="Content Placeholder 3">
            <a:extLst>
              <a:ext uri="{FF2B5EF4-FFF2-40B4-BE49-F238E27FC236}">
                <a16:creationId xmlns:a16="http://schemas.microsoft.com/office/drawing/2014/main" id="{14282CC2-9665-4253-9F84-2EDC0F1A33A2}"/>
              </a:ext>
            </a:extLst>
          </p:cNvPr>
          <p:cNvSpPr>
            <a:spLocks noGrp="1"/>
          </p:cNvSpPr>
          <p:nvPr>
            <p:ph sz="quarter" idx="4"/>
          </p:nvPr>
        </p:nvSpPr>
        <p:spPr>
          <a:xfrm>
            <a:off x="6172200" y="3057525"/>
            <a:ext cx="5183188" cy="3132137"/>
          </a:xfrm>
        </p:spPr>
        <p:txBody>
          <a:bodyPr/>
          <a:lstStyle/>
          <a:p>
            <a:pPr marL="0" indent="0">
              <a:buNone/>
            </a:pPr>
            <a:r>
              <a:rPr lang="en-US" dirty="0">
                <a:solidFill>
                  <a:srgbClr val="00B0F0"/>
                </a:solidFill>
              </a:rPr>
              <a:t>NORMAL</a:t>
            </a:r>
          </a:p>
          <a:p>
            <a:r>
              <a:rPr lang="en-US" dirty="0">
                <a:solidFill>
                  <a:schemeClr val="bg1"/>
                </a:solidFill>
              </a:rPr>
              <a:t>Anti-GBM</a:t>
            </a:r>
          </a:p>
          <a:p>
            <a:r>
              <a:rPr lang="en-US" dirty="0">
                <a:solidFill>
                  <a:schemeClr val="bg1"/>
                </a:solidFill>
              </a:rPr>
              <a:t>Pauci-immune GN</a:t>
            </a:r>
          </a:p>
          <a:p>
            <a:r>
              <a:rPr lang="en-US" dirty="0">
                <a:solidFill>
                  <a:schemeClr val="bg1"/>
                </a:solidFill>
              </a:rPr>
              <a:t>IgA nephropathy</a:t>
            </a:r>
          </a:p>
        </p:txBody>
      </p:sp>
    </p:spTree>
    <p:extLst>
      <p:ext uri="{BB962C8B-B14F-4D97-AF65-F5344CB8AC3E}">
        <p14:creationId xmlns:p14="http://schemas.microsoft.com/office/powerpoint/2010/main" val="254285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D0FD4A8-22CD-44DF-B7F7-35824BEE493A}"/>
              </a:ext>
            </a:extLst>
          </p:cNvPr>
          <p:cNvGraphicFramePr>
            <a:graphicFrameLocks noGrp="1"/>
          </p:cNvGraphicFramePr>
          <p:nvPr>
            <p:ph idx="1"/>
            <p:extLst>
              <p:ext uri="{D42A27DB-BD31-4B8C-83A1-F6EECF244321}">
                <p14:modId xmlns:p14="http://schemas.microsoft.com/office/powerpoint/2010/main" val="2328440469"/>
              </p:ext>
            </p:extLst>
          </p:nvPr>
        </p:nvGraphicFramePr>
        <p:xfrm>
          <a:off x="1203228" y="856390"/>
          <a:ext cx="10309420" cy="6001610"/>
        </p:xfrm>
        <a:graphic>
          <a:graphicData uri="http://schemas.openxmlformats.org/drawingml/2006/table">
            <a:tbl>
              <a:tblPr firstRow="1" firstCol="1" bandRow="1">
                <a:tableStyleId>{5C22544A-7EE6-4342-B048-85BDC9FD1C3A}</a:tableStyleId>
              </a:tblPr>
              <a:tblGrid>
                <a:gridCol w="5154710">
                  <a:extLst>
                    <a:ext uri="{9D8B030D-6E8A-4147-A177-3AD203B41FA5}">
                      <a16:colId xmlns:a16="http://schemas.microsoft.com/office/drawing/2014/main" val="853478588"/>
                    </a:ext>
                  </a:extLst>
                </a:gridCol>
                <a:gridCol w="5154710">
                  <a:extLst>
                    <a:ext uri="{9D8B030D-6E8A-4147-A177-3AD203B41FA5}">
                      <a16:colId xmlns:a16="http://schemas.microsoft.com/office/drawing/2014/main" val="3696218129"/>
                    </a:ext>
                  </a:extLst>
                </a:gridCol>
              </a:tblGrid>
              <a:tr h="429860">
                <a:tc>
                  <a:txBody>
                    <a:bodyPr/>
                    <a:lstStyle/>
                    <a:p>
                      <a:pPr marL="0" marR="0">
                        <a:lnSpc>
                          <a:spcPct val="107000"/>
                        </a:lnSpc>
                        <a:spcBef>
                          <a:spcPts val="0"/>
                        </a:spcBef>
                        <a:spcAft>
                          <a:spcPts val="0"/>
                        </a:spcAft>
                      </a:pPr>
                      <a:r>
                        <a:rPr lang="en-US" sz="1800" dirty="0">
                          <a:solidFill>
                            <a:srgbClr val="FF0000"/>
                          </a:solidFill>
                          <a:effectLst/>
                        </a:rPr>
                        <a:t>NEPHRITIC SYNDROME- GBM disruption</a:t>
                      </a:r>
                      <a:endPar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pPr>
                      <a:r>
                        <a:rPr lang="en-US" sz="1800" dirty="0">
                          <a:solidFill>
                            <a:srgbClr val="FFFF00"/>
                          </a:solidFill>
                          <a:effectLst/>
                        </a:rPr>
                        <a:t>NEPHROTIC SYNDROME – podocyte injury</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661450522"/>
                  </a:ext>
                </a:extLst>
              </a:tr>
              <a:tr h="429860">
                <a:tc>
                  <a:txBody>
                    <a:bodyPr/>
                    <a:lstStyle/>
                    <a:p>
                      <a:pPr marL="0" marR="0">
                        <a:lnSpc>
                          <a:spcPct val="107000"/>
                        </a:lnSpc>
                        <a:spcBef>
                          <a:spcPts val="0"/>
                        </a:spcBef>
                        <a:spcAft>
                          <a:spcPts val="0"/>
                        </a:spcAft>
                      </a:pPr>
                      <a:r>
                        <a:rPr lang="en-US" sz="1400">
                          <a:solidFill>
                            <a:schemeClr val="bg1"/>
                          </a:solidFill>
                          <a:effectLst/>
                        </a:rPr>
                        <a:t>Thin Basement Membrane Nephropathy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pPr>
                      <a:r>
                        <a:rPr lang="en-US" sz="1400">
                          <a:solidFill>
                            <a:schemeClr val="bg1"/>
                          </a:solidFill>
                          <a:effectLst/>
                        </a:rPr>
                        <a:t>Minimal Change Disease</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348114098"/>
                  </a:ext>
                </a:extLst>
              </a:tr>
              <a:tr h="429860">
                <a:tc>
                  <a:txBody>
                    <a:bodyPr/>
                    <a:lstStyle/>
                    <a:p>
                      <a:pPr marL="0" marR="0">
                        <a:lnSpc>
                          <a:spcPct val="107000"/>
                        </a:lnSpc>
                        <a:spcBef>
                          <a:spcPts val="0"/>
                        </a:spcBef>
                        <a:spcAft>
                          <a:spcPts val="0"/>
                        </a:spcAft>
                      </a:pPr>
                      <a:r>
                        <a:rPr lang="en-US" sz="1400">
                          <a:solidFill>
                            <a:schemeClr val="bg1"/>
                          </a:solidFill>
                          <a:effectLst/>
                        </a:rPr>
                        <a:t>Acute Postinfectious Glomerulonephritis</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pPr>
                      <a:r>
                        <a:rPr lang="en-US" sz="1400" dirty="0">
                          <a:solidFill>
                            <a:schemeClr val="bg1"/>
                          </a:solidFill>
                          <a:effectLst/>
                        </a:rPr>
                        <a:t>Focal Segmental Glomerulosclerosis</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27370080"/>
                  </a:ext>
                </a:extLst>
              </a:tr>
              <a:tr h="429860">
                <a:tc rowSpan="2">
                  <a:txBody>
                    <a:bodyPr/>
                    <a:lstStyle/>
                    <a:p>
                      <a:pPr marL="0" marR="0">
                        <a:lnSpc>
                          <a:spcPct val="107000"/>
                        </a:lnSpc>
                        <a:spcBef>
                          <a:spcPts val="0"/>
                        </a:spcBef>
                        <a:spcAft>
                          <a:spcPts val="0"/>
                        </a:spcAft>
                      </a:pPr>
                      <a:r>
                        <a:rPr lang="en-US" sz="1400" dirty="0">
                          <a:solidFill>
                            <a:schemeClr val="bg1"/>
                          </a:solidFill>
                          <a:effectLst/>
                        </a:rPr>
                        <a:t>Rapidly progressive (crescentic) glomerulonephritis</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pPr>
                      <a:r>
                        <a:rPr lang="en-US" sz="1400">
                          <a:solidFill>
                            <a:schemeClr val="bg1"/>
                          </a:solidFill>
                          <a:effectLst/>
                        </a:rPr>
                        <a:t>Membranous Glomerulopathy</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577223463"/>
                  </a:ext>
                </a:extLst>
              </a:tr>
              <a:tr h="429860">
                <a:tc vMerge="1">
                  <a:txBody>
                    <a:bodyPr/>
                    <a:lstStyle/>
                    <a:p>
                      <a:endParaRPr lang="en-US"/>
                    </a:p>
                  </a:txBody>
                  <a:tcPr/>
                </a:tc>
                <a:tc>
                  <a:txBody>
                    <a:bodyPr/>
                    <a:lstStyle/>
                    <a:p>
                      <a:pPr marL="0" marR="0">
                        <a:lnSpc>
                          <a:spcPct val="107000"/>
                        </a:lnSpc>
                        <a:spcBef>
                          <a:spcPts val="0"/>
                        </a:spcBef>
                        <a:spcAft>
                          <a:spcPts val="0"/>
                        </a:spcAft>
                        <a:tabLst>
                          <a:tab pos="1068070" algn="l"/>
                        </a:tabLst>
                      </a:pPr>
                      <a:r>
                        <a:rPr lang="en-US" sz="1400" dirty="0">
                          <a:solidFill>
                            <a:schemeClr val="bg1"/>
                          </a:solidFill>
                          <a:effectLst/>
                        </a:rPr>
                        <a:t>Amyloidosis</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3096336454"/>
                  </a:ext>
                </a:extLst>
              </a:tr>
              <a:tr h="429860">
                <a:tc>
                  <a:txBody>
                    <a:bodyPr/>
                    <a:lstStyle/>
                    <a:p>
                      <a:pPr marL="0" marR="0">
                        <a:lnSpc>
                          <a:spcPct val="107000"/>
                        </a:lnSpc>
                        <a:spcBef>
                          <a:spcPts val="0"/>
                        </a:spcBef>
                        <a:spcAft>
                          <a:spcPts val="0"/>
                        </a:spcAft>
                      </a:pPr>
                      <a:r>
                        <a:rPr lang="en-US" sz="1400" dirty="0" err="1">
                          <a:solidFill>
                            <a:schemeClr val="bg1"/>
                          </a:solidFill>
                          <a:effectLst/>
                        </a:rPr>
                        <a:t>Mesangioproliferative</a:t>
                      </a:r>
                      <a:r>
                        <a:rPr lang="en-US" sz="1400" dirty="0">
                          <a:solidFill>
                            <a:schemeClr val="bg1"/>
                          </a:solidFill>
                          <a:effectLst/>
                        </a:rPr>
                        <a:t> </a:t>
                      </a:r>
                      <a:r>
                        <a:rPr lang="en-US" sz="1400" dirty="0" err="1">
                          <a:solidFill>
                            <a:schemeClr val="bg1"/>
                          </a:solidFill>
                          <a:effectLst/>
                        </a:rPr>
                        <a:t>GlomerulonephritiS</a:t>
                      </a:r>
                      <a:endParaRPr lang="en-US" sz="1400" dirty="0">
                        <a:solidFill>
                          <a:schemeClr val="bg1"/>
                        </a:solidFill>
                        <a:effectLst/>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tabLst>
                          <a:tab pos="1068070" algn="l"/>
                        </a:tabLst>
                      </a:pPr>
                      <a:r>
                        <a:rPr lang="en-US" sz="1400">
                          <a:solidFill>
                            <a:schemeClr val="bg1"/>
                          </a:solidFill>
                          <a:effectLst/>
                        </a:rPr>
                        <a:t>Light Chain Deposition Disease</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682302970"/>
                  </a:ext>
                </a:extLst>
              </a:tr>
              <a:tr h="512546">
                <a:tc>
                  <a:txBody>
                    <a:bodyPr/>
                    <a:lstStyle/>
                    <a:p>
                      <a:pPr marL="0" marR="0">
                        <a:lnSpc>
                          <a:spcPct val="107000"/>
                        </a:lnSpc>
                        <a:spcBef>
                          <a:spcPts val="0"/>
                        </a:spcBef>
                        <a:spcAft>
                          <a:spcPts val="0"/>
                        </a:spcAft>
                      </a:pPr>
                      <a:r>
                        <a:rPr lang="en-US" sz="1400" dirty="0">
                          <a:solidFill>
                            <a:schemeClr val="bg1"/>
                          </a:solidFill>
                          <a:effectLst/>
                        </a:rPr>
                        <a:t>Membranoproliferative glomerulonephritis </a:t>
                      </a:r>
                    </a:p>
                    <a:p>
                      <a:pPr marL="0" marR="0">
                        <a:lnSpc>
                          <a:spcPct val="107000"/>
                        </a:lnSpc>
                        <a:spcBef>
                          <a:spcPts val="0"/>
                        </a:spcBef>
                        <a:spcAft>
                          <a:spcPts val="0"/>
                        </a:spcAft>
                      </a:pPr>
                      <a:r>
                        <a:rPr lang="en-US" sz="1400" dirty="0">
                          <a:solidFill>
                            <a:schemeClr val="bg1"/>
                          </a:solidFill>
                          <a:effectLst/>
                        </a:rPr>
                        <a:t>(Type I &amp; II)</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pPr>
                      <a:r>
                        <a:rPr lang="en-US" sz="1400" dirty="0">
                          <a:solidFill>
                            <a:schemeClr val="bg1"/>
                          </a:solidFill>
                          <a:effectLst/>
                        </a:rPr>
                        <a:t>Fibrillary </a:t>
                      </a:r>
                      <a:r>
                        <a:rPr lang="en-US" sz="1400" dirty="0" err="1">
                          <a:solidFill>
                            <a:schemeClr val="bg1"/>
                          </a:solidFill>
                          <a:effectLst/>
                        </a:rPr>
                        <a:t>Glomerulonphritis</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4115035670"/>
                  </a:ext>
                </a:extLst>
              </a:tr>
              <a:tr h="429860">
                <a:tc>
                  <a:txBody>
                    <a:bodyPr/>
                    <a:lstStyle/>
                    <a:p>
                      <a:pPr marL="0" marR="0">
                        <a:lnSpc>
                          <a:spcPct val="107000"/>
                        </a:lnSpc>
                        <a:spcBef>
                          <a:spcPts val="0"/>
                        </a:spcBef>
                        <a:spcAft>
                          <a:spcPts val="0"/>
                        </a:spcAft>
                      </a:pPr>
                      <a:r>
                        <a:rPr lang="en-US" sz="1400">
                          <a:solidFill>
                            <a:schemeClr val="bg1"/>
                          </a:solidFill>
                          <a:effectLst/>
                        </a:rPr>
                        <a:t>Alport’s Syndrome</a:t>
                      </a:r>
                      <a:endParaRPr lang="en-US" sz="1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a:txBody>
                    <a:bodyPr/>
                    <a:lstStyle/>
                    <a:p>
                      <a:pPr marL="0" marR="0">
                        <a:lnSpc>
                          <a:spcPct val="107000"/>
                        </a:lnSpc>
                        <a:spcBef>
                          <a:spcPts val="0"/>
                        </a:spcBef>
                        <a:spcAft>
                          <a:spcPts val="0"/>
                        </a:spcAft>
                      </a:pPr>
                      <a:r>
                        <a:rPr lang="en-US" sz="1400" dirty="0">
                          <a:solidFill>
                            <a:schemeClr val="bg1"/>
                          </a:solidFill>
                          <a:effectLst/>
                        </a:rPr>
                        <a:t>Diabetic glomerulosclerosis</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4020246808"/>
                  </a:ext>
                </a:extLst>
              </a:tr>
              <a:tr h="429860">
                <a:tc gridSpan="2">
                  <a:txBody>
                    <a:bodyPr/>
                    <a:lstStyle/>
                    <a:p>
                      <a:pPr marL="0" marR="0">
                        <a:lnSpc>
                          <a:spcPct val="107000"/>
                        </a:lnSpc>
                        <a:spcBef>
                          <a:spcPts val="0"/>
                        </a:spcBef>
                        <a:spcAft>
                          <a:spcPts val="0"/>
                        </a:spcAft>
                      </a:pPr>
                      <a:endParaRPr lang="en-US"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57752394"/>
                  </a:ext>
                </a:extLst>
              </a:tr>
              <a:tr h="512546">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b="1" kern="1200" dirty="0">
                          <a:solidFill>
                            <a:srgbClr val="92D050"/>
                          </a:solidFill>
                          <a:effectLst/>
                          <a:latin typeface="+mn-lt"/>
                          <a:ea typeface="+mn-ea"/>
                          <a:cs typeface="+mn-cs"/>
                        </a:rPr>
                        <a:t>NEPHRITIC-NEPHROTIC SYNDROME</a:t>
                      </a:r>
                    </a:p>
                    <a:p>
                      <a:pPr marL="0" marR="0" algn="ctr">
                        <a:lnSpc>
                          <a:spcPct val="107000"/>
                        </a:lnSpc>
                        <a:spcBef>
                          <a:spcPts val="0"/>
                        </a:spcBef>
                        <a:spcAft>
                          <a:spcPts val="0"/>
                        </a:spcAft>
                      </a:pPr>
                      <a:endParaRPr lang="en-US" sz="14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3553356053"/>
                  </a:ext>
                </a:extLst>
              </a:tr>
              <a:tr h="512546">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err="1">
                          <a:solidFill>
                            <a:schemeClr val="bg1"/>
                          </a:solidFill>
                          <a:effectLst/>
                          <a:latin typeface="+mn-lt"/>
                          <a:ea typeface="+mn-ea"/>
                          <a:cs typeface="+mn-cs"/>
                        </a:rPr>
                        <a:t>Mesangioproliferative</a:t>
                      </a:r>
                      <a:r>
                        <a:rPr lang="en-US" sz="1400" b="1" kern="1200" dirty="0">
                          <a:solidFill>
                            <a:schemeClr val="bg1"/>
                          </a:solidFill>
                          <a:effectLst/>
                          <a:latin typeface="+mn-lt"/>
                          <a:ea typeface="+mn-ea"/>
                          <a:cs typeface="+mn-cs"/>
                        </a:rPr>
                        <a:t> Glomerulonephritis (SLE, IgA)</a:t>
                      </a:r>
                    </a:p>
                    <a:p>
                      <a:pPr marL="0" marR="0">
                        <a:lnSpc>
                          <a:spcPct val="107000"/>
                        </a:lnSpc>
                        <a:spcBef>
                          <a:spcPts val="0"/>
                        </a:spcBef>
                        <a:spcAft>
                          <a:spcPts val="0"/>
                        </a:spcAft>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7249688"/>
                  </a:ext>
                </a:extLst>
              </a:tr>
              <a:tr h="512546">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bg1"/>
                          </a:solidFill>
                          <a:effectLst/>
                          <a:latin typeface="+mn-lt"/>
                          <a:ea typeface="+mn-ea"/>
                          <a:cs typeface="+mn-cs"/>
                        </a:rPr>
                        <a:t>Focal or Diffuse Proliferative Glomerulonephritis (SLE, IgA)</a:t>
                      </a:r>
                    </a:p>
                    <a:p>
                      <a:pPr marL="0" marR="0" algn="ctr">
                        <a:lnSpc>
                          <a:spcPct val="107000"/>
                        </a:lnSpc>
                        <a:spcBef>
                          <a:spcPts val="0"/>
                        </a:spcBef>
                        <a:spcAft>
                          <a:spcPts val="0"/>
                        </a:spcAft>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3473955"/>
                  </a:ext>
                </a:extLst>
              </a:tr>
              <a:tr h="512546">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1200" dirty="0">
                          <a:solidFill>
                            <a:schemeClr val="bg1"/>
                          </a:solidFill>
                          <a:effectLst/>
                          <a:latin typeface="+mn-lt"/>
                          <a:ea typeface="+mn-ea"/>
                          <a:cs typeface="+mn-cs"/>
                        </a:rPr>
                        <a:t>Membranoproliferative Glomerulonephritis (Type I and II)</a:t>
                      </a:r>
                    </a:p>
                    <a:p>
                      <a:pPr marL="0" marR="0" algn="ctr">
                        <a:lnSpc>
                          <a:spcPct val="107000"/>
                        </a:lnSpc>
                        <a:spcBef>
                          <a:spcPts val="0"/>
                        </a:spcBef>
                        <a:spcAft>
                          <a:spcPts val="0"/>
                        </a:spcAft>
                      </a:pP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75000"/>
                      </a:schemeClr>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7770528"/>
                  </a:ext>
                </a:extLst>
              </a:tr>
            </a:tbl>
          </a:graphicData>
        </a:graphic>
      </p:graphicFrame>
      <p:sp>
        <p:nvSpPr>
          <p:cNvPr id="5" name="Oval 4">
            <a:extLst>
              <a:ext uri="{FF2B5EF4-FFF2-40B4-BE49-F238E27FC236}">
                <a16:creationId xmlns:a16="http://schemas.microsoft.com/office/drawing/2014/main" id="{A35CC29B-3DB7-4616-9123-FB81A0478391}"/>
              </a:ext>
            </a:extLst>
          </p:cNvPr>
          <p:cNvSpPr/>
          <p:nvPr/>
        </p:nvSpPr>
        <p:spPr>
          <a:xfrm>
            <a:off x="157163" y="203784"/>
            <a:ext cx="6200775" cy="4655062"/>
          </a:xfrm>
          <a:prstGeom prst="ellipse">
            <a:avLst/>
          </a:prstGeom>
          <a:solidFill>
            <a:srgbClr val="FF000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F6080A6-5DAC-4CFC-B68E-194DECFFAE87}"/>
              </a:ext>
            </a:extLst>
          </p:cNvPr>
          <p:cNvSpPr/>
          <p:nvPr/>
        </p:nvSpPr>
        <p:spPr>
          <a:xfrm>
            <a:off x="5395839" y="205643"/>
            <a:ext cx="6175717" cy="4526474"/>
          </a:xfrm>
          <a:prstGeom prst="ellipse">
            <a:avLst/>
          </a:prstGeom>
          <a:solidFill>
            <a:schemeClr val="bg1">
              <a:alpha val="2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A820A1-8956-478A-87FF-D8EFC8A2855A}"/>
              </a:ext>
            </a:extLst>
          </p:cNvPr>
          <p:cNvSpPr/>
          <p:nvPr/>
        </p:nvSpPr>
        <p:spPr>
          <a:xfrm>
            <a:off x="2871788" y="4331110"/>
            <a:ext cx="6561479" cy="2526890"/>
          </a:xfrm>
          <a:prstGeom prst="ellipse">
            <a:avLst/>
          </a:prstGeom>
          <a:solidFill>
            <a:srgbClr val="FFFF00">
              <a:alpha val="2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47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Glomerular Basement Membrane Abnormalities</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1674253" y="1600200"/>
            <a:ext cx="9440215" cy="4876800"/>
          </a:xfrm>
        </p:spPr>
        <p:txBody>
          <a:bodyPr>
            <a:normAutofit/>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Thin Basement Membrane Disease</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Hereditary Nephritis (Alport Syndrome)</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1718884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Bladder cancer</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372533" y="1600200"/>
            <a:ext cx="11819467" cy="4876800"/>
          </a:xfrm>
        </p:spPr>
        <p:txBody>
          <a:bodyPr>
            <a:normAutofit fontScale="25000" lnSpcReduction="20000"/>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8000" dirty="0">
                <a:solidFill>
                  <a:schemeClr val="bg1"/>
                </a:solidFill>
              </a:rPr>
              <a:t>Most common cancer of the urinary tract</a:t>
            </a: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r>
              <a:rPr lang="en-US" altLang="en-US" sz="8000" dirty="0">
                <a:solidFill>
                  <a:schemeClr val="bg1"/>
                </a:solidFill>
              </a:rPr>
              <a:t>Almost all Transitional Cell Carcinoma</a:t>
            </a: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r>
              <a:rPr lang="en-US" altLang="en-US" sz="8000" dirty="0">
                <a:solidFill>
                  <a:schemeClr val="bg1"/>
                </a:solidFill>
              </a:rPr>
              <a:t>Risk factors: age, smoking, occupational risk (metal workers, minors, textile workers, leather workers)</a:t>
            </a: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r>
              <a:rPr lang="en-US" altLang="en-US" sz="8000" dirty="0">
                <a:solidFill>
                  <a:schemeClr val="bg1"/>
                </a:solidFill>
              </a:rPr>
              <a:t>Presentation: painless hematuria</a:t>
            </a: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r>
              <a:rPr lang="en-US" altLang="en-US" sz="8000" dirty="0">
                <a:solidFill>
                  <a:schemeClr val="bg1"/>
                </a:solidFill>
              </a:rPr>
              <a:t>Evaluation: cystoscopy in patients &gt;35 years old</a:t>
            </a: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endParaRPr lang="en-US" altLang="en-US" sz="8000" dirty="0">
              <a:solidFill>
                <a:schemeClr val="bg1"/>
              </a:solidFill>
            </a:endParaRPr>
          </a:p>
          <a:p>
            <a:pPr marL="0" indent="0" eaLnBrk="1" hangingPunct="1">
              <a:lnSpc>
                <a:spcPct val="80000"/>
              </a:lnSpc>
              <a:buNone/>
            </a:pPr>
            <a:r>
              <a:rPr lang="en-US" sz="8000" dirty="0">
                <a:effectLst/>
              </a:rPr>
              <a:t>.</a:t>
            </a:r>
            <a:endParaRPr lang="en-US" altLang="en-US" sz="80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2501497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25E8-D010-6447-08B3-80534FDAB346}"/>
              </a:ext>
            </a:extLst>
          </p:cNvPr>
          <p:cNvSpPr>
            <a:spLocks noGrp="1"/>
          </p:cNvSpPr>
          <p:nvPr>
            <p:ph type="title"/>
          </p:nvPr>
        </p:nvSpPr>
        <p:spPr/>
        <p:txBody>
          <a:bodyPr/>
          <a:lstStyle/>
          <a:p>
            <a:r>
              <a:rPr lang="en-US" dirty="0">
                <a:solidFill>
                  <a:srgbClr val="FFC000"/>
                </a:solidFill>
              </a:rPr>
              <a:t>Learning Objectives</a:t>
            </a:r>
          </a:p>
        </p:txBody>
      </p:sp>
      <p:sp>
        <p:nvSpPr>
          <p:cNvPr id="3" name="Subtitle 2">
            <a:extLst>
              <a:ext uri="{FF2B5EF4-FFF2-40B4-BE49-F238E27FC236}">
                <a16:creationId xmlns:a16="http://schemas.microsoft.com/office/drawing/2014/main" id="{FCF450CA-29D8-F659-AEA9-EAEFE5EC42AF}"/>
              </a:ext>
            </a:extLst>
          </p:cNvPr>
          <p:cNvSpPr>
            <a:spLocks noGrp="1"/>
          </p:cNvSpPr>
          <p:nvPr>
            <p:ph idx="1"/>
          </p:nvPr>
        </p:nvSpPr>
        <p:spPr/>
        <p:txBody>
          <a:bodyPr/>
          <a:lstStyle/>
          <a:p>
            <a:pPr algn="l" rtl="0" fontAlgn="base">
              <a:buFont typeface="+mj-lt"/>
              <a:buAutoNum type="arabicPeriod"/>
            </a:pPr>
            <a:r>
              <a:rPr lang="en-US" sz="1800" b="0" i="0" dirty="0">
                <a:solidFill>
                  <a:schemeClr val="bg1"/>
                </a:solidFill>
                <a:effectLst/>
                <a:latin typeface="Aptos" panose="020B0004020202020204" pitchFamily="34" charset="0"/>
              </a:rPr>
              <a:t>Define microscopic hematuria and gross hematuria.  </a:t>
            </a:r>
          </a:p>
          <a:p>
            <a:pPr algn="l" rtl="0" fontAlgn="base">
              <a:buFont typeface="+mj-lt"/>
              <a:buAutoNum type="arabicPeriod"/>
            </a:pPr>
            <a:r>
              <a:rPr lang="en-US" sz="1800" b="0" i="0" dirty="0">
                <a:solidFill>
                  <a:schemeClr val="bg1"/>
                </a:solidFill>
                <a:effectLst/>
                <a:latin typeface="Aptos" panose="020B0004020202020204" pitchFamily="34" charset="0"/>
              </a:rPr>
              <a:t>Describe the appropriate evaluation for a patient with hematuria. </a:t>
            </a:r>
          </a:p>
          <a:p>
            <a:pPr algn="l" rtl="0" fontAlgn="base">
              <a:buFont typeface="+mj-lt"/>
              <a:buAutoNum type="arabicPeriod"/>
            </a:pPr>
            <a:r>
              <a:rPr lang="en-US" sz="1800" b="0" i="0" dirty="0">
                <a:solidFill>
                  <a:schemeClr val="bg1"/>
                </a:solidFill>
                <a:effectLst/>
                <a:latin typeface="Aptos" panose="020B0004020202020204" pitchFamily="34" charset="0"/>
              </a:rPr>
              <a:t>Understand the risk factors for calcium stones, uric acid stones, struvite stones, and cysteine stones. </a:t>
            </a:r>
          </a:p>
          <a:p>
            <a:pPr algn="l" rtl="0" fontAlgn="base">
              <a:buFont typeface="+mj-lt"/>
              <a:buAutoNum type="arabicPeriod"/>
            </a:pPr>
            <a:r>
              <a:rPr lang="en-US" sz="1800" b="0" i="0" dirty="0">
                <a:solidFill>
                  <a:schemeClr val="bg1"/>
                </a:solidFill>
                <a:effectLst/>
                <a:latin typeface="Aptos" panose="020B0004020202020204" pitchFamily="34" charset="0"/>
              </a:rPr>
              <a:t>Describe the initial evaluation for a patient that presents with a possible kidney stone to make the diagnosis. Understand the indications for urologic interventions. </a:t>
            </a:r>
          </a:p>
          <a:p>
            <a:pPr algn="l" rtl="0" fontAlgn="base">
              <a:buFont typeface="+mj-lt"/>
              <a:buAutoNum type="arabicPeriod"/>
            </a:pPr>
            <a:r>
              <a:rPr lang="en-US" sz="1800" b="0" i="0" dirty="0">
                <a:solidFill>
                  <a:schemeClr val="bg1"/>
                </a:solidFill>
                <a:effectLst/>
                <a:latin typeface="Aptos" panose="020B0004020202020204" pitchFamily="34" charset="0"/>
              </a:rPr>
              <a:t>Describe the medical evaluation for recurrent nephrolithiasis and the medications and dietary changes the may be beneficial to reduce the risk of future events. </a:t>
            </a:r>
          </a:p>
          <a:p>
            <a:endParaRPr lang="en-US" dirty="0">
              <a:solidFill>
                <a:schemeClr val="bg1"/>
              </a:solidFill>
            </a:endParaRPr>
          </a:p>
        </p:txBody>
      </p:sp>
    </p:spTree>
    <p:extLst>
      <p:ext uri="{BB962C8B-B14F-4D97-AF65-F5344CB8AC3E}">
        <p14:creationId xmlns:p14="http://schemas.microsoft.com/office/powerpoint/2010/main" val="2234932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Renal Cell Carcinoma</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423333" y="1600200"/>
            <a:ext cx="11497734" cy="4876800"/>
          </a:xfrm>
        </p:spPr>
        <p:txBody>
          <a:bodyPr>
            <a:normAutofit/>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Renal Cell Carcinoma: 80-85% of primary renal neoplasms</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Symptoms: hematuria, abdominal pain, abdominal mass, weight loss BUT, most patients are asymptomatic.</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Classic triad of flank pain, hematuria and palpable abdominal mass occurs in only 9% of patients.</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2446587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algn="ctr" eaLnBrk="1" hangingPunct="1"/>
            <a:r>
              <a:rPr lang="en-US" altLang="en-US" sz="4000" dirty="0">
                <a:solidFill>
                  <a:srgbClr val="FFFF00"/>
                </a:solidFill>
              </a:rPr>
              <a:t>Renal Cell Carcinoma: </a:t>
            </a:r>
            <a:br>
              <a:rPr lang="en-US" altLang="en-US" sz="4000" dirty="0">
                <a:solidFill>
                  <a:srgbClr val="FFFF00"/>
                </a:solidFill>
              </a:rPr>
            </a:br>
            <a:r>
              <a:rPr lang="en-US" altLang="en-US" sz="4000" dirty="0">
                <a:solidFill>
                  <a:srgbClr val="FFFF00"/>
                </a:solidFill>
              </a:rPr>
              <a:t>ectopic production of hormones</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423333" y="1600200"/>
            <a:ext cx="11497734" cy="4876800"/>
          </a:xfrm>
        </p:spPr>
        <p:txBody>
          <a:bodyPr>
            <a:normAutofit/>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Ectopic production of hormones:</a:t>
            </a:r>
          </a:p>
          <a:p>
            <a:pPr>
              <a:lnSpc>
                <a:spcPct val="80000"/>
              </a:lnSpc>
            </a:pPr>
            <a:r>
              <a:rPr lang="en-US" altLang="en-US" sz="2400" dirty="0">
                <a:solidFill>
                  <a:schemeClr val="bg1"/>
                </a:solidFill>
              </a:rPr>
              <a:t>Erythropoietin</a:t>
            </a:r>
          </a:p>
          <a:p>
            <a:pPr>
              <a:lnSpc>
                <a:spcPct val="80000"/>
              </a:lnSpc>
            </a:pPr>
            <a:r>
              <a:rPr lang="en-US" altLang="en-US" sz="2400" dirty="0">
                <a:solidFill>
                  <a:schemeClr val="bg1"/>
                </a:solidFill>
              </a:rPr>
              <a:t>Parathyroid hormone-related protein</a:t>
            </a:r>
          </a:p>
          <a:p>
            <a:pPr>
              <a:lnSpc>
                <a:spcPct val="80000"/>
              </a:lnSpc>
            </a:pPr>
            <a:r>
              <a:rPr lang="en-US" altLang="en-US" sz="2400" dirty="0">
                <a:solidFill>
                  <a:schemeClr val="bg1"/>
                </a:solidFill>
              </a:rPr>
              <a:t>Gonadotropins</a:t>
            </a:r>
          </a:p>
          <a:p>
            <a:pPr>
              <a:lnSpc>
                <a:spcPct val="80000"/>
              </a:lnSpc>
            </a:pPr>
            <a:r>
              <a:rPr lang="en-US" altLang="en-US" sz="2400" dirty="0">
                <a:solidFill>
                  <a:schemeClr val="bg1"/>
                </a:solidFill>
              </a:rPr>
              <a:t>Human chorionic somatomammotropin</a:t>
            </a:r>
          </a:p>
          <a:p>
            <a:pPr>
              <a:lnSpc>
                <a:spcPct val="80000"/>
              </a:lnSpc>
            </a:pPr>
            <a:r>
              <a:rPr lang="en-US" altLang="en-US" sz="2400" dirty="0">
                <a:solidFill>
                  <a:schemeClr val="bg1"/>
                </a:solidFill>
              </a:rPr>
              <a:t>Adrenocorticotropic hormone (ACTH)-like substance</a:t>
            </a:r>
          </a:p>
          <a:p>
            <a:pPr>
              <a:lnSpc>
                <a:spcPct val="80000"/>
              </a:lnSpc>
            </a:pPr>
            <a:r>
              <a:rPr lang="en-US" altLang="en-US" sz="2400" dirty="0">
                <a:solidFill>
                  <a:schemeClr val="bg1"/>
                </a:solidFill>
              </a:rPr>
              <a:t>Renin</a:t>
            </a:r>
          </a:p>
          <a:p>
            <a:pPr>
              <a:lnSpc>
                <a:spcPct val="80000"/>
              </a:lnSpc>
            </a:pPr>
            <a:r>
              <a:rPr lang="en-US" altLang="en-US" sz="2400" dirty="0">
                <a:solidFill>
                  <a:schemeClr val="bg1"/>
                </a:solidFill>
              </a:rPr>
              <a:t>Glucagon</a:t>
            </a:r>
          </a:p>
          <a:p>
            <a:pPr>
              <a:lnSpc>
                <a:spcPct val="80000"/>
              </a:lnSpc>
            </a:pPr>
            <a:r>
              <a:rPr lang="en-US" altLang="en-US" sz="2400" dirty="0">
                <a:solidFill>
                  <a:schemeClr val="bg1"/>
                </a:solidFill>
              </a:rPr>
              <a:t>Insulin</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98657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Renal Cell Carcinoma: paraneoplastic syndromes</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423333" y="1600200"/>
            <a:ext cx="11497734" cy="4876800"/>
          </a:xfrm>
        </p:spPr>
        <p:txBody>
          <a:bodyPr>
            <a:normAutofit/>
          </a:bodyPr>
          <a:lstStyle/>
          <a:p>
            <a:pPr marL="0" indent="0" eaLnBrk="1" hangingPunct="1">
              <a:lnSpc>
                <a:spcPct val="80000"/>
              </a:lnSpc>
              <a:buNone/>
            </a:pPr>
            <a:endParaRPr lang="en-US" altLang="en-US" sz="2400" dirty="0">
              <a:solidFill>
                <a:schemeClr val="bg1"/>
              </a:solidFill>
            </a:endParaRPr>
          </a:p>
          <a:p>
            <a:pPr>
              <a:lnSpc>
                <a:spcPct val="80000"/>
              </a:lnSpc>
            </a:pPr>
            <a:r>
              <a:rPr lang="en-US" altLang="en-US" sz="2400" dirty="0">
                <a:solidFill>
                  <a:schemeClr val="bg1"/>
                </a:solidFill>
              </a:rPr>
              <a:t>Erythrocytosis or anemia</a:t>
            </a:r>
          </a:p>
          <a:p>
            <a:pPr>
              <a:lnSpc>
                <a:spcPct val="80000"/>
              </a:lnSpc>
            </a:pPr>
            <a:r>
              <a:rPr lang="en-US" altLang="en-US" sz="2400" dirty="0">
                <a:solidFill>
                  <a:schemeClr val="bg1"/>
                </a:solidFill>
              </a:rPr>
              <a:t>Thrombocytosis</a:t>
            </a:r>
          </a:p>
          <a:p>
            <a:pPr>
              <a:lnSpc>
                <a:spcPct val="80000"/>
              </a:lnSpc>
            </a:pPr>
            <a:r>
              <a:rPr lang="en-US" altLang="en-US" sz="2400" dirty="0">
                <a:solidFill>
                  <a:schemeClr val="bg1"/>
                </a:solidFill>
              </a:rPr>
              <a:t>Hypercalcemia</a:t>
            </a:r>
          </a:p>
          <a:p>
            <a:pPr>
              <a:lnSpc>
                <a:spcPct val="80000"/>
              </a:lnSpc>
            </a:pPr>
            <a:r>
              <a:rPr lang="en-US" altLang="en-US" sz="2400" dirty="0">
                <a:solidFill>
                  <a:schemeClr val="bg1"/>
                </a:solidFill>
              </a:rPr>
              <a:t>Secondary AA amyloidosis</a:t>
            </a:r>
          </a:p>
          <a:p>
            <a:pPr>
              <a:lnSpc>
                <a:spcPct val="80000"/>
              </a:lnSpc>
            </a:pPr>
            <a:r>
              <a:rPr lang="en-US" altLang="en-US" sz="2400" dirty="0">
                <a:solidFill>
                  <a:schemeClr val="bg1"/>
                </a:solidFill>
              </a:rPr>
              <a:t>Polymyalgia rheumatica</a:t>
            </a:r>
          </a:p>
          <a:p>
            <a:pPr>
              <a:lnSpc>
                <a:spcPct val="80000"/>
              </a:lnSpc>
            </a:pPr>
            <a:r>
              <a:rPr lang="en-US" altLang="en-US" sz="2400" dirty="0">
                <a:solidFill>
                  <a:schemeClr val="bg1"/>
                </a:solidFill>
              </a:rPr>
              <a:t>Hepatic dysfunction</a:t>
            </a:r>
          </a:p>
          <a:p>
            <a:pPr>
              <a:lnSpc>
                <a:spcPct val="80000"/>
              </a:lnSpc>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333148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RISK FACTORS FOR MALIGNANCY</a:t>
            </a:r>
          </a:p>
        </p:txBody>
      </p:sp>
      <p:sp>
        <p:nvSpPr>
          <p:cNvPr id="3" name="Content Placeholder 2"/>
          <p:cNvSpPr>
            <a:spLocks noGrp="1"/>
          </p:cNvSpPr>
          <p:nvPr>
            <p:ph sz="half" idx="1"/>
          </p:nvPr>
        </p:nvSpPr>
        <p:spPr>
          <a:xfrm>
            <a:off x="838200" y="1825625"/>
            <a:ext cx="4605068" cy="4351338"/>
          </a:xfrm>
        </p:spPr>
        <p:txBody>
          <a:bodyPr>
            <a:normAutofit/>
          </a:bodyPr>
          <a:lstStyle/>
          <a:p>
            <a:r>
              <a:rPr lang="en-US" dirty="0">
                <a:solidFill>
                  <a:schemeClr val="bg1"/>
                </a:solidFill>
              </a:rPr>
              <a:t>Male gender</a:t>
            </a:r>
          </a:p>
          <a:p>
            <a:r>
              <a:rPr lang="en-US" dirty="0">
                <a:solidFill>
                  <a:schemeClr val="bg1"/>
                </a:solidFill>
              </a:rPr>
              <a:t>Age &gt;35</a:t>
            </a:r>
          </a:p>
          <a:p>
            <a:r>
              <a:rPr lang="en-US" dirty="0">
                <a:solidFill>
                  <a:schemeClr val="bg1"/>
                </a:solidFill>
              </a:rPr>
              <a:t>Smoking history</a:t>
            </a:r>
          </a:p>
          <a:p>
            <a:r>
              <a:rPr lang="en-US" dirty="0">
                <a:solidFill>
                  <a:schemeClr val="bg1"/>
                </a:solidFill>
              </a:rPr>
              <a:t>Occupational exposure:</a:t>
            </a:r>
          </a:p>
          <a:p>
            <a:pPr lvl="1"/>
            <a:r>
              <a:rPr lang="en-US" dirty="0">
                <a:solidFill>
                  <a:schemeClr val="bg1"/>
                </a:solidFill>
              </a:rPr>
              <a:t>Benzenes</a:t>
            </a:r>
          </a:p>
          <a:p>
            <a:pPr lvl="1"/>
            <a:r>
              <a:rPr lang="en-US" dirty="0">
                <a:solidFill>
                  <a:schemeClr val="bg1"/>
                </a:solidFill>
              </a:rPr>
              <a:t>Aromatic amines</a:t>
            </a:r>
          </a:p>
          <a:p>
            <a:r>
              <a:rPr lang="en-US" dirty="0">
                <a:solidFill>
                  <a:schemeClr val="bg1"/>
                </a:solidFill>
              </a:rPr>
              <a:t>Gross hematuria</a:t>
            </a:r>
          </a:p>
          <a:p>
            <a:r>
              <a:rPr lang="en-US" dirty="0">
                <a:solidFill>
                  <a:schemeClr val="bg1"/>
                </a:solidFill>
              </a:rPr>
              <a:t>Irritative voiding symptoms</a:t>
            </a:r>
          </a:p>
          <a:p>
            <a:r>
              <a:rPr lang="en-US" dirty="0">
                <a:solidFill>
                  <a:schemeClr val="bg1"/>
                </a:solidFill>
              </a:rPr>
              <a:t>Chronic UTI’s</a:t>
            </a:r>
          </a:p>
          <a:p>
            <a:pPr marL="457200" lvl="1" indent="0">
              <a:buNone/>
            </a:pPr>
            <a:endParaRPr lang="en-US" dirty="0">
              <a:solidFill>
                <a:schemeClr val="bg1"/>
              </a:solidFill>
            </a:endParaRPr>
          </a:p>
        </p:txBody>
      </p:sp>
      <p:sp>
        <p:nvSpPr>
          <p:cNvPr id="4" name="Content Placeholder 3">
            <a:extLst>
              <a:ext uri="{FF2B5EF4-FFF2-40B4-BE49-F238E27FC236}">
                <a16:creationId xmlns:a16="http://schemas.microsoft.com/office/drawing/2014/main" id="{E1042AB5-C34C-43FB-B23A-9A10F19D35DE}"/>
              </a:ext>
            </a:extLst>
          </p:cNvPr>
          <p:cNvSpPr>
            <a:spLocks noGrp="1"/>
          </p:cNvSpPr>
          <p:nvPr>
            <p:ph sz="half" idx="2"/>
          </p:nvPr>
        </p:nvSpPr>
        <p:spPr/>
        <p:txBody>
          <a:bodyPr>
            <a:normAutofit/>
          </a:bodyPr>
          <a:lstStyle/>
          <a:p>
            <a:r>
              <a:rPr lang="en-US" dirty="0">
                <a:solidFill>
                  <a:schemeClr val="bg1"/>
                </a:solidFill>
              </a:rPr>
              <a:t>Cyclophosphamide</a:t>
            </a:r>
          </a:p>
          <a:p>
            <a:r>
              <a:rPr lang="en-US" dirty="0">
                <a:solidFill>
                  <a:schemeClr val="bg1"/>
                </a:solidFill>
              </a:rPr>
              <a:t>Chronic indwelling foreign body</a:t>
            </a:r>
          </a:p>
          <a:p>
            <a:r>
              <a:rPr lang="en-US" dirty="0">
                <a:solidFill>
                  <a:schemeClr val="bg1"/>
                </a:solidFill>
              </a:rPr>
              <a:t>Aristolochic acid</a:t>
            </a:r>
          </a:p>
          <a:p>
            <a:r>
              <a:rPr lang="en-US" dirty="0">
                <a:solidFill>
                  <a:schemeClr val="bg1"/>
                </a:solidFill>
              </a:rPr>
              <a:t>Analgesic abuse</a:t>
            </a:r>
          </a:p>
        </p:txBody>
      </p:sp>
      <p:sp>
        <p:nvSpPr>
          <p:cNvPr id="5" name="TextBox 4">
            <a:extLst>
              <a:ext uri="{FF2B5EF4-FFF2-40B4-BE49-F238E27FC236}">
                <a16:creationId xmlns:a16="http://schemas.microsoft.com/office/drawing/2014/main" id="{34594721-947A-1727-F743-F6285F626BCE}"/>
              </a:ext>
            </a:extLst>
          </p:cNvPr>
          <p:cNvSpPr txBox="1"/>
          <p:nvPr/>
        </p:nvSpPr>
        <p:spPr>
          <a:xfrm>
            <a:off x="6172200" y="6107502"/>
            <a:ext cx="3748177" cy="461665"/>
          </a:xfrm>
          <a:prstGeom prst="rect">
            <a:avLst/>
          </a:prstGeom>
          <a:noFill/>
        </p:spPr>
        <p:txBody>
          <a:bodyPr wrap="square" rtlCol="0">
            <a:spAutoFit/>
          </a:bodyPr>
          <a:lstStyle/>
          <a:p>
            <a:r>
              <a:rPr lang="en-US" sz="1200" dirty="0"/>
              <a:t>American Urological Association best practice recommendations</a:t>
            </a:r>
          </a:p>
        </p:txBody>
      </p:sp>
    </p:spTree>
    <p:extLst>
      <p:ext uri="{BB962C8B-B14F-4D97-AF65-F5344CB8AC3E}">
        <p14:creationId xmlns:p14="http://schemas.microsoft.com/office/powerpoint/2010/main" val="935034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RISK STRATIFICATION</a:t>
            </a:r>
          </a:p>
        </p:txBody>
      </p:sp>
      <p:sp>
        <p:nvSpPr>
          <p:cNvPr id="3" name="Content Placeholder 2"/>
          <p:cNvSpPr>
            <a:spLocks noGrp="1"/>
          </p:cNvSpPr>
          <p:nvPr>
            <p:ph sz="half" idx="1"/>
          </p:nvPr>
        </p:nvSpPr>
        <p:spPr>
          <a:xfrm>
            <a:off x="838200" y="1825625"/>
            <a:ext cx="4605068" cy="4351338"/>
          </a:xfrm>
        </p:spPr>
        <p:txBody>
          <a:bodyPr>
            <a:normAutofit/>
          </a:bodyPr>
          <a:lstStyle/>
          <a:p>
            <a:pPr marL="0" indent="0">
              <a:buNone/>
              <a:defRPr/>
            </a:pPr>
            <a:r>
              <a:rPr lang="en-US" dirty="0">
                <a:solidFill>
                  <a:srgbClr val="92D050"/>
                </a:solidFill>
              </a:rPr>
              <a:t>Gross hematuria</a:t>
            </a:r>
          </a:p>
          <a:p>
            <a:pPr lvl="1">
              <a:defRPr/>
            </a:pPr>
            <a:r>
              <a:rPr lang="en-US" dirty="0">
                <a:solidFill>
                  <a:schemeClr val="bg1"/>
                </a:solidFill>
              </a:rPr>
              <a:t>23% urologic malignancy</a:t>
            </a:r>
          </a:p>
          <a:p>
            <a:pPr lvl="1">
              <a:defRPr/>
            </a:pPr>
            <a:r>
              <a:rPr lang="en-US" dirty="0">
                <a:solidFill>
                  <a:schemeClr val="bg1"/>
                </a:solidFill>
              </a:rPr>
              <a:t>8% no etiology found (18% eventually develop urologic malignancy)</a:t>
            </a:r>
          </a:p>
          <a:p>
            <a:pPr>
              <a:defRPr/>
            </a:pPr>
            <a:endParaRPr lang="en-US" dirty="0">
              <a:solidFill>
                <a:schemeClr val="bg1"/>
              </a:solidFill>
            </a:endParaRPr>
          </a:p>
          <a:p>
            <a:pPr marL="457200" lvl="1" indent="0">
              <a:buNone/>
            </a:pPr>
            <a:endParaRPr lang="en-US" dirty="0">
              <a:solidFill>
                <a:schemeClr val="bg1"/>
              </a:solidFill>
            </a:endParaRPr>
          </a:p>
        </p:txBody>
      </p:sp>
      <p:sp>
        <p:nvSpPr>
          <p:cNvPr id="4" name="Content Placeholder 3">
            <a:extLst>
              <a:ext uri="{FF2B5EF4-FFF2-40B4-BE49-F238E27FC236}">
                <a16:creationId xmlns:a16="http://schemas.microsoft.com/office/drawing/2014/main" id="{E1042AB5-C34C-43FB-B23A-9A10F19D35DE}"/>
              </a:ext>
            </a:extLst>
          </p:cNvPr>
          <p:cNvSpPr>
            <a:spLocks noGrp="1"/>
          </p:cNvSpPr>
          <p:nvPr>
            <p:ph sz="half" idx="2"/>
          </p:nvPr>
        </p:nvSpPr>
        <p:spPr/>
        <p:txBody>
          <a:bodyPr>
            <a:normAutofit/>
          </a:bodyPr>
          <a:lstStyle/>
          <a:p>
            <a:pPr marL="0" indent="0">
              <a:buNone/>
              <a:defRPr/>
            </a:pPr>
            <a:r>
              <a:rPr lang="en-US" dirty="0">
                <a:solidFill>
                  <a:srgbClr val="92D050"/>
                </a:solidFill>
              </a:rPr>
              <a:t>Microhematuria</a:t>
            </a:r>
          </a:p>
          <a:p>
            <a:pPr lvl="1">
              <a:defRPr/>
            </a:pPr>
            <a:r>
              <a:rPr lang="en-US" dirty="0">
                <a:solidFill>
                  <a:schemeClr val="bg1"/>
                </a:solidFill>
              </a:rPr>
              <a:t>1-20% urologic malignancy (depending on risk factors)</a:t>
            </a:r>
          </a:p>
          <a:p>
            <a:pPr lvl="1">
              <a:defRPr/>
            </a:pPr>
            <a:r>
              <a:rPr lang="en-US" dirty="0">
                <a:solidFill>
                  <a:schemeClr val="bg1"/>
                </a:solidFill>
              </a:rPr>
              <a:t>43% no etiology found (1-3% eventually develop urologic malignancy)</a:t>
            </a:r>
          </a:p>
          <a:p>
            <a:endParaRPr lang="en-US" dirty="0">
              <a:solidFill>
                <a:schemeClr val="bg1"/>
              </a:solidFill>
            </a:endParaRPr>
          </a:p>
        </p:txBody>
      </p:sp>
    </p:spTree>
    <p:extLst>
      <p:ext uri="{BB962C8B-B14F-4D97-AF65-F5344CB8AC3E}">
        <p14:creationId xmlns:p14="http://schemas.microsoft.com/office/powerpoint/2010/main" val="896916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IMAGING</a:t>
            </a:r>
          </a:p>
        </p:txBody>
      </p:sp>
      <p:sp>
        <p:nvSpPr>
          <p:cNvPr id="3" name="Content Placeholder 2"/>
          <p:cNvSpPr>
            <a:spLocks noGrp="1"/>
          </p:cNvSpPr>
          <p:nvPr>
            <p:ph sz="half" idx="1"/>
          </p:nvPr>
        </p:nvSpPr>
        <p:spPr>
          <a:xfrm>
            <a:off x="838200" y="1825625"/>
            <a:ext cx="10315222" cy="4351338"/>
          </a:xfrm>
        </p:spPr>
        <p:txBody>
          <a:bodyPr>
            <a:normAutofit/>
          </a:bodyPr>
          <a:lstStyle/>
          <a:p>
            <a:pPr marL="457200" lvl="1" indent="0">
              <a:buNone/>
            </a:pPr>
            <a:r>
              <a:rPr lang="en-US" dirty="0">
                <a:solidFill>
                  <a:schemeClr val="bg1"/>
                </a:solidFill>
              </a:rPr>
              <a:t>CT urography (CTU) – CT of abdomen and pelvis with &amp; without contrast</a:t>
            </a:r>
          </a:p>
          <a:p>
            <a:pPr marL="457200" lvl="1" indent="0">
              <a:buNone/>
            </a:pPr>
            <a:endParaRPr lang="en-US" dirty="0">
              <a:solidFill>
                <a:schemeClr val="bg1"/>
              </a:solidFill>
            </a:endParaRPr>
          </a:p>
          <a:p>
            <a:pPr marL="457200" lvl="1" indent="0">
              <a:buNone/>
            </a:pPr>
            <a:r>
              <a:rPr lang="en-US" dirty="0">
                <a:solidFill>
                  <a:schemeClr val="bg1"/>
                </a:solidFill>
              </a:rPr>
              <a:t>Pregnant patients: ultrasound</a:t>
            </a:r>
          </a:p>
          <a:p>
            <a:pPr marL="457200" lvl="1" indent="0">
              <a:buNone/>
            </a:pPr>
            <a:endParaRPr lang="en-US" dirty="0">
              <a:solidFill>
                <a:schemeClr val="bg1"/>
              </a:solidFill>
            </a:endParaRPr>
          </a:p>
          <a:p>
            <a:pPr marL="457200" lvl="1" indent="0">
              <a:buNone/>
            </a:pPr>
            <a:r>
              <a:rPr lang="en-US" dirty="0">
                <a:solidFill>
                  <a:schemeClr val="bg1"/>
                </a:solidFill>
              </a:rPr>
              <a:t>Severe kidney impairment:</a:t>
            </a:r>
          </a:p>
          <a:p>
            <a:pPr lvl="1"/>
            <a:r>
              <a:rPr lang="en-US" dirty="0">
                <a:solidFill>
                  <a:schemeClr val="bg1"/>
                </a:solidFill>
              </a:rPr>
              <a:t>Non-contrast CT -&gt; r/o stones</a:t>
            </a:r>
          </a:p>
          <a:p>
            <a:pPr marL="457200" lvl="1" indent="0">
              <a:buNone/>
            </a:pPr>
            <a:r>
              <a:rPr lang="en-US" dirty="0">
                <a:solidFill>
                  <a:schemeClr val="bg1"/>
                </a:solidFill>
              </a:rPr>
              <a:t>Followed by</a:t>
            </a:r>
          </a:p>
          <a:p>
            <a:pPr lvl="1"/>
            <a:r>
              <a:rPr lang="en-US" dirty="0">
                <a:solidFill>
                  <a:schemeClr val="bg1"/>
                </a:solidFill>
              </a:rPr>
              <a:t>MRU (magnetic resonance urography)</a:t>
            </a:r>
          </a:p>
        </p:txBody>
      </p:sp>
    </p:spTree>
    <p:extLst>
      <p:ext uri="{BB962C8B-B14F-4D97-AF65-F5344CB8AC3E}">
        <p14:creationId xmlns:p14="http://schemas.microsoft.com/office/powerpoint/2010/main" val="87711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CYSTOSCOPY</a:t>
            </a:r>
          </a:p>
        </p:txBody>
      </p:sp>
      <p:sp>
        <p:nvSpPr>
          <p:cNvPr id="3" name="Content Placeholder 2"/>
          <p:cNvSpPr>
            <a:spLocks noGrp="1"/>
          </p:cNvSpPr>
          <p:nvPr>
            <p:ph sz="half" idx="1"/>
          </p:nvPr>
        </p:nvSpPr>
        <p:spPr>
          <a:xfrm>
            <a:off x="838200" y="1825625"/>
            <a:ext cx="4605068" cy="4351338"/>
          </a:xfrm>
        </p:spPr>
        <p:txBody>
          <a:bodyPr>
            <a:normAutofit/>
          </a:bodyPr>
          <a:lstStyle/>
          <a:p>
            <a:pPr lvl="1"/>
            <a:r>
              <a:rPr lang="en-US" dirty="0">
                <a:solidFill>
                  <a:schemeClr val="bg1"/>
                </a:solidFill>
              </a:rPr>
              <a:t>Allows direct visualization of the bladder</a:t>
            </a:r>
          </a:p>
          <a:p>
            <a:pPr lvl="1"/>
            <a:r>
              <a:rPr lang="en-US" dirty="0">
                <a:solidFill>
                  <a:schemeClr val="bg1"/>
                </a:solidFill>
              </a:rPr>
              <a:t>All patients with gross hematuria (without evidence of glomerular disease or infection)</a:t>
            </a:r>
          </a:p>
          <a:p>
            <a:pPr lvl="1"/>
            <a:r>
              <a:rPr lang="en-US" dirty="0">
                <a:solidFill>
                  <a:schemeClr val="bg1"/>
                </a:solidFill>
              </a:rPr>
              <a:t>All patient with microscopic hematuria (without glomerular disease, infection or known cause i.e. menstrual period, exercise)</a:t>
            </a:r>
          </a:p>
        </p:txBody>
      </p:sp>
      <p:pic>
        <p:nvPicPr>
          <p:cNvPr id="5" name="Content Placeholder 4">
            <a:extLst>
              <a:ext uri="{FF2B5EF4-FFF2-40B4-BE49-F238E27FC236}">
                <a16:creationId xmlns:a16="http://schemas.microsoft.com/office/drawing/2014/main" id="{C4458446-ACC3-0C1B-7C0B-89D0EA787C1A}"/>
              </a:ext>
            </a:extLst>
          </p:cNvPr>
          <p:cNvPicPr>
            <a:picLocks noGrp="1" noChangeAspect="1"/>
          </p:cNvPicPr>
          <p:nvPr>
            <p:ph sz="half" idx="2"/>
          </p:nvPr>
        </p:nvPicPr>
        <p:blipFill>
          <a:blip r:embed="rId3"/>
          <a:stretch>
            <a:fillRect/>
          </a:stretch>
        </p:blipFill>
        <p:spPr>
          <a:xfrm>
            <a:off x="6096000" y="154870"/>
            <a:ext cx="4351338" cy="4351338"/>
          </a:xfrm>
          <a:prstGeom prst="rect">
            <a:avLst/>
          </a:prstGeom>
        </p:spPr>
      </p:pic>
      <p:pic>
        <p:nvPicPr>
          <p:cNvPr id="6" name="Picture 5">
            <a:extLst>
              <a:ext uri="{FF2B5EF4-FFF2-40B4-BE49-F238E27FC236}">
                <a16:creationId xmlns:a16="http://schemas.microsoft.com/office/drawing/2014/main" id="{BB2337A2-D516-F54F-00B3-113EE33CDCF2}"/>
              </a:ext>
            </a:extLst>
          </p:cNvPr>
          <p:cNvPicPr>
            <a:picLocks noChangeAspect="1"/>
          </p:cNvPicPr>
          <p:nvPr/>
        </p:nvPicPr>
        <p:blipFill>
          <a:blip r:embed="rId4"/>
          <a:stretch>
            <a:fillRect/>
          </a:stretch>
        </p:blipFill>
        <p:spPr>
          <a:xfrm>
            <a:off x="6471813" y="4093431"/>
            <a:ext cx="3123807" cy="2764569"/>
          </a:xfrm>
          <a:prstGeom prst="rect">
            <a:avLst/>
          </a:prstGeom>
        </p:spPr>
      </p:pic>
      <p:sp>
        <p:nvSpPr>
          <p:cNvPr id="7" name="TextBox 6">
            <a:extLst>
              <a:ext uri="{FF2B5EF4-FFF2-40B4-BE49-F238E27FC236}">
                <a16:creationId xmlns:a16="http://schemas.microsoft.com/office/drawing/2014/main" id="{D2D7C2AB-5044-FF74-0BF4-C46881F2670F}"/>
              </a:ext>
            </a:extLst>
          </p:cNvPr>
          <p:cNvSpPr txBox="1"/>
          <p:nvPr/>
        </p:nvSpPr>
        <p:spPr>
          <a:xfrm>
            <a:off x="9595620" y="6176963"/>
            <a:ext cx="2359313" cy="307777"/>
          </a:xfrm>
          <a:prstGeom prst="rect">
            <a:avLst/>
          </a:prstGeom>
          <a:noFill/>
        </p:spPr>
        <p:txBody>
          <a:bodyPr wrap="square" rtlCol="0">
            <a:spAutoFit/>
          </a:bodyPr>
          <a:lstStyle/>
          <a:p>
            <a:r>
              <a:rPr lang="en-US" sz="1400" dirty="0"/>
              <a:t>Courtesy of Shane Daley, MD</a:t>
            </a:r>
          </a:p>
        </p:txBody>
      </p:sp>
    </p:spTree>
    <p:custDataLst>
      <p:tags r:id="rId1"/>
    </p:custDataLst>
    <p:extLst>
      <p:ext uri="{BB962C8B-B14F-4D97-AF65-F5344CB8AC3E}">
        <p14:creationId xmlns:p14="http://schemas.microsoft.com/office/powerpoint/2010/main" val="2534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Summary: Workup of hematuria</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347133" y="1465246"/>
            <a:ext cx="11497734" cy="4876800"/>
          </a:xfrm>
        </p:spPr>
        <p:txBody>
          <a:bodyPr>
            <a:normAutofit/>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3" name="TextBox 2"/>
          <p:cNvSpPr txBox="1"/>
          <p:nvPr/>
        </p:nvSpPr>
        <p:spPr>
          <a:xfrm>
            <a:off x="168688" y="6342046"/>
            <a:ext cx="2754923" cy="369332"/>
          </a:xfrm>
          <a:prstGeom prst="rect">
            <a:avLst/>
          </a:prstGeom>
          <a:noFill/>
        </p:spPr>
        <p:txBody>
          <a:bodyPr wrap="square" rtlCol="0">
            <a:spAutoFit/>
          </a:bodyPr>
          <a:lstStyle/>
          <a:p>
            <a:r>
              <a:rPr lang="en-US" dirty="0"/>
              <a:t>MKSAP 19</a:t>
            </a:r>
          </a:p>
        </p:txBody>
      </p:sp>
      <p:pic>
        <p:nvPicPr>
          <p:cNvPr id="5" name="Picture 4" descr="Diagram&#10;&#10;Description automatically generated">
            <a:extLst>
              <a:ext uri="{FF2B5EF4-FFF2-40B4-BE49-F238E27FC236}">
                <a16:creationId xmlns:a16="http://schemas.microsoft.com/office/drawing/2014/main" id="{B46DD55F-0C0C-4C43-90E2-CBFC5A3E2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118" y="1465246"/>
            <a:ext cx="6764055" cy="5246132"/>
          </a:xfrm>
          <a:prstGeom prst="rect">
            <a:avLst/>
          </a:prstGeom>
        </p:spPr>
      </p:pic>
    </p:spTree>
    <p:extLst>
      <p:ext uri="{BB962C8B-B14F-4D97-AF65-F5344CB8AC3E}">
        <p14:creationId xmlns:p14="http://schemas.microsoft.com/office/powerpoint/2010/main" val="2343753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Summary: Workup of hematuria – risk stratification</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347133" y="1465246"/>
            <a:ext cx="11497734" cy="4876800"/>
          </a:xfrm>
        </p:spPr>
        <p:txBody>
          <a:bodyPr>
            <a:normAutofit/>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3" name="TextBox 2"/>
          <p:cNvSpPr txBox="1"/>
          <p:nvPr/>
        </p:nvSpPr>
        <p:spPr>
          <a:xfrm>
            <a:off x="168688" y="6342046"/>
            <a:ext cx="2754923" cy="369332"/>
          </a:xfrm>
          <a:prstGeom prst="rect">
            <a:avLst/>
          </a:prstGeom>
          <a:noFill/>
        </p:spPr>
        <p:txBody>
          <a:bodyPr wrap="square" rtlCol="0">
            <a:spAutoFit/>
          </a:bodyPr>
          <a:lstStyle/>
          <a:p>
            <a:r>
              <a:rPr lang="en-US" dirty="0"/>
              <a:t>MKSAP 19</a:t>
            </a:r>
          </a:p>
        </p:txBody>
      </p:sp>
      <p:pic>
        <p:nvPicPr>
          <p:cNvPr id="4" name="Picture 3" descr="Diagram&#10;&#10;Description automatically generated">
            <a:extLst>
              <a:ext uri="{FF2B5EF4-FFF2-40B4-BE49-F238E27FC236}">
                <a16:creationId xmlns:a16="http://schemas.microsoft.com/office/drawing/2014/main" id="{ABAE2143-76EC-42F8-AFDE-CD2D49B86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973" y="1878904"/>
            <a:ext cx="8617906" cy="4308954"/>
          </a:xfrm>
          <a:prstGeom prst="rect">
            <a:avLst/>
          </a:prstGeom>
        </p:spPr>
      </p:pic>
    </p:spTree>
    <p:extLst>
      <p:ext uri="{BB962C8B-B14F-4D97-AF65-F5344CB8AC3E}">
        <p14:creationId xmlns:p14="http://schemas.microsoft.com/office/powerpoint/2010/main" val="21244181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CASE</a:t>
            </a:r>
          </a:p>
        </p:txBody>
      </p:sp>
      <p:sp>
        <p:nvSpPr>
          <p:cNvPr id="3" name="Content Placeholder 2"/>
          <p:cNvSpPr>
            <a:spLocks noGrp="1"/>
          </p:cNvSpPr>
          <p:nvPr>
            <p:ph idx="1"/>
          </p:nvPr>
        </p:nvSpPr>
        <p:spPr>
          <a:xfrm>
            <a:off x="838200" y="1825625"/>
            <a:ext cx="5462588" cy="4775200"/>
          </a:xfrm>
        </p:spPr>
        <p:txBody>
          <a:bodyPr>
            <a:normAutofit fontScale="92500"/>
          </a:bodyPr>
          <a:lstStyle/>
          <a:p>
            <a:pPr marL="0" indent="0">
              <a:buNone/>
            </a:pPr>
            <a:r>
              <a:rPr lang="en-US" sz="2400" dirty="0">
                <a:solidFill>
                  <a:schemeClr val="bg1"/>
                </a:solidFill>
              </a:rPr>
              <a:t>A 25-year-old woman presents to the hospital with confusion and bruising on her arms and legs.  One week prior she had a diarrheal illness.  </a:t>
            </a:r>
          </a:p>
          <a:p>
            <a:pPr marL="0" indent="0">
              <a:buNone/>
            </a:pPr>
            <a:endParaRPr lang="en-US" sz="2400" dirty="0">
              <a:solidFill>
                <a:schemeClr val="bg1"/>
              </a:solidFill>
            </a:endParaRPr>
          </a:p>
          <a:p>
            <a:pPr marL="0" indent="0">
              <a:buNone/>
            </a:pPr>
            <a:r>
              <a:rPr lang="en-US" sz="2400" dirty="0">
                <a:solidFill>
                  <a:schemeClr val="bg1"/>
                </a:solidFill>
              </a:rPr>
              <a:t>What is her diagnosis?</a:t>
            </a:r>
          </a:p>
          <a:p>
            <a:pPr marL="514350" indent="-514350">
              <a:buAutoNum type="alphaUcPeriod"/>
            </a:pPr>
            <a:r>
              <a:rPr lang="en-US" sz="2400" dirty="0">
                <a:solidFill>
                  <a:schemeClr val="bg1"/>
                </a:solidFill>
              </a:rPr>
              <a:t>Rhabdomyolysis with myoglobinuria</a:t>
            </a:r>
          </a:p>
          <a:p>
            <a:pPr marL="514350" indent="-514350">
              <a:buAutoNum type="alphaUcPeriod"/>
            </a:pPr>
            <a:r>
              <a:rPr lang="en-US" sz="2400" dirty="0">
                <a:solidFill>
                  <a:schemeClr val="bg1"/>
                </a:solidFill>
              </a:rPr>
              <a:t>Thrombotic thrombocytopenic purpura </a:t>
            </a:r>
          </a:p>
          <a:p>
            <a:pPr marL="514350" indent="-514350">
              <a:buAutoNum type="alphaUcPeriod"/>
            </a:pPr>
            <a:r>
              <a:rPr lang="en-US" sz="2400" dirty="0">
                <a:solidFill>
                  <a:schemeClr val="bg1"/>
                </a:solidFill>
              </a:rPr>
              <a:t>Membranoproliferative glomerulonephritis</a:t>
            </a:r>
          </a:p>
          <a:p>
            <a:pPr marL="514350" indent="-514350">
              <a:buAutoNum type="alphaUcPeriod"/>
            </a:pPr>
            <a:r>
              <a:rPr lang="en-US" sz="2400" dirty="0">
                <a:solidFill>
                  <a:schemeClr val="bg1"/>
                </a:solidFill>
              </a:rPr>
              <a:t>Renal cell carcinoma</a:t>
            </a:r>
          </a:p>
          <a:p>
            <a:pPr marL="514350" indent="-514350">
              <a:buAutoNum type="alphaUcPeriod"/>
            </a:pPr>
            <a:r>
              <a:rPr lang="en-US" sz="2400" dirty="0">
                <a:solidFill>
                  <a:schemeClr val="bg1"/>
                </a:solidFill>
              </a:rPr>
              <a:t>Nephrolithiasis</a:t>
            </a:r>
          </a:p>
        </p:txBody>
      </p:sp>
      <p:graphicFrame>
        <p:nvGraphicFramePr>
          <p:cNvPr id="4" name="Table 3">
            <a:extLst>
              <a:ext uri="{FF2B5EF4-FFF2-40B4-BE49-F238E27FC236}">
                <a16:creationId xmlns:a16="http://schemas.microsoft.com/office/drawing/2014/main" id="{131646EA-F389-2478-6677-30630DC738C6}"/>
              </a:ext>
            </a:extLst>
          </p:cNvPr>
          <p:cNvGraphicFramePr>
            <a:graphicFrameLocks noGrp="1"/>
          </p:cNvGraphicFramePr>
          <p:nvPr>
            <p:extLst>
              <p:ext uri="{D42A27DB-BD31-4B8C-83A1-F6EECF244321}">
                <p14:modId xmlns:p14="http://schemas.microsoft.com/office/powerpoint/2010/main" val="1025416874"/>
              </p:ext>
            </p:extLst>
          </p:nvPr>
        </p:nvGraphicFramePr>
        <p:xfrm>
          <a:off x="6096000" y="2737922"/>
          <a:ext cx="5111751" cy="2560320"/>
        </p:xfrm>
        <a:graphic>
          <a:graphicData uri="http://schemas.openxmlformats.org/drawingml/2006/table">
            <a:tbl>
              <a:tblPr firstRow="1" bandRow="1">
                <a:tableStyleId>{5C22544A-7EE6-4342-B048-85BDC9FD1C3A}</a:tableStyleId>
              </a:tblPr>
              <a:tblGrid>
                <a:gridCol w="1811338">
                  <a:extLst>
                    <a:ext uri="{9D8B030D-6E8A-4147-A177-3AD203B41FA5}">
                      <a16:colId xmlns:a16="http://schemas.microsoft.com/office/drawing/2014/main" val="3252059540"/>
                    </a:ext>
                  </a:extLst>
                </a:gridCol>
                <a:gridCol w="1485900">
                  <a:extLst>
                    <a:ext uri="{9D8B030D-6E8A-4147-A177-3AD203B41FA5}">
                      <a16:colId xmlns:a16="http://schemas.microsoft.com/office/drawing/2014/main" val="3235022188"/>
                    </a:ext>
                  </a:extLst>
                </a:gridCol>
                <a:gridCol w="1814513">
                  <a:extLst>
                    <a:ext uri="{9D8B030D-6E8A-4147-A177-3AD203B41FA5}">
                      <a16:colId xmlns:a16="http://schemas.microsoft.com/office/drawing/2014/main" val="2193028720"/>
                    </a:ext>
                  </a:extLst>
                </a:gridCol>
              </a:tblGrid>
              <a:tr h="315610">
                <a:tc>
                  <a:txBody>
                    <a:bodyPr/>
                    <a:lstStyle/>
                    <a:p>
                      <a:r>
                        <a:rPr lang="en-US" dirty="0"/>
                        <a:t>Test</a:t>
                      </a:r>
                    </a:p>
                  </a:txBody>
                  <a:tcPr/>
                </a:tc>
                <a:tc>
                  <a:txBody>
                    <a:bodyPr/>
                    <a:lstStyle/>
                    <a:p>
                      <a:r>
                        <a:rPr lang="en-US" dirty="0"/>
                        <a:t>Result</a:t>
                      </a:r>
                    </a:p>
                  </a:txBody>
                  <a:tcPr/>
                </a:tc>
                <a:tc>
                  <a:txBody>
                    <a:bodyPr/>
                    <a:lstStyle/>
                    <a:p>
                      <a:r>
                        <a:rPr lang="en-US" dirty="0"/>
                        <a:t>Normal range</a:t>
                      </a:r>
                    </a:p>
                  </a:txBody>
                  <a:tcPr/>
                </a:tc>
                <a:extLst>
                  <a:ext uri="{0D108BD9-81ED-4DB2-BD59-A6C34878D82A}">
                    <a16:rowId xmlns:a16="http://schemas.microsoft.com/office/drawing/2014/main" val="892800139"/>
                  </a:ext>
                </a:extLst>
              </a:tr>
              <a:tr h="315610">
                <a:tc>
                  <a:txBody>
                    <a:bodyPr/>
                    <a:lstStyle/>
                    <a:p>
                      <a:r>
                        <a:rPr lang="en-US" dirty="0"/>
                        <a:t>Hemoglobin</a:t>
                      </a:r>
                    </a:p>
                  </a:txBody>
                  <a:tcPr/>
                </a:tc>
                <a:tc>
                  <a:txBody>
                    <a:bodyPr/>
                    <a:lstStyle/>
                    <a:p>
                      <a:r>
                        <a:rPr lang="en-US" dirty="0"/>
                        <a:t>7.5 g/dL</a:t>
                      </a:r>
                    </a:p>
                  </a:txBody>
                  <a:tcPr/>
                </a:tc>
                <a:tc>
                  <a:txBody>
                    <a:bodyPr/>
                    <a:lstStyle/>
                    <a:p>
                      <a:r>
                        <a:rPr lang="en-US" dirty="0"/>
                        <a:t>12-16 g/dL</a:t>
                      </a:r>
                    </a:p>
                  </a:txBody>
                  <a:tcPr/>
                </a:tc>
                <a:extLst>
                  <a:ext uri="{0D108BD9-81ED-4DB2-BD59-A6C34878D82A}">
                    <a16:rowId xmlns:a16="http://schemas.microsoft.com/office/drawing/2014/main" val="3944236951"/>
                  </a:ext>
                </a:extLst>
              </a:tr>
              <a:tr h="315610">
                <a:tc>
                  <a:txBody>
                    <a:bodyPr/>
                    <a:lstStyle/>
                    <a:p>
                      <a:r>
                        <a:rPr lang="en-US" dirty="0"/>
                        <a:t>Platelets</a:t>
                      </a:r>
                    </a:p>
                  </a:txBody>
                  <a:tcPr/>
                </a:tc>
                <a:tc>
                  <a:txBody>
                    <a:bodyPr/>
                    <a:lstStyle/>
                    <a:p>
                      <a:r>
                        <a:rPr lang="en-US" dirty="0"/>
                        <a:t>16 x 10</a:t>
                      </a:r>
                      <a:r>
                        <a:rPr lang="en-US" baseline="30000" dirty="0"/>
                        <a:t>9</a:t>
                      </a:r>
                      <a:r>
                        <a:rPr lang="en-US" baseline="0" dirty="0"/>
                        <a:t>/L</a:t>
                      </a:r>
                      <a:endParaRPr lang="en-US" dirty="0"/>
                    </a:p>
                  </a:txBody>
                  <a:tcPr/>
                </a:tc>
                <a:tc>
                  <a:txBody>
                    <a:bodyPr/>
                    <a:lstStyle/>
                    <a:p>
                      <a:r>
                        <a:rPr lang="en-US" dirty="0"/>
                        <a:t>150 – 450 x 10</a:t>
                      </a:r>
                      <a:r>
                        <a:rPr lang="en-US" baseline="30000" dirty="0"/>
                        <a:t>9</a:t>
                      </a:r>
                      <a:r>
                        <a:rPr lang="en-US" baseline="0" dirty="0"/>
                        <a:t>/L</a:t>
                      </a:r>
                      <a:endParaRPr lang="en-US" baseline="30000" dirty="0"/>
                    </a:p>
                  </a:txBody>
                  <a:tcPr/>
                </a:tc>
                <a:extLst>
                  <a:ext uri="{0D108BD9-81ED-4DB2-BD59-A6C34878D82A}">
                    <a16:rowId xmlns:a16="http://schemas.microsoft.com/office/drawing/2014/main" val="2344909330"/>
                  </a:ext>
                </a:extLst>
              </a:tr>
              <a:tr h="315610">
                <a:tc>
                  <a:txBody>
                    <a:bodyPr/>
                    <a:lstStyle/>
                    <a:p>
                      <a:r>
                        <a:rPr lang="en-US" dirty="0"/>
                        <a:t>Peripheral smear</a:t>
                      </a:r>
                    </a:p>
                  </a:txBody>
                  <a:tcPr/>
                </a:tc>
                <a:tc>
                  <a:txBody>
                    <a:bodyPr/>
                    <a:lstStyle/>
                    <a:p>
                      <a:r>
                        <a:rPr lang="en-US" dirty="0"/>
                        <a:t>+ schistocytes</a:t>
                      </a:r>
                    </a:p>
                  </a:txBody>
                  <a:tcPr/>
                </a:tc>
                <a:tc>
                  <a:txBody>
                    <a:bodyPr/>
                    <a:lstStyle/>
                    <a:p>
                      <a:r>
                        <a:rPr lang="en-US" dirty="0"/>
                        <a:t>negative</a:t>
                      </a:r>
                    </a:p>
                  </a:txBody>
                  <a:tcPr/>
                </a:tc>
                <a:extLst>
                  <a:ext uri="{0D108BD9-81ED-4DB2-BD59-A6C34878D82A}">
                    <a16:rowId xmlns:a16="http://schemas.microsoft.com/office/drawing/2014/main" val="1151030760"/>
                  </a:ext>
                </a:extLst>
              </a:tr>
              <a:tr h="315610">
                <a:tc>
                  <a:txBody>
                    <a:bodyPr/>
                    <a:lstStyle/>
                    <a:p>
                      <a:r>
                        <a:rPr lang="en-US" dirty="0"/>
                        <a:t>Creatine kinase</a:t>
                      </a:r>
                    </a:p>
                  </a:txBody>
                  <a:tcPr/>
                </a:tc>
                <a:tc>
                  <a:txBody>
                    <a:bodyPr/>
                    <a:lstStyle/>
                    <a:p>
                      <a:r>
                        <a:rPr lang="en-US" dirty="0"/>
                        <a:t>120 U/L</a:t>
                      </a:r>
                    </a:p>
                  </a:txBody>
                  <a:tcPr/>
                </a:tc>
                <a:tc>
                  <a:txBody>
                    <a:bodyPr/>
                    <a:lstStyle/>
                    <a:p>
                      <a:r>
                        <a:rPr lang="en-US" dirty="0"/>
                        <a:t>30-135 U/L</a:t>
                      </a:r>
                    </a:p>
                  </a:txBody>
                  <a:tcPr/>
                </a:tc>
                <a:extLst>
                  <a:ext uri="{0D108BD9-81ED-4DB2-BD59-A6C34878D82A}">
                    <a16:rowId xmlns:a16="http://schemas.microsoft.com/office/drawing/2014/main" val="1806678938"/>
                  </a:ext>
                </a:extLst>
              </a:tr>
              <a:tr h="315610">
                <a:tc>
                  <a:txBody>
                    <a:bodyPr/>
                    <a:lstStyle/>
                    <a:p>
                      <a:r>
                        <a:rPr lang="en-US" dirty="0"/>
                        <a:t>Urinalysis</a:t>
                      </a:r>
                    </a:p>
                  </a:txBody>
                  <a:tcPr/>
                </a:tc>
                <a:tc>
                  <a:txBody>
                    <a:bodyPr/>
                    <a:lstStyle/>
                    <a:p>
                      <a:r>
                        <a:rPr lang="en-US" dirty="0"/>
                        <a:t>3+ blood</a:t>
                      </a:r>
                    </a:p>
                  </a:txBody>
                  <a:tcPr/>
                </a:tc>
                <a:tc>
                  <a:txBody>
                    <a:bodyPr/>
                    <a:lstStyle/>
                    <a:p>
                      <a:r>
                        <a:rPr lang="en-US" dirty="0"/>
                        <a:t>negative</a:t>
                      </a:r>
                    </a:p>
                  </a:txBody>
                  <a:tcPr/>
                </a:tc>
                <a:extLst>
                  <a:ext uri="{0D108BD9-81ED-4DB2-BD59-A6C34878D82A}">
                    <a16:rowId xmlns:a16="http://schemas.microsoft.com/office/drawing/2014/main" val="3220024509"/>
                  </a:ext>
                </a:extLst>
              </a:tr>
              <a:tr h="315610">
                <a:tc>
                  <a:txBody>
                    <a:bodyPr/>
                    <a:lstStyle/>
                    <a:p>
                      <a:r>
                        <a:rPr lang="en-US" dirty="0"/>
                        <a:t>Microscopy</a:t>
                      </a:r>
                    </a:p>
                  </a:txBody>
                  <a:tcPr/>
                </a:tc>
                <a:tc>
                  <a:txBody>
                    <a:bodyPr/>
                    <a:lstStyle/>
                    <a:p>
                      <a:r>
                        <a:rPr lang="en-US" dirty="0"/>
                        <a:t>No RBCs</a:t>
                      </a:r>
                    </a:p>
                  </a:txBody>
                  <a:tcPr/>
                </a:tc>
                <a:tc>
                  <a:txBody>
                    <a:bodyPr/>
                    <a:lstStyle/>
                    <a:p>
                      <a:r>
                        <a:rPr lang="en-US" dirty="0"/>
                        <a:t>negative</a:t>
                      </a:r>
                    </a:p>
                  </a:txBody>
                  <a:tcPr/>
                </a:tc>
                <a:extLst>
                  <a:ext uri="{0D108BD9-81ED-4DB2-BD59-A6C34878D82A}">
                    <a16:rowId xmlns:a16="http://schemas.microsoft.com/office/drawing/2014/main" val="2590320617"/>
                  </a:ext>
                </a:extLst>
              </a:tr>
            </a:tbl>
          </a:graphicData>
        </a:graphic>
      </p:graphicFrame>
    </p:spTree>
    <p:extLst>
      <p:ext uri="{BB962C8B-B14F-4D97-AF65-F5344CB8AC3E}">
        <p14:creationId xmlns:p14="http://schemas.microsoft.com/office/powerpoint/2010/main" val="23617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25E8-D010-6447-08B3-80534FDAB346}"/>
              </a:ext>
            </a:extLst>
          </p:cNvPr>
          <p:cNvSpPr>
            <a:spLocks noGrp="1"/>
          </p:cNvSpPr>
          <p:nvPr>
            <p:ph type="title"/>
          </p:nvPr>
        </p:nvSpPr>
        <p:spPr/>
        <p:txBody>
          <a:bodyPr/>
          <a:lstStyle/>
          <a:p>
            <a:r>
              <a:rPr lang="en-US" dirty="0">
                <a:solidFill>
                  <a:schemeClr val="accent4">
                    <a:lumMod val="60000"/>
                    <a:lumOff val="40000"/>
                  </a:schemeClr>
                </a:solidFill>
              </a:rPr>
              <a:t>Urinalysis</a:t>
            </a:r>
            <a:endParaRPr lang="en-US" dirty="0">
              <a:solidFill>
                <a:srgbClr val="FF0000"/>
              </a:solidFill>
            </a:endParaRPr>
          </a:p>
        </p:txBody>
      </p:sp>
      <p:sp>
        <p:nvSpPr>
          <p:cNvPr id="3" name="Subtitle 2">
            <a:extLst>
              <a:ext uri="{FF2B5EF4-FFF2-40B4-BE49-F238E27FC236}">
                <a16:creationId xmlns:a16="http://schemas.microsoft.com/office/drawing/2014/main" id="{FCF450CA-29D8-F659-AEA9-EAEFE5EC42AF}"/>
              </a:ext>
            </a:extLst>
          </p:cNvPr>
          <p:cNvSpPr>
            <a:spLocks noGrp="1"/>
          </p:cNvSpPr>
          <p:nvPr>
            <p:ph idx="1"/>
          </p:nvPr>
        </p:nvSpPr>
        <p:spPr/>
        <p:txBody>
          <a:bodyPr/>
          <a:lstStyle/>
          <a:p>
            <a:r>
              <a:rPr lang="en-US" dirty="0">
                <a:solidFill>
                  <a:schemeClr val="bg1"/>
                </a:solidFill>
              </a:rPr>
              <a:t>Chemical exam: dipstick</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390291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CASE</a:t>
            </a:r>
          </a:p>
        </p:txBody>
      </p:sp>
      <p:sp>
        <p:nvSpPr>
          <p:cNvPr id="3" name="Content Placeholder 2"/>
          <p:cNvSpPr>
            <a:spLocks noGrp="1"/>
          </p:cNvSpPr>
          <p:nvPr>
            <p:ph idx="1"/>
          </p:nvPr>
        </p:nvSpPr>
        <p:spPr>
          <a:xfrm>
            <a:off x="181927" y="1386840"/>
            <a:ext cx="6249353" cy="3749040"/>
          </a:xfrm>
        </p:spPr>
        <p:txBody>
          <a:bodyPr>
            <a:normAutofit lnSpcReduction="10000"/>
          </a:bodyPr>
          <a:lstStyle/>
          <a:p>
            <a:pPr marL="0" indent="0">
              <a:buNone/>
            </a:pPr>
            <a:r>
              <a:rPr lang="en-US" sz="2400" dirty="0">
                <a:solidFill>
                  <a:schemeClr val="bg1"/>
                </a:solidFill>
              </a:rPr>
              <a:t>A 25-year-old woman presents to the hospital with confusion and bruising on her arms and legs.  One week prior she had a diarrheal illness.  </a:t>
            </a:r>
          </a:p>
          <a:p>
            <a:pPr marL="0" indent="0">
              <a:buNone/>
            </a:pPr>
            <a:r>
              <a:rPr lang="en-US" sz="1800" dirty="0">
                <a:solidFill>
                  <a:schemeClr val="bg1"/>
                </a:solidFill>
              </a:rPr>
              <a:t>What is her diagnosis?</a:t>
            </a:r>
          </a:p>
          <a:p>
            <a:pPr marL="514350" indent="-514350">
              <a:buAutoNum type="alphaUcPeriod"/>
            </a:pPr>
            <a:r>
              <a:rPr lang="en-US" sz="1800" dirty="0">
                <a:solidFill>
                  <a:schemeClr val="bg1"/>
                </a:solidFill>
              </a:rPr>
              <a:t>Rhabdomyolysis with myoglobinuria (No – CK would be high)</a:t>
            </a:r>
          </a:p>
          <a:p>
            <a:pPr marL="514350" indent="-514350">
              <a:buAutoNum type="alphaUcPeriod"/>
            </a:pPr>
            <a:r>
              <a:rPr lang="en-US" sz="1800" dirty="0">
                <a:highlight>
                  <a:srgbClr val="00FFFF"/>
                </a:highlight>
              </a:rPr>
              <a:t>Thrombotic thrombocytopenic purpura </a:t>
            </a:r>
          </a:p>
          <a:p>
            <a:pPr marL="514350" indent="-514350">
              <a:buAutoNum type="alphaUcPeriod"/>
            </a:pPr>
            <a:r>
              <a:rPr lang="en-US" sz="1800" dirty="0">
                <a:solidFill>
                  <a:schemeClr val="bg1"/>
                </a:solidFill>
              </a:rPr>
              <a:t>Membranoproliferative glomerulonephritis (No - would have RBCs on micro)</a:t>
            </a:r>
          </a:p>
          <a:p>
            <a:pPr marL="514350" indent="-514350">
              <a:buFont typeface="Arial" panose="020B0604020202020204" pitchFamily="34" charset="0"/>
              <a:buAutoNum type="alphaUcPeriod"/>
            </a:pPr>
            <a:r>
              <a:rPr lang="en-US" sz="1800" dirty="0">
                <a:solidFill>
                  <a:schemeClr val="bg1"/>
                </a:solidFill>
              </a:rPr>
              <a:t>Renal cell carcinoma (No - would have RBCs on micro)</a:t>
            </a:r>
          </a:p>
          <a:p>
            <a:pPr marL="514350" indent="-514350">
              <a:buFont typeface="Arial" panose="020B0604020202020204" pitchFamily="34" charset="0"/>
              <a:buAutoNum type="alphaUcPeriod"/>
            </a:pPr>
            <a:r>
              <a:rPr lang="en-US" sz="1800" dirty="0">
                <a:solidFill>
                  <a:schemeClr val="bg1"/>
                </a:solidFill>
              </a:rPr>
              <a:t>Nephrolithiasis (No - would have RBCs on micro)</a:t>
            </a:r>
          </a:p>
          <a:p>
            <a:pPr marL="514350" indent="-514350">
              <a:buAutoNum type="alphaUcPeriod"/>
            </a:pPr>
            <a:endParaRPr lang="en-US" sz="1800" dirty="0">
              <a:solidFill>
                <a:schemeClr val="bg1"/>
              </a:solidFill>
            </a:endParaRPr>
          </a:p>
          <a:p>
            <a:pPr marL="514350" indent="-514350">
              <a:buAutoNum type="alphaUcPeriod"/>
            </a:pPr>
            <a:endParaRPr lang="en-US" sz="1800" dirty="0">
              <a:solidFill>
                <a:schemeClr val="bg1"/>
              </a:solidFill>
            </a:endParaRPr>
          </a:p>
          <a:p>
            <a:pPr marL="514350" indent="-514350">
              <a:buAutoNum type="alphaUcPeriod"/>
            </a:pPr>
            <a:endParaRPr lang="en-US" sz="1800" dirty="0">
              <a:solidFill>
                <a:schemeClr val="bg1"/>
              </a:solidFill>
            </a:endParaRPr>
          </a:p>
          <a:p>
            <a:pPr marL="0" indent="0">
              <a:buNone/>
            </a:pPr>
            <a:endParaRPr lang="en-US" sz="1800" dirty="0">
              <a:solidFill>
                <a:schemeClr val="bg1"/>
              </a:solidFill>
            </a:endParaRPr>
          </a:p>
          <a:p>
            <a:pPr marL="0" indent="0">
              <a:buNone/>
            </a:pPr>
            <a:endParaRPr lang="en-US" sz="1800" dirty="0">
              <a:solidFill>
                <a:schemeClr val="bg1"/>
              </a:solidFill>
            </a:endParaRPr>
          </a:p>
        </p:txBody>
      </p:sp>
      <p:graphicFrame>
        <p:nvGraphicFramePr>
          <p:cNvPr id="4" name="Table 3">
            <a:extLst>
              <a:ext uri="{FF2B5EF4-FFF2-40B4-BE49-F238E27FC236}">
                <a16:creationId xmlns:a16="http://schemas.microsoft.com/office/drawing/2014/main" id="{131646EA-F389-2478-6677-30630DC738C6}"/>
              </a:ext>
            </a:extLst>
          </p:cNvPr>
          <p:cNvGraphicFramePr>
            <a:graphicFrameLocks noGrp="1"/>
          </p:cNvGraphicFramePr>
          <p:nvPr>
            <p:extLst>
              <p:ext uri="{D42A27DB-BD31-4B8C-83A1-F6EECF244321}">
                <p14:modId xmlns:p14="http://schemas.microsoft.com/office/powerpoint/2010/main" val="1994505456"/>
              </p:ext>
            </p:extLst>
          </p:nvPr>
        </p:nvGraphicFramePr>
        <p:xfrm>
          <a:off x="6242049" y="2575560"/>
          <a:ext cx="5111751" cy="2560320"/>
        </p:xfrm>
        <a:graphic>
          <a:graphicData uri="http://schemas.openxmlformats.org/drawingml/2006/table">
            <a:tbl>
              <a:tblPr firstRow="1" bandRow="1">
                <a:tableStyleId>{5C22544A-7EE6-4342-B048-85BDC9FD1C3A}</a:tableStyleId>
              </a:tblPr>
              <a:tblGrid>
                <a:gridCol w="1811338">
                  <a:extLst>
                    <a:ext uri="{9D8B030D-6E8A-4147-A177-3AD203B41FA5}">
                      <a16:colId xmlns:a16="http://schemas.microsoft.com/office/drawing/2014/main" val="3252059540"/>
                    </a:ext>
                  </a:extLst>
                </a:gridCol>
                <a:gridCol w="1485900">
                  <a:extLst>
                    <a:ext uri="{9D8B030D-6E8A-4147-A177-3AD203B41FA5}">
                      <a16:colId xmlns:a16="http://schemas.microsoft.com/office/drawing/2014/main" val="3235022188"/>
                    </a:ext>
                  </a:extLst>
                </a:gridCol>
                <a:gridCol w="1814513">
                  <a:extLst>
                    <a:ext uri="{9D8B030D-6E8A-4147-A177-3AD203B41FA5}">
                      <a16:colId xmlns:a16="http://schemas.microsoft.com/office/drawing/2014/main" val="2193028720"/>
                    </a:ext>
                  </a:extLst>
                </a:gridCol>
              </a:tblGrid>
              <a:tr h="315610">
                <a:tc>
                  <a:txBody>
                    <a:bodyPr/>
                    <a:lstStyle/>
                    <a:p>
                      <a:r>
                        <a:rPr lang="en-US" dirty="0"/>
                        <a:t>Test</a:t>
                      </a:r>
                    </a:p>
                  </a:txBody>
                  <a:tcPr/>
                </a:tc>
                <a:tc>
                  <a:txBody>
                    <a:bodyPr/>
                    <a:lstStyle/>
                    <a:p>
                      <a:r>
                        <a:rPr lang="en-US" dirty="0"/>
                        <a:t>Result</a:t>
                      </a:r>
                    </a:p>
                  </a:txBody>
                  <a:tcPr/>
                </a:tc>
                <a:tc>
                  <a:txBody>
                    <a:bodyPr/>
                    <a:lstStyle/>
                    <a:p>
                      <a:r>
                        <a:rPr lang="en-US" dirty="0"/>
                        <a:t>Normal range</a:t>
                      </a:r>
                    </a:p>
                  </a:txBody>
                  <a:tcPr/>
                </a:tc>
                <a:extLst>
                  <a:ext uri="{0D108BD9-81ED-4DB2-BD59-A6C34878D82A}">
                    <a16:rowId xmlns:a16="http://schemas.microsoft.com/office/drawing/2014/main" val="892800139"/>
                  </a:ext>
                </a:extLst>
              </a:tr>
              <a:tr h="315610">
                <a:tc>
                  <a:txBody>
                    <a:bodyPr/>
                    <a:lstStyle/>
                    <a:p>
                      <a:r>
                        <a:rPr lang="en-US" dirty="0"/>
                        <a:t>Hemoglobin</a:t>
                      </a:r>
                    </a:p>
                  </a:txBody>
                  <a:tcPr/>
                </a:tc>
                <a:tc>
                  <a:txBody>
                    <a:bodyPr/>
                    <a:lstStyle/>
                    <a:p>
                      <a:r>
                        <a:rPr lang="en-US" dirty="0"/>
                        <a:t>7.5 g/dL</a:t>
                      </a:r>
                    </a:p>
                  </a:txBody>
                  <a:tcPr/>
                </a:tc>
                <a:tc>
                  <a:txBody>
                    <a:bodyPr/>
                    <a:lstStyle/>
                    <a:p>
                      <a:r>
                        <a:rPr lang="en-US" dirty="0"/>
                        <a:t>12-16 g/dL</a:t>
                      </a:r>
                    </a:p>
                  </a:txBody>
                  <a:tcPr/>
                </a:tc>
                <a:extLst>
                  <a:ext uri="{0D108BD9-81ED-4DB2-BD59-A6C34878D82A}">
                    <a16:rowId xmlns:a16="http://schemas.microsoft.com/office/drawing/2014/main" val="3944236951"/>
                  </a:ext>
                </a:extLst>
              </a:tr>
              <a:tr h="315610">
                <a:tc>
                  <a:txBody>
                    <a:bodyPr/>
                    <a:lstStyle/>
                    <a:p>
                      <a:r>
                        <a:rPr lang="en-US" dirty="0"/>
                        <a:t>Platelets</a:t>
                      </a:r>
                    </a:p>
                  </a:txBody>
                  <a:tcPr/>
                </a:tc>
                <a:tc>
                  <a:txBody>
                    <a:bodyPr/>
                    <a:lstStyle/>
                    <a:p>
                      <a:r>
                        <a:rPr lang="en-US" dirty="0"/>
                        <a:t>16 x 10</a:t>
                      </a:r>
                      <a:r>
                        <a:rPr lang="en-US" baseline="30000" dirty="0"/>
                        <a:t>9</a:t>
                      </a:r>
                      <a:r>
                        <a:rPr lang="en-US" baseline="0" dirty="0"/>
                        <a:t>/L</a:t>
                      </a:r>
                      <a:endParaRPr lang="en-US" dirty="0"/>
                    </a:p>
                  </a:txBody>
                  <a:tcPr/>
                </a:tc>
                <a:tc>
                  <a:txBody>
                    <a:bodyPr/>
                    <a:lstStyle/>
                    <a:p>
                      <a:r>
                        <a:rPr lang="en-US" dirty="0"/>
                        <a:t>150 – 450 x 10</a:t>
                      </a:r>
                      <a:r>
                        <a:rPr lang="en-US" baseline="30000" dirty="0"/>
                        <a:t>9</a:t>
                      </a:r>
                      <a:r>
                        <a:rPr lang="en-US" baseline="0" dirty="0"/>
                        <a:t>/L</a:t>
                      </a:r>
                      <a:endParaRPr lang="en-US" baseline="30000" dirty="0"/>
                    </a:p>
                  </a:txBody>
                  <a:tcPr/>
                </a:tc>
                <a:extLst>
                  <a:ext uri="{0D108BD9-81ED-4DB2-BD59-A6C34878D82A}">
                    <a16:rowId xmlns:a16="http://schemas.microsoft.com/office/drawing/2014/main" val="2344909330"/>
                  </a:ext>
                </a:extLst>
              </a:tr>
              <a:tr h="315610">
                <a:tc>
                  <a:txBody>
                    <a:bodyPr/>
                    <a:lstStyle/>
                    <a:p>
                      <a:r>
                        <a:rPr lang="en-US" dirty="0"/>
                        <a:t>Peripheral smear</a:t>
                      </a:r>
                    </a:p>
                  </a:txBody>
                  <a:tcPr/>
                </a:tc>
                <a:tc>
                  <a:txBody>
                    <a:bodyPr/>
                    <a:lstStyle/>
                    <a:p>
                      <a:r>
                        <a:rPr lang="en-US" dirty="0"/>
                        <a:t>+ schistocytes</a:t>
                      </a:r>
                    </a:p>
                  </a:txBody>
                  <a:tcPr/>
                </a:tc>
                <a:tc>
                  <a:txBody>
                    <a:bodyPr/>
                    <a:lstStyle/>
                    <a:p>
                      <a:r>
                        <a:rPr lang="en-US" dirty="0"/>
                        <a:t>negative</a:t>
                      </a:r>
                    </a:p>
                  </a:txBody>
                  <a:tcPr/>
                </a:tc>
                <a:extLst>
                  <a:ext uri="{0D108BD9-81ED-4DB2-BD59-A6C34878D82A}">
                    <a16:rowId xmlns:a16="http://schemas.microsoft.com/office/drawing/2014/main" val="1151030760"/>
                  </a:ext>
                </a:extLst>
              </a:tr>
              <a:tr h="315610">
                <a:tc>
                  <a:txBody>
                    <a:bodyPr/>
                    <a:lstStyle/>
                    <a:p>
                      <a:r>
                        <a:rPr lang="en-US" dirty="0"/>
                        <a:t>Creatine kinase</a:t>
                      </a:r>
                    </a:p>
                  </a:txBody>
                  <a:tcPr/>
                </a:tc>
                <a:tc>
                  <a:txBody>
                    <a:bodyPr/>
                    <a:lstStyle/>
                    <a:p>
                      <a:r>
                        <a:rPr lang="en-US" dirty="0"/>
                        <a:t>120 U/L</a:t>
                      </a:r>
                    </a:p>
                  </a:txBody>
                  <a:tcPr/>
                </a:tc>
                <a:tc>
                  <a:txBody>
                    <a:bodyPr/>
                    <a:lstStyle/>
                    <a:p>
                      <a:r>
                        <a:rPr lang="en-US" dirty="0"/>
                        <a:t>30-135 U/L</a:t>
                      </a:r>
                    </a:p>
                  </a:txBody>
                  <a:tcPr/>
                </a:tc>
                <a:extLst>
                  <a:ext uri="{0D108BD9-81ED-4DB2-BD59-A6C34878D82A}">
                    <a16:rowId xmlns:a16="http://schemas.microsoft.com/office/drawing/2014/main" val="1806678938"/>
                  </a:ext>
                </a:extLst>
              </a:tr>
              <a:tr h="315610">
                <a:tc>
                  <a:txBody>
                    <a:bodyPr/>
                    <a:lstStyle/>
                    <a:p>
                      <a:r>
                        <a:rPr lang="en-US" dirty="0"/>
                        <a:t>Urinalysis</a:t>
                      </a:r>
                    </a:p>
                  </a:txBody>
                  <a:tcPr/>
                </a:tc>
                <a:tc>
                  <a:txBody>
                    <a:bodyPr/>
                    <a:lstStyle/>
                    <a:p>
                      <a:r>
                        <a:rPr lang="en-US" dirty="0"/>
                        <a:t>3+ blood</a:t>
                      </a:r>
                    </a:p>
                  </a:txBody>
                  <a:tcPr/>
                </a:tc>
                <a:tc>
                  <a:txBody>
                    <a:bodyPr/>
                    <a:lstStyle/>
                    <a:p>
                      <a:r>
                        <a:rPr lang="en-US" dirty="0"/>
                        <a:t>negative</a:t>
                      </a:r>
                    </a:p>
                  </a:txBody>
                  <a:tcPr/>
                </a:tc>
                <a:extLst>
                  <a:ext uri="{0D108BD9-81ED-4DB2-BD59-A6C34878D82A}">
                    <a16:rowId xmlns:a16="http://schemas.microsoft.com/office/drawing/2014/main" val="3220024509"/>
                  </a:ext>
                </a:extLst>
              </a:tr>
              <a:tr h="315610">
                <a:tc>
                  <a:txBody>
                    <a:bodyPr/>
                    <a:lstStyle/>
                    <a:p>
                      <a:r>
                        <a:rPr lang="en-US" dirty="0"/>
                        <a:t>Microscopy</a:t>
                      </a:r>
                    </a:p>
                  </a:txBody>
                  <a:tcPr/>
                </a:tc>
                <a:tc>
                  <a:txBody>
                    <a:bodyPr/>
                    <a:lstStyle/>
                    <a:p>
                      <a:r>
                        <a:rPr lang="en-US" dirty="0"/>
                        <a:t>No RBCs</a:t>
                      </a:r>
                    </a:p>
                  </a:txBody>
                  <a:tcPr/>
                </a:tc>
                <a:tc>
                  <a:txBody>
                    <a:bodyPr/>
                    <a:lstStyle/>
                    <a:p>
                      <a:r>
                        <a:rPr lang="en-US" dirty="0"/>
                        <a:t>negative</a:t>
                      </a:r>
                    </a:p>
                  </a:txBody>
                  <a:tcPr/>
                </a:tc>
                <a:extLst>
                  <a:ext uri="{0D108BD9-81ED-4DB2-BD59-A6C34878D82A}">
                    <a16:rowId xmlns:a16="http://schemas.microsoft.com/office/drawing/2014/main" val="2590320617"/>
                  </a:ext>
                </a:extLst>
              </a:tr>
            </a:tbl>
          </a:graphicData>
        </a:graphic>
      </p:graphicFrame>
      <p:sp>
        <p:nvSpPr>
          <p:cNvPr id="5" name="TextBox 4">
            <a:extLst>
              <a:ext uri="{FF2B5EF4-FFF2-40B4-BE49-F238E27FC236}">
                <a16:creationId xmlns:a16="http://schemas.microsoft.com/office/drawing/2014/main" id="{9A40744D-2671-801D-582B-C94302A890CB}"/>
              </a:ext>
            </a:extLst>
          </p:cNvPr>
          <p:cNvSpPr txBox="1"/>
          <p:nvPr/>
        </p:nvSpPr>
        <p:spPr>
          <a:xfrm>
            <a:off x="428481" y="5292546"/>
            <a:ext cx="9279190" cy="1200329"/>
          </a:xfrm>
          <a:prstGeom prst="rect">
            <a:avLst/>
          </a:prstGeom>
          <a:noFill/>
        </p:spPr>
        <p:txBody>
          <a:bodyPr wrap="square" rtlCol="0">
            <a:spAutoFit/>
          </a:bodyPr>
          <a:lstStyle/>
          <a:p>
            <a:pPr marL="0" indent="0">
              <a:buNone/>
            </a:pPr>
            <a:r>
              <a:rPr lang="en-US" sz="1800" dirty="0">
                <a:highlight>
                  <a:srgbClr val="00FFFF"/>
                </a:highlight>
              </a:rPr>
              <a:t>This patient has a hemolytic anemia and TTP likely caused by an </a:t>
            </a:r>
            <a:r>
              <a:rPr lang="en-US" sz="1800" dirty="0" err="1">
                <a:highlight>
                  <a:srgbClr val="00FFFF"/>
                </a:highlight>
              </a:rPr>
              <a:t>E.Coli</a:t>
            </a:r>
            <a:r>
              <a:rPr lang="en-US" sz="1800" dirty="0">
                <a:highlight>
                  <a:srgbClr val="00FFFF"/>
                </a:highlight>
              </a:rPr>
              <a:t> infection.  The anemia with presence of schistocytes on peripheral smear suggests hemolysis. The presence of blood on urinalysis with no RBCs on microscopy indicates that there is hemoglobin in the urine without cells.  Heme pigment is toxic to the tubular cells and causes Acute Tubular Necrosis.</a:t>
            </a:r>
          </a:p>
        </p:txBody>
      </p:sp>
    </p:spTree>
    <p:extLst>
      <p:ext uri="{BB962C8B-B14F-4D97-AF65-F5344CB8AC3E}">
        <p14:creationId xmlns:p14="http://schemas.microsoft.com/office/powerpoint/2010/main" val="4068387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CASE</a:t>
            </a:r>
          </a:p>
        </p:txBody>
      </p:sp>
      <p:sp>
        <p:nvSpPr>
          <p:cNvPr id="3" name="Content Placeholder 2"/>
          <p:cNvSpPr>
            <a:spLocks noGrp="1"/>
          </p:cNvSpPr>
          <p:nvPr>
            <p:ph idx="1"/>
          </p:nvPr>
        </p:nvSpPr>
        <p:spPr>
          <a:xfrm>
            <a:off x="838200" y="1825625"/>
            <a:ext cx="5462588" cy="4775200"/>
          </a:xfrm>
        </p:spPr>
        <p:txBody>
          <a:bodyPr>
            <a:normAutofit/>
          </a:bodyPr>
          <a:lstStyle/>
          <a:p>
            <a:pPr marL="0" indent="0">
              <a:buNone/>
            </a:pPr>
            <a:r>
              <a:rPr lang="en-US" sz="2400" dirty="0">
                <a:solidFill>
                  <a:schemeClr val="bg1"/>
                </a:solidFill>
              </a:rPr>
              <a:t>A 30-year-old man presents to the hospital with severe bilateral leg pain and bilateral flank pain after a day-long pickle ball tournament in the summer. </a:t>
            </a:r>
          </a:p>
          <a:p>
            <a:pPr marL="0" indent="0">
              <a:buNone/>
            </a:pPr>
            <a:r>
              <a:rPr lang="en-US" sz="2400" dirty="0">
                <a:solidFill>
                  <a:schemeClr val="bg1"/>
                </a:solidFill>
              </a:rPr>
              <a:t>What is the most likely diagnosis?</a:t>
            </a:r>
          </a:p>
          <a:p>
            <a:pPr marL="514350" indent="-514350">
              <a:buAutoNum type="alphaUcPeriod"/>
            </a:pPr>
            <a:r>
              <a:rPr lang="en-US" sz="2400" dirty="0">
                <a:solidFill>
                  <a:schemeClr val="bg1"/>
                </a:solidFill>
              </a:rPr>
              <a:t>Rhabdomyolysis with myoglobinuria</a:t>
            </a:r>
          </a:p>
          <a:p>
            <a:pPr marL="514350" indent="-514350">
              <a:buAutoNum type="alphaUcPeriod"/>
            </a:pPr>
            <a:r>
              <a:rPr lang="en-US" sz="2400" dirty="0">
                <a:solidFill>
                  <a:schemeClr val="bg1"/>
                </a:solidFill>
              </a:rPr>
              <a:t>Consumption of too many beets</a:t>
            </a:r>
          </a:p>
          <a:p>
            <a:pPr marL="514350" indent="-514350">
              <a:buAutoNum type="alphaUcPeriod"/>
            </a:pPr>
            <a:r>
              <a:rPr lang="en-US" sz="2400" dirty="0">
                <a:solidFill>
                  <a:schemeClr val="bg1"/>
                </a:solidFill>
              </a:rPr>
              <a:t>Acute renal colic from nephrolithiasis</a:t>
            </a:r>
          </a:p>
          <a:p>
            <a:pPr marL="514350" indent="-514350">
              <a:buAutoNum type="alphaUcPeriod"/>
            </a:pPr>
            <a:r>
              <a:rPr lang="en-US" sz="2400" dirty="0">
                <a:solidFill>
                  <a:schemeClr val="bg1"/>
                </a:solidFill>
              </a:rPr>
              <a:t>Renal cell carcinoma</a:t>
            </a:r>
          </a:p>
          <a:p>
            <a:pPr marL="514350" indent="-514350">
              <a:buAutoNum type="alphaUcPeriod"/>
            </a:pPr>
            <a:r>
              <a:rPr lang="en-US" sz="2400" dirty="0">
                <a:solidFill>
                  <a:schemeClr val="bg1"/>
                </a:solidFill>
              </a:rPr>
              <a:t>Lupus nephritis</a:t>
            </a:r>
          </a:p>
        </p:txBody>
      </p:sp>
      <p:graphicFrame>
        <p:nvGraphicFramePr>
          <p:cNvPr id="4" name="Table 3">
            <a:extLst>
              <a:ext uri="{FF2B5EF4-FFF2-40B4-BE49-F238E27FC236}">
                <a16:creationId xmlns:a16="http://schemas.microsoft.com/office/drawing/2014/main" id="{131646EA-F389-2478-6677-30630DC738C6}"/>
              </a:ext>
            </a:extLst>
          </p:cNvPr>
          <p:cNvGraphicFramePr>
            <a:graphicFrameLocks noGrp="1"/>
          </p:cNvGraphicFramePr>
          <p:nvPr>
            <p:extLst>
              <p:ext uri="{D42A27DB-BD31-4B8C-83A1-F6EECF244321}">
                <p14:modId xmlns:p14="http://schemas.microsoft.com/office/powerpoint/2010/main" val="2899234490"/>
              </p:ext>
            </p:extLst>
          </p:nvPr>
        </p:nvGraphicFramePr>
        <p:xfrm>
          <a:off x="6532562" y="2662766"/>
          <a:ext cx="5111751" cy="2560320"/>
        </p:xfrm>
        <a:graphic>
          <a:graphicData uri="http://schemas.openxmlformats.org/drawingml/2006/table">
            <a:tbl>
              <a:tblPr firstRow="1" bandRow="1">
                <a:tableStyleId>{5C22544A-7EE6-4342-B048-85BDC9FD1C3A}</a:tableStyleId>
              </a:tblPr>
              <a:tblGrid>
                <a:gridCol w="1811338">
                  <a:extLst>
                    <a:ext uri="{9D8B030D-6E8A-4147-A177-3AD203B41FA5}">
                      <a16:colId xmlns:a16="http://schemas.microsoft.com/office/drawing/2014/main" val="3252059540"/>
                    </a:ext>
                  </a:extLst>
                </a:gridCol>
                <a:gridCol w="1485900">
                  <a:extLst>
                    <a:ext uri="{9D8B030D-6E8A-4147-A177-3AD203B41FA5}">
                      <a16:colId xmlns:a16="http://schemas.microsoft.com/office/drawing/2014/main" val="3235022188"/>
                    </a:ext>
                  </a:extLst>
                </a:gridCol>
                <a:gridCol w="1814513">
                  <a:extLst>
                    <a:ext uri="{9D8B030D-6E8A-4147-A177-3AD203B41FA5}">
                      <a16:colId xmlns:a16="http://schemas.microsoft.com/office/drawing/2014/main" val="2193028720"/>
                    </a:ext>
                  </a:extLst>
                </a:gridCol>
              </a:tblGrid>
              <a:tr h="315610">
                <a:tc>
                  <a:txBody>
                    <a:bodyPr/>
                    <a:lstStyle/>
                    <a:p>
                      <a:r>
                        <a:rPr lang="en-US" dirty="0"/>
                        <a:t>Test</a:t>
                      </a:r>
                    </a:p>
                  </a:txBody>
                  <a:tcPr/>
                </a:tc>
                <a:tc>
                  <a:txBody>
                    <a:bodyPr/>
                    <a:lstStyle/>
                    <a:p>
                      <a:r>
                        <a:rPr lang="en-US" dirty="0"/>
                        <a:t>Result</a:t>
                      </a:r>
                    </a:p>
                  </a:txBody>
                  <a:tcPr/>
                </a:tc>
                <a:tc>
                  <a:txBody>
                    <a:bodyPr/>
                    <a:lstStyle/>
                    <a:p>
                      <a:r>
                        <a:rPr lang="en-US" dirty="0"/>
                        <a:t>Normal range</a:t>
                      </a:r>
                    </a:p>
                  </a:txBody>
                  <a:tcPr/>
                </a:tc>
                <a:extLst>
                  <a:ext uri="{0D108BD9-81ED-4DB2-BD59-A6C34878D82A}">
                    <a16:rowId xmlns:a16="http://schemas.microsoft.com/office/drawing/2014/main" val="892800139"/>
                  </a:ext>
                </a:extLst>
              </a:tr>
              <a:tr h="315610">
                <a:tc>
                  <a:txBody>
                    <a:bodyPr/>
                    <a:lstStyle/>
                    <a:p>
                      <a:r>
                        <a:rPr lang="en-US" dirty="0"/>
                        <a:t>Creatinine </a:t>
                      </a:r>
                    </a:p>
                  </a:txBody>
                  <a:tcPr/>
                </a:tc>
                <a:tc>
                  <a:txBody>
                    <a:bodyPr/>
                    <a:lstStyle/>
                    <a:p>
                      <a:r>
                        <a:rPr lang="en-US" dirty="0"/>
                        <a:t>5.6 mg/dL</a:t>
                      </a:r>
                    </a:p>
                  </a:txBody>
                  <a:tcPr/>
                </a:tc>
                <a:tc>
                  <a:txBody>
                    <a:bodyPr/>
                    <a:lstStyle/>
                    <a:p>
                      <a:r>
                        <a:rPr lang="en-US" dirty="0"/>
                        <a:t>0.7-</a:t>
                      </a:r>
                      <a:r>
                        <a:rPr lang="en-US" u="none" dirty="0"/>
                        <a:t>1.3 </a:t>
                      </a:r>
                      <a:r>
                        <a:rPr lang="en-US" dirty="0"/>
                        <a:t>mg/dL</a:t>
                      </a:r>
                    </a:p>
                  </a:txBody>
                  <a:tcPr/>
                </a:tc>
                <a:extLst>
                  <a:ext uri="{0D108BD9-81ED-4DB2-BD59-A6C34878D82A}">
                    <a16:rowId xmlns:a16="http://schemas.microsoft.com/office/drawing/2014/main" val="3944236951"/>
                  </a:ext>
                </a:extLst>
              </a:tr>
              <a:tr h="315610">
                <a:tc>
                  <a:txBody>
                    <a:bodyPr/>
                    <a:lstStyle/>
                    <a:p>
                      <a:r>
                        <a:rPr lang="en-US" dirty="0"/>
                        <a:t>Potassium </a:t>
                      </a:r>
                    </a:p>
                  </a:txBody>
                  <a:tcPr/>
                </a:tc>
                <a:tc>
                  <a:txBody>
                    <a:bodyPr/>
                    <a:lstStyle/>
                    <a:p>
                      <a:r>
                        <a:rPr lang="en-US" dirty="0"/>
                        <a:t>5.9 </a:t>
                      </a:r>
                      <a:r>
                        <a:rPr lang="en-US" dirty="0" err="1"/>
                        <a:t>mEq</a:t>
                      </a:r>
                      <a:r>
                        <a:rPr lang="en-US" dirty="0"/>
                        <a:t>/L</a:t>
                      </a:r>
                    </a:p>
                  </a:txBody>
                  <a:tcPr/>
                </a:tc>
                <a:tc>
                  <a:txBody>
                    <a:bodyPr/>
                    <a:lstStyle/>
                    <a:p>
                      <a:r>
                        <a:rPr lang="en-US" baseline="0" dirty="0"/>
                        <a:t>3.5-5.2 </a:t>
                      </a:r>
                      <a:r>
                        <a:rPr lang="en-US" baseline="0" dirty="0" err="1"/>
                        <a:t>mEq</a:t>
                      </a:r>
                      <a:r>
                        <a:rPr lang="en-US" baseline="0" dirty="0"/>
                        <a:t>/L</a:t>
                      </a:r>
                    </a:p>
                  </a:txBody>
                  <a:tcPr/>
                </a:tc>
                <a:extLst>
                  <a:ext uri="{0D108BD9-81ED-4DB2-BD59-A6C34878D82A}">
                    <a16:rowId xmlns:a16="http://schemas.microsoft.com/office/drawing/2014/main" val="2344909330"/>
                  </a:ext>
                </a:extLst>
              </a:tr>
              <a:tr h="315610">
                <a:tc>
                  <a:txBody>
                    <a:bodyPr/>
                    <a:lstStyle/>
                    <a:p>
                      <a:r>
                        <a:rPr lang="en-US" dirty="0"/>
                        <a:t>Hemoglobin</a:t>
                      </a:r>
                    </a:p>
                  </a:txBody>
                  <a:tcPr/>
                </a:tc>
                <a:tc>
                  <a:txBody>
                    <a:bodyPr/>
                    <a:lstStyle/>
                    <a:p>
                      <a:r>
                        <a:rPr lang="en-US" dirty="0"/>
                        <a:t>19 g/dL</a:t>
                      </a:r>
                    </a:p>
                  </a:txBody>
                  <a:tcPr/>
                </a:tc>
                <a:tc>
                  <a:txBody>
                    <a:bodyPr/>
                    <a:lstStyle/>
                    <a:p>
                      <a:r>
                        <a:rPr lang="en-US" dirty="0"/>
                        <a:t>13.5-17.5 g/dL</a:t>
                      </a:r>
                    </a:p>
                  </a:txBody>
                  <a:tcPr/>
                </a:tc>
                <a:extLst>
                  <a:ext uri="{0D108BD9-81ED-4DB2-BD59-A6C34878D82A}">
                    <a16:rowId xmlns:a16="http://schemas.microsoft.com/office/drawing/2014/main" val="1151030760"/>
                  </a:ext>
                </a:extLst>
              </a:tr>
              <a:tr h="315610">
                <a:tc>
                  <a:txBody>
                    <a:bodyPr/>
                    <a:lstStyle/>
                    <a:p>
                      <a:r>
                        <a:rPr lang="en-US" dirty="0"/>
                        <a:t>Creatine kinase</a:t>
                      </a:r>
                    </a:p>
                  </a:txBody>
                  <a:tcPr/>
                </a:tc>
                <a:tc>
                  <a:txBody>
                    <a:bodyPr/>
                    <a:lstStyle/>
                    <a:p>
                      <a:r>
                        <a:rPr lang="en-US" dirty="0"/>
                        <a:t>12,300 U/L</a:t>
                      </a:r>
                    </a:p>
                  </a:txBody>
                  <a:tcPr/>
                </a:tc>
                <a:tc>
                  <a:txBody>
                    <a:bodyPr/>
                    <a:lstStyle/>
                    <a:p>
                      <a:r>
                        <a:rPr lang="en-US" dirty="0"/>
                        <a:t>30-135 U/L</a:t>
                      </a:r>
                    </a:p>
                  </a:txBody>
                  <a:tcPr/>
                </a:tc>
                <a:extLst>
                  <a:ext uri="{0D108BD9-81ED-4DB2-BD59-A6C34878D82A}">
                    <a16:rowId xmlns:a16="http://schemas.microsoft.com/office/drawing/2014/main" val="1806678938"/>
                  </a:ext>
                </a:extLst>
              </a:tr>
              <a:tr h="315610">
                <a:tc>
                  <a:txBody>
                    <a:bodyPr/>
                    <a:lstStyle/>
                    <a:p>
                      <a:r>
                        <a:rPr lang="en-US" dirty="0"/>
                        <a:t>Urinalysis</a:t>
                      </a:r>
                    </a:p>
                  </a:txBody>
                  <a:tcPr/>
                </a:tc>
                <a:tc>
                  <a:txBody>
                    <a:bodyPr/>
                    <a:lstStyle/>
                    <a:p>
                      <a:r>
                        <a:rPr lang="en-US" dirty="0"/>
                        <a:t>3+ blood</a:t>
                      </a:r>
                    </a:p>
                  </a:txBody>
                  <a:tcPr/>
                </a:tc>
                <a:tc>
                  <a:txBody>
                    <a:bodyPr/>
                    <a:lstStyle/>
                    <a:p>
                      <a:r>
                        <a:rPr lang="en-US" dirty="0"/>
                        <a:t>negative</a:t>
                      </a:r>
                    </a:p>
                  </a:txBody>
                  <a:tcPr/>
                </a:tc>
                <a:extLst>
                  <a:ext uri="{0D108BD9-81ED-4DB2-BD59-A6C34878D82A}">
                    <a16:rowId xmlns:a16="http://schemas.microsoft.com/office/drawing/2014/main" val="3220024509"/>
                  </a:ext>
                </a:extLst>
              </a:tr>
              <a:tr h="315610">
                <a:tc>
                  <a:txBody>
                    <a:bodyPr/>
                    <a:lstStyle/>
                    <a:p>
                      <a:r>
                        <a:rPr lang="en-US" dirty="0"/>
                        <a:t>Microscopy</a:t>
                      </a:r>
                    </a:p>
                  </a:txBody>
                  <a:tcPr/>
                </a:tc>
                <a:tc>
                  <a:txBody>
                    <a:bodyPr/>
                    <a:lstStyle/>
                    <a:p>
                      <a:r>
                        <a:rPr lang="en-US" dirty="0"/>
                        <a:t>No RBCs</a:t>
                      </a:r>
                    </a:p>
                  </a:txBody>
                  <a:tcPr/>
                </a:tc>
                <a:tc>
                  <a:txBody>
                    <a:bodyPr/>
                    <a:lstStyle/>
                    <a:p>
                      <a:r>
                        <a:rPr lang="en-US" dirty="0"/>
                        <a:t>negative</a:t>
                      </a:r>
                    </a:p>
                  </a:txBody>
                  <a:tcPr/>
                </a:tc>
                <a:extLst>
                  <a:ext uri="{0D108BD9-81ED-4DB2-BD59-A6C34878D82A}">
                    <a16:rowId xmlns:a16="http://schemas.microsoft.com/office/drawing/2014/main" val="2590320617"/>
                  </a:ext>
                </a:extLst>
              </a:tr>
            </a:tbl>
          </a:graphicData>
        </a:graphic>
      </p:graphicFrame>
    </p:spTree>
    <p:extLst>
      <p:ext uri="{BB962C8B-B14F-4D97-AF65-F5344CB8AC3E}">
        <p14:creationId xmlns:p14="http://schemas.microsoft.com/office/powerpoint/2010/main" val="1775137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CASE</a:t>
            </a:r>
          </a:p>
        </p:txBody>
      </p:sp>
      <p:sp>
        <p:nvSpPr>
          <p:cNvPr id="3" name="Content Placeholder 2"/>
          <p:cNvSpPr>
            <a:spLocks noGrp="1"/>
          </p:cNvSpPr>
          <p:nvPr>
            <p:ph idx="1"/>
          </p:nvPr>
        </p:nvSpPr>
        <p:spPr>
          <a:xfrm>
            <a:off x="426720" y="1825625"/>
            <a:ext cx="6385560" cy="3173095"/>
          </a:xfrm>
        </p:spPr>
        <p:txBody>
          <a:bodyPr>
            <a:normAutofit fontScale="92500" lnSpcReduction="10000"/>
          </a:bodyPr>
          <a:lstStyle/>
          <a:p>
            <a:pPr marL="0" indent="0">
              <a:buNone/>
            </a:pPr>
            <a:r>
              <a:rPr lang="en-US" sz="1800" dirty="0">
                <a:solidFill>
                  <a:schemeClr val="bg1"/>
                </a:solidFill>
              </a:rPr>
              <a:t>A 30-year-old man presents to the hospital with severe bilateral leg pain and bilateral flank pain after a day-long pickle ball tournament in the summer.   </a:t>
            </a:r>
          </a:p>
          <a:p>
            <a:pPr marL="0" indent="0">
              <a:buNone/>
            </a:pPr>
            <a:r>
              <a:rPr lang="en-US" sz="1800" dirty="0">
                <a:solidFill>
                  <a:schemeClr val="bg1"/>
                </a:solidFill>
              </a:rPr>
              <a:t>What is the most likely diagnosis?</a:t>
            </a:r>
          </a:p>
          <a:p>
            <a:pPr marL="514350" indent="-514350">
              <a:buAutoNum type="alphaUcPeriod"/>
            </a:pPr>
            <a:r>
              <a:rPr lang="en-US" sz="1800" dirty="0">
                <a:highlight>
                  <a:srgbClr val="00FFFF"/>
                </a:highlight>
              </a:rPr>
              <a:t>Rhabdomyolysis with myoglobinuria</a:t>
            </a:r>
          </a:p>
          <a:p>
            <a:pPr marL="514350" indent="-514350">
              <a:buAutoNum type="alphaUcPeriod"/>
            </a:pPr>
            <a:r>
              <a:rPr lang="en-US" sz="1800" dirty="0">
                <a:solidFill>
                  <a:schemeClr val="bg1"/>
                </a:solidFill>
              </a:rPr>
              <a:t>Consumption of too many beets (No – urinalysis and micro would both be negative for blood)</a:t>
            </a:r>
          </a:p>
          <a:p>
            <a:pPr marL="514350" indent="-514350">
              <a:buAutoNum type="alphaUcPeriod"/>
            </a:pPr>
            <a:r>
              <a:rPr lang="en-US" sz="1800" dirty="0">
                <a:solidFill>
                  <a:schemeClr val="bg1"/>
                </a:solidFill>
              </a:rPr>
              <a:t>Acute renal colic from nephrolithiasis (No – micro would be + for blood)</a:t>
            </a:r>
          </a:p>
          <a:p>
            <a:pPr marL="514350" indent="-514350">
              <a:buAutoNum type="alphaUcPeriod"/>
            </a:pPr>
            <a:r>
              <a:rPr lang="en-US" sz="1800" dirty="0">
                <a:solidFill>
                  <a:schemeClr val="bg1"/>
                </a:solidFill>
              </a:rPr>
              <a:t>Renal cell carcinoma (No – micro would be + for blood)</a:t>
            </a:r>
          </a:p>
          <a:p>
            <a:pPr marL="514350" indent="-514350">
              <a:buAutoNum type="alphaUcPeriod"/>
            </a:pPr>
            <a:r>
              <a:rPr lang="en-US" sz="1800" dirty="0">
                <a:solidFill>
                  <a:schemeClr val="bg1"/>
                </a:solidFill>
              </a:rPr>
              <a:t>Lupus nephritis (No – micro would be + for blood)</a:t>
            </a:r>
          </a:p>
        </p:txBody>
      </p:sp>
      <p:graphicFrame>
        <p:nvGraphicFramePr>
          <p:cNvPr id="4" name="Table 3">
            <a:extLst>
              <a:ext uri="{FF2B5EF4-FFF2-40B4-BE49-F238E27FC236}">
                <a16:creationId xmlns:a16="http://schemas.microsoft.com/office/drawing/2014/main" id="{131646EA-F389-2478-6677-30630DC738C6}"/>
              </a:ext>
            </a:extLst>
          </p:cNvPr>
          <p:cNvGraphicFramePr>
            <a:graphicFrameLocks noGrp="1"/>
          </p:cNvGraphicFramePr>
          <p:nvPr>
            <p:extLst>
              <p:ext uri="{D42A27DB-BD31-4B8C-83A1-F6EECF244321}">
                <p14:modId xmlns:p14="http://schemas.microsoft.com/office/powerpoint/2010/main" val="3351631355"/>
              </p:ext>
            </p:extLst>
          </p:nvPr>
        </p:nvGraphicFramePr>
        <p:xfrm>
          <a:off x="6928802" y="1859280"/>
          <a:ext cx="5111751" cy="2665745"/>
        </p:xfrm>
        <a:graphic>
          <a:graphicData uri="http://schemas.openxmlformats.org/drawingml/2006/table">
            <a:tbl>
              <a:tblPr firstRow="1" bandRow="1">
                <a:tableStyleId>{5C22544A-7EE6-4342-B048-85BDC9FD1C3A}</a:tableStyleId>
              </a:tblPr>
              <a:tblGrid>
                <a:gridCol w="1811338">
                  <a:extLst>
                    <a:ext uri="{9D8B030D-6E8A-4147-A177-3AD203B41FA5}">
                      <a16:colId xmlns:a16="http://schemas.microsoft.com/office/drawing/2014/main" val="3252059540"/>
                    </a:ext>
                  </a:extLst>
                </a:gridCol>
                <a:gridCol w="1485900">
                  <a:extLst>
                    <a:ext uri="{9D8B030D-6E8A-4147-A177-3AD203B41FA5}">
                      <a16:colId xmlns:a16="http://schemas.microsoft.com/office/drawing/2014/main" val="3235022188"/>
                    </a:ext>
                  </a:extLst>
                </a:gridCol>
                <a:gridCol w="1814513">
                  <a:extLst>
                    <a:ext uri="{9D8B030D-6E8A-4147-A177-3AD203B41FA5}">
                      <a16:colId xmlns:a16="http://schemas.microsoft.com/office/drawing/2014/main" val="2193028720"/>
                    </a:ext>
                  </a:extLst>
                </a:gridCol>
              </a:tblGrid>
              <a:tr h="471185">
                <a:tc>
                  <a:txBody>
                    <a:bodyPr/>
                    <a:lstStyle/>
                    <a:p>
                      <a:r>
                        <a:rPr lang="en-US" dirty="0"/>
                        <a:t>Test</a:t>
                      </a:r>
                    </a:p>
                  </a:txBody>
                  <a:tcPr/>
                </a:tc>
                <a:tc>
                  <a:txBody>
                    <a:bodyPr/>
                    <a:lstStyle/>
                    <a:p>
                      <a:r>
                        <a:rPr lang="en-US" dirty="0"/>
                        <a:t>Result</a:t>
                      </a:r>
                    </a:p>
                  </a:txBody>
                  <a:tcPr/>
                </a:tc>
                <a:tc>
                  <a:txBody>
                    <a:bodyPr/>
                    <a:lstStyle/>
                    <a:p>
                      <a:r>
                        <a:rPr lang="en-US" dirty="0"/>
                        <a:t>Normal range</a:t>
                      </a:r>
                    </a:p>
                  </a:txBody>
                  <a:tcPr/>
                </a:tc>
                <a:extLst>
                  <a:ext uri="{0D108BD9-81ED-4DB2-BD59-A6C34878D82A}">
                    <a16:rowId xmlns:a16="http://schemas.microsoft.com/office/drawing/2014/main" val="892800139"/>
                  </a:ext>
                </a:extLst>
              </a:tr>
              <a:tr h="315610">
                <a:tc>
                  <a:txBody>
                    <a:bodyPr/>
                    <a:lstStyle/>
                    <a:p>
                      <a:r>
                        <a:rPr lang="en-US" dirty="0"/>
                        <a:t>Creatinine </a:t>
                      </a:r>
                    </a:p>
                  </a:txBody>
                  <a:tcPr/>
                </a:tc>
                <a:tc>
                  <a:txBody>
                    <a:bodyPr/>
                    <a:lstStyle/>
                    <a:p>
                      <a:r>
                        <a:rPr lang="en-US" dirty="0"/>
                        <a:t>5.6 mg/dL</a:t>
                      </a:r>
                    </a:p>
                  </a:txBody>
                  <a:tcPr/>
                </a:tc>
                <a:tc>
                  <a:txBody>
                    <a:bodyPr/>
                    <a:lstStyle/>
                    <a:p>
                      <a:r>
                        <a:rPr lang="en-US" dirty="0"/>
                        <a:t>0.7-</a:t>
                      </a:r>
                      <a:r>
                        <a:rPr lang="en-US" u="none" dirty="0"/>
                        <a:t>1.3 </a:t>
                      </a:r>
                      <a:r>
                        <a:rPr lang="en-US" dirty="0"/>
                        <a:t>mg/dL</a:t>
                      </a:r>
                    </a:p>
                  </a:txBody>
                  <a:tcPr/>
                </a:tc>
                <a:extLst>
                  <a:ext uri="{0D108BD9-81ED-4DB2-BD59-A6C34878D82A}">
                    <a16:rowId xmlns:a16="http://schemas.microsoft.com/office/drawing/2014/main" val="3944236951"/>
                  </a:ext>
                </a:extLst>
              </a:tr>
              <a:tr h="315610">
                <a:tc>
                  <a:txBody>
                    <a:bodyPr/>
                    <a:lstStyle/>
                    <a:p>
                      <a:r>
                        <a:rPr lang="en-US" dirty="0"/>
                        <a:t>Potassium </a:t>
                      </a:r>
                    </a:p>
                  </a:txBody>
                  <a:tcPr/>
                </a:tc>
                <a:tc>
                  <a:txBody>
                    <a:bodyPr/>
                    <a:lstStyle/>
                    <a:p>
                      <a:r>
                        <a:rPr lang="en-US" dirty="0"/>
                        <a:t>5.9 </a:t>
                      </a:r>
                      <a:r>
                        <a:rPr lang="en-US" dirty="0" err="1"/>
                        <a:t>mEq</a:t>
                      </a:r>
                      <a:r>
                        <a:rPr lang="en-US" dirty="0"/>
                        <a:t>/L</a:t>
                      </a:r>
                    </a:p>
                  </a:txBody>
                  <a:tcPr/>
                </a:tc>
                <a:tc>
                  <a:txBody>
                    <a:bodyPr/>
                    <a:lstStyle/>
                    <a:p>
                      <a:r>
                        <a:rPr lang="en-US" baseline="0" dirty="0"/>
                        <a:t>3.5-5.2 </a:t>
                      </a:r>
                      <a:r>
                        <a:rPr lang="en-US" baseline="0" dirty="0" err="1"/>
                        <a:t>mEq</a:t>
                      </a:r>
                      <a:r>
                        <a:rPr lang="en-US" baseline="0" dirty="0"/>
                        <a:t>/L</a:t>
                      </a:r>
                    </a:p>
                  </a:txBody>
                  <a:tcPr/>
                </a:tc>
                <a:extLst>
                  <a:ext uri="{0D108BD9-81ED-4DB2-BD59-A6C34878D82A}">
                    <a16:rowId xmlns:a16="http://schemas.microsoft.com/office/drawing/2014/main" val="2344909330"/>
                  </a:ext>
                </a:extLst>
              </a:tr>
              <a:tr h="315610">
                <a:tc>
                  <a:txBody>
                    <a:bodyPr/>
                    <a:lstStyle/>
                    <a:p>
                      <a:r>
                        <a:rPr lang="en-US" dirty="0"/>
                        <a:t>Hemoglobin</a:t>
                      </a:r>
                    </a:p>
                  </a:txBody>
                  <a:tcPr/>
                </a:tc>
                <a:tc>
                  <a:txBody>
                    <a:bodyPr/>
                    <a:lstStyle/>
                    <a:p>
                      <a:r>
                        <a:rPr lang="en-US" dirty="0"/>
                        <a:t>19 g/dL</a:t>
                      </a:r>
                    </a:p>
                  </a:txBody>
                  <a:tcPr/>
                </a:tc>
                <a:tc>
                  <a:txBody>
                    <a:bodyPr/>
                    <a:lstStyle/>
                    <a:p>
                      <a:r>
                        <a:rPr lang="en-US" dirty="0"/>
                        <a:t>13.5-17.5 g/dL</a:t>
                      </a:r>
                    </a:p>
                  </a:txBody>
                  <a:tcPr/>
                </a:tc>
                <a:extLst>
                  <a:ext uri="{0D108BD9-81ED-4DB2-BD59-A6C34878D82A}">
                    <a16:rowId xmlns:a16="http://schemas.microsoft.com/office/drawing/2014/main" val="1151030760"/>
                  </a:ext>
                </a:extLst>
              </a:tr>
              <a:tr h="315610">
                <a:tc>
                  <a:txBody>
                    <a:bodyPr/>
                    <a:lstStyle/>
                    <a:p>
                      <a:r>
                        <a:rPr lang="en-US" dirty="0"/>
                        <a:t>Creatine kinase</a:t>
                      </a:r>
                    </a:p>
                  </a:txBody>
                  <a:tcPr/>
                </a:tc>
                <a:tc>
                  <a:txBody>
                    <a:bodyPr/>
                    <a:lstStyle/>
                    <a:p>
                      <a:r>
                        <a:rPr lang="en-US" dirty="0"/>
                        <a:t>12,300 U/L</a:t>
                      </a:r>
                    </a:p>
                  </a:txBody>
                  <a:tcPr/>
                </a:tc>
                <a:tc>
                  <a:txBody>
                    <a:bodyPr/>
                    <a:lstStyle/>
                    <a:p>
                      <a:r>
                        <a:rPr lang="en-US" dirty="0"/>
                        <a:t>30-135 U/L</a:t>
                      </a:r>
                    </a:p>
                  </a:txBody>
                  <a:tcPr/>
                </a:tc>
                <a:extLst>
                  <a:ext uri="{0D108BD9-81ED-4DB2-BD59-A6C34878D82A}">
                    <a16:rowId xmlns:a16="http://schemas.microsoft.com/office/drawing/2014/main" val="1806678938"/>
                  </a:ext>
                </a:extLst>
              </a:tr>
              <a:tr h="315610">
                <a:tc>
                  <a:txBody>
                    <a:bodyPr/>
                    <a:lstStyle/>
                    <a:p>
                      <a:r>
                        <a:rPr lang="en-US" dirty="0"/>
                        <a:t>Urinalysis</a:t>
                      </a:r>
                    </a:p>
                  </a:txBody>
                  <a:tcPr/>
                </a:tc>
                <a:tc>
                  <a:txBody>
                    <a:bodyPr/>
                    <a:lstStyle/>
                    <a:p>
                      <a:r>
                        <a:rPr lang="en-US" dirty="0"/>
                        <a:t>3+ blood</a:t>
                      </a:r>
                    </a:p>
                  </a:txBody>
                  <a:tcPr/>
                </a:tc>
                <a:tc>
                  <a:txBody>
                    <a:bodyPr/>
                    <a:lstStyle/>
                    <a:p>
                      <a:r>
                        <a:rPr lang="en-US" dirty="0"/>
                        <a:t>negative</a:t>
                      </a:r>
                    </a:p>
                  </a:txBody>
                  <a:tcPr/>
                </a:tc>
                <a:extLst>
                  <a:ext uri="{0D108BD9-81ED-4DB2-BD59-A6C34878D82A}">
                    <a16:rowId xmlns:a16="http://schemas.microsoft.com/office/drawing/2014/main" val="3220024509"/>
                  </a:ext>
                </a:extLst>
              </a:tr>
              <a:tr h="315610">
                <a:tc>
                  <a:txBody>
                    <a:bodyPr/>
                    <a:lstStyle/>
                    <a:p>
                      <a:r>
                        <a:rPr lang="en-US" dirty="0"/>
                        <a:t>Microscopy</a:t>
                      </a:r>
                    </a:p>
                  </a:txBody>
                  <a:tcPr/>
                </a:tc>
                <a:tc>
                  <a:txBody>
                    <a:bodyPr/>
                    <a:lstStyle/>
                    <a:p>
                      <a:r>
                        <a:rPr lang="en-US" dirty="0"/>
                        <a:t>No RBCs</a:t>
                      </a:r>
                    </a:p>
                  </a:txBody>
                  <a:tcPr/>
                </a:tc>
                <a:tc>
                  <a:txBody>
                    <a:bodyPr/>
                    <a:lstStyle/>
                    <a:p>
                      <a:r>
                        <a:rPr lang="en-US" dirty="0"/>
                        <a:t>negative</a:t>
                      </a:r>
                    </a:p>
                  </a:txBody>
                  <a:tcPr/>
                </a:tc>
                <a:extLst>
                  <a:ext uri="{0D108BD9-81ED-4DB2-BD59-A6C34878D82A}">
                    <a16:rowId xmlns:a16="http://schemas.microsoft.com/office/drawing/2014/main" val="2590320617"/>
                  </a:ext>
                </a:extLst>
              </a:tr>
            </a:tbl>
          </a:graphicData>
        </a:graphic>
      </p:graphicFrame>
      <p:sp>
        <p:nvSpPr>
          <p:cNvPr id="5" name="TextBox 4">
            <a:extLst>
              <a:ext uri="{FF2B5EF4-FFF2-40B4-BE49-F238E27FC236}">
                <a16:creationId xmlns:a16="http://schemas.microsoft.com/office/drawing/2014/main" id="{A97C7678-8135-2EF3-CE0B-5E9888CEAB87}"/>
              </a:ext>
            </a:extLst>
          </p:cNvPr>
          <p:cNvSpPr txBox="1"/>
          <p:nvPr/>
        </p:nvSpPr>
        <p:spPr>
          <a:xfrm>
            <a:off x="426720" y="4998720"/>
            <a:ext cx="11202353" cy="1754326"/>
          </a:xfrm>
          <a:prstGeom prst="rect">
            <a:avLst/>
          </a:prstGeom>
          <a:noFill/>
        </p:spPr>
        <p:txBody>
          <a:bodyPr wrap="square" rtlCol="0">
            <a:spAutoFit/>
          </a:bodyPr>
          <a:lstStyle/>
          <a:p>
            <a:r>
              <a:rPr lang="en-US" sz="1800" dirty="0">
                <a:highlight>
                  <a:srgbClr val="00FFFF"/>
                </a:highlight>
              </a:rPr>
              <a:t>This patient has rhabdomyolysis caused by breakdown of muscle.  Myoglobin gets filtered by the kidneys and causes toxicity to the renal tubules – Acute Tubular Necrosis.  The high CK is diagnostic of rhabdomyolysis.  The potassium is high because of the AKI and also there is cellular lysis from muscle injury, and the intracellular potassium is coming out of the cells. The presence of blood on urinalysis is because the reagent for heme </a:t>
            </a:r>
            <a:r>
              <a:rPr lang="en-US" sz="1800" dirty="0" err="1">
                <a:highlight>
                  <a:srgbClr val="00FFFF"/>
                </a:highlight>
              </a:rPr>
              <a:t>crossreacts</a:t>
            </a:r>
            <a:r>
              <a:rPr lang="en-US" sz="1800" dirty="0">
                <a:highlight>
                  <a:srgbClr val="00FFFF"/>
                </a:highlight>
              </a:rPr>
              <a:t> with myoglobin.  Whenever you see blood on urinalysis with no RBCs on micro, think rhabdomyolysis or hemolytic anemia.</a:t>
            </a:r>
          </a:p>
          <a:p>
            <a:endParaRPr lang="en-US" dirty="0"/>
          </a:p>
        </p:txBody>
      </p:sp>
    </p:spTree>
    <p:extLst>
      <p:ext uri="{BB962C8B-B14F-4D97-AF65-F5344CB8AC3E}">
        <p14:creationId xmlns:p14="http://schemas.microsoft.com/office/powerpoint/2010/main" val="1807232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p:nvPr/>
        </p:nvSpPr>
        <p:spPr>
          <a:xfrm>
            <a:off x="821700" y="1359785"/>
            <a:ext cx="5730300" cy="5947500"/>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1000"/>
              </a:spcBef>
              <a:spcAft>
                <a:spcPts val="0"/>
              </a:spcAft>
              <a:buClr>
                <a:schemeClr val="dk1"/>
              </a:buClr>
              <a:buSzPts val="1100"/>
              <a:buFont typeface="Arial"/>
              <a:buNone/>
            </a:pPr>
            <a:r>
              <a:rPr lang="en-US" sz="2400" dirty="0">
                <a:solidFill>
                  <a:schemeClr val="bg1"/>
                </a:solidFill>
                <a:latin typeface="Calibri"/>
                <a:ea typeface="Calibri"/>
                <a:cs typeface="Calibri"/>
                <a:sym typeface="Calibri"/>
              </a:rPr>
              <a:t>A 70-year-old man presents with hemoptysis and leg swelling.  His hypertension recently been difficult to control.</a:t>
            </a:r>
            <a:endParaRPr sz="24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400" dirty="0">
                <a:solidFill>
                  <a:schemeClr val="bg1"/>
                </a:solidFill>
                <a:latin typeface="Calibri"/>
                <a:ea typeface="Calibri"/>
                <a:cs typeface="Calibri"/>
                <a:sym typeface="Calibri"/>
              </a:rPr>
              <a:t>PMH: HTN, DM2 for 2 years (no retinopathy or neuropathy), atrial fibrillation</a:t>
            </a:r>
            <a:endParaRPr sz="2400" dirty="0">
              <a:solidFill>
                <a:schemeClr val="bg1"/>
              </a:solidFill>
              <a:latin typeface="Calibri"/>
              <a:ea typeface="Calibri"/>
              <a:cs typeface="Calibri"/>
              <a:sym typeface="Calibri"/>
            </a:endParaRPr>
          </a:p>
          <a:p>
            <a:pPr marL="0" lvl="0" indent="0" rtl="0">
              <a:lnSpc>
                <a:spcPct val="80000"/>
              </a:lnSpc>
              <a:spcBef>
                <a:spcPts val="1000"/>
              </a:spcBef>
              <a:spcAft>
                <a:spcPts val="0"/>
              </a:spcAft>
              <a:buSzPts val="1100"/>
              <a:buNone/>
            </a:pPr>
            <a:r>
              <a:rPr lang="en-US" sz="2400" dirty="0">
                <a:solidFill>
                  <a:schemeClr val="bg1"/>
                </a:solidFill>
                <a:latin typeface="Calibri"/>
                <a:ea typeface="Calibri"/>
                <a:cs typeface="Calibri"/>
                <a:sym typeface="Calibri"/>
              </a:rPr>
              <a:t>Physical Exam:  </a:t>
            </a:r>
            <a:endParaRPr sz="2400" dirty="0">
              <a:solidFill>
                <a:schemeClr val="bg1"/>
              </a:solidFill>
              <a:latin typeface="Calibri"/>
              <a:ea typeface="Calibri"/>
              <a:cs typeface="Calibri"/>
              <a:sym typeface="Calibri"/>
            </a:endParaRPr>
          </a:p>
          <a:p>
            <a:pPr marL="0" lvl="0" indent="0" rtl="0">
              <a:lnSpc>
                <a:spcPct val="80000"/>
              </a:lnSpc>
              <a:spcBef>
                <a:spcPts val="1000"/>
              </a:spcBef>
              <a:spcAft>
                <a:spcPts val="0"/>
              </a:spcAft>
              <a:buSzPts val="1100"/>
              <a:buNone/>
            </a:pPr>
            <a:r>
              <a:rPr lang="en-US" sz="2400" dirty="0">
                <a:solidFill>
                  <a:schemeClr val="bg1"/>
                </a:solidFill>
                <a:latin typeface="Calibri"/>
                <a:ea typeface="Calibri"/>
                <a:cs typeface="Calibri"/>
                <a:sym typeface="Calibri"/>
              </a:rPr>
              <a:t>VS: afebrile, BP 160/82,  HR 85, RR 25</a:t>
            </a:r>
            <a:endParaRPr sz="2400" dirty="0">
              <a:solidFill>
                <a:schemeClr val="bg1"/>
              </a:solidFill>
              <a:latin typeface="Calibri"/>
              <a:ea typeface="Calibri"/>
              <a:cs typeface="Calibri"/>
              <a:sym typeface="Calibri"/>
            </a:endParaRPr>
          </a:p>
          <a:p>
            <a:pPr marL="0" lvl="0" indent="0" rtl="0">
              <a:lnSpc>
                <a:spcPct val="80000"/>
              </a:lnSpc>
              <a:spcBef>
                <a:spcPts val="1000"/>
              </a:spcBef>
              <a:spcAft>
                <a:spcPts val="0"/>
              </a:spcAft>
              <a:buSzPts val="1100"/>
              <a:buNone/>
            </a:pPr>
            <a:r>
              <a:rPr lang="en-US" sz="2400" dirty="0">
                <a:solidFill>
                  <a:schemeClr val="bg1"/>
                </a:solidFill>
                <a:latin typeface="Calibri"/>
                <a:ea typeface="Calibri"/>
                <a:cs typeface="Calibri"/>
                <a:sym typeface="Calibri"/>
              </a:rPr>
              <a:t>Lungs: bibasilar rales</a:t>
            </a:r>
            <a:endParaRPr sz="2400" dirty="0">
              <a:solidFill>
                <a:schemeClr val="bg1"/>
              </a:solidFill>
              <a:latin typeface="Calibri"/>
              <a:ea typeface="Calibri"/>
              <a:cs typeface="Calibri"/>
              <a:sym typeface="Calibri"/>
            </a:endParaRPr>
          </a:p>
          <a:p>
            <a:pPr marL="0" lvl="0" indent="0" rtl="0">
              <a:lnSpc>
                <a:spcPct val="80000"/>
              </a:lnSpc>
              <a:spcBef>
                <a:spcPts val="1000"/>
              </a:spcBef>
              <a:spcAft>
                <a:spcPts val="0"/>
              </a:spcAft>
              <a:buSzPts val="1100"/>
              <a:buNone/>
            </a:pPr>
            <a:r>
              <a:rPr lang="en-US" sz="2400" dirty="0">
                <a:solidFill>
                  <a:schemeClr val="bg1"/>
                </a:solidFill>
                <a:latin typeface="Calibri"/>
                <a:ea typeface="Calibri"/>
                <a:cs typeface="Calibri"/>
                <a:sym typeface="Calibri"/>
              </a:rPr>
              <a:t>CV:  irregular S1, S2 with 2/6 systolic murmur left lower sternal border, no gallops, no jugular venous distension, normal point of maximal impulse</a:t>
            </a:r>
            <a:endParaRPr sz="24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400" dirty="0">
                <a:solidFill>
                  <a:schemeClr val="bg1"/>
                </a:solidFill>
                <a:latin typeface="Calibri"/>
                <a:ea typeface="Calibri"/>
                <a:cs typeface="Calibri"/>
                <a:sym typeface="Calibri"/>
              </a:rPr>
              <a:t>Extremities: 3+ lower extremity edema bilaterally</a:t>
            </a:r>
            <a:endParaRPr sz="2400" dirty="0">
              <a:solidFill>
                <a:schemeClr val="bg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 </a:t>
            </a:r>
            <a:endParaRPr dirty="0">
              <a:solidFill>
                <a:schemeClr val="dk1"/>
              </a:solidFill>
            </a:endParaRPr>
          </a:p>
        </p:txBody>
      </p:sp>
      <p:graphicFrame>
        <p:nvGraphicFramePr>
          <p:cNvPr id="152" name="Shape 152"/>
          <p:cNvGraphicFramePr/>
          <p:nvPr/>
        </p:nvGraphicFramePr>
        <p:xfrm>
          <a:off x="6968070" y="235529"/>
          <a:ext cx="4834229" cy="3134430"/>
        </p:xfrm>
        <a:graphic>
          <a:graphicData uri="http://schemas.openxmlformats.org/drawingml/2006/table">
            <a:tbl>
              <a:tblPr firstRow="1" bandRow="1">
                <a:noFill/>
              </a:tblPr>
              <a:tblGrid>
                <a:gridCol w="1927957">
                  <a:extLst>
                    <a:ext uri="{9D8B030D-6E8A-4147-A177-3AD203B41FA5}">
                      <a16:colId xmlns:a16="http://schemas.microsoft.com/office/drawing/2014/main" val="20000"/>
                    </a:ext>
                  </a:extLst>
                </a:gridCol>
                <a:gridCol w="936476">
                  <a:extLst>
                    <a:ext uri="{9D8B030D-6E8A-4147-A177-3AD203B41FA5}">
                      <a16:colId xmlns:a16="http://schemas.microsoft.com/office/drawing/2014/main" val="20001"/>
                    </a:ext>
                  </a:extLst>
                </a:gridCol>
                <a:gridCol w="1969796">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400">
                          <a:solidFill>
                            <a:schemeClr val="bg1"/>
                          </a:solidFill>
                        </a:rPr>
                        <a:t>Patient</a:t>
                      </a:r>
                      <a:endParaRPr sz="14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400">
                          <a:solidFill>
                            <a:schemeClr val="bg1"/>
                          </a:solidFill>
                        </a:rPr>
                        <a:t>Normal</a:t>
                      </a:r>
                      <a:endParaRPr sz="1400">
                        <a:solidFill>
                          <a:schemeClr val="bg1"/>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400" dirty="0">
                          <a:solidFill>
                            <a:schemeClr val="bg1"/>
                          </a:solidFill>
                        </a:rPr>
                        <a:t>BUN</a:t>
                      </a: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a:solidFill>
                            <a:schemeClr val="bg1"/>
                          </a:solidFill>
                        </a:rPr>
                        <a:t>25</a:t>
                      </a:r>
                      <a:endParaRPr sz="14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400">
                          <a:solidFill>
                            <a:schemeClr val="bg1"/>
                          </a:solidFill>
                        </a:rPr>
                        <a:t>7-20 mg/dl</a:t>
                      </a:r>
                      <a:endParaRPr sz="1400">
                        <a:solidFill>
                          <a:schemeClr val="bg1"/>
                        </a:solidFil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400" dirty="0">
                          <a:solidFill>
                            <a:schemeClr val="bg1"/>
                          </a:solidFill>
                        </a:rPr>
                        <a:t>Creatinine</a:t>
                      </a: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2.0</a:t>
                      </a: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400">
                          <a:solidFill>
                            <a:schemeClr val="bg1"/>
                          </a:solidFill>
                        </a:rPr>
                        <a:t>0.72-1.25 mg/dl</a:t>
                      </a:r>
                      <a:endParaRPr sz="1400">
                        <a:solidFill>
                          <a:schemeClr val="bg1"/>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a:solidFill>
                            <a:schemeClr val="bg1"/>
                          </a:solidFill>
                        </a:rPr>
                        <a:t>UA: blood</a:t>
                      </a:r>
                      <a:endParaRPr sz="1400">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1+</a:t>
                      </a: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a:solidFill>
                            <a:schemeClr val="bg1"/>
                          </a:solidFill>
                        </a:rPr>
                        <a:t>none</a:t>
                      </a:r>
                      <a:endParaRPr sz="1400">
                        <a:solidFill>
                          <a:schemeClr val="bg1"/>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a:solidFill>
                            <a:schemeClr val="bg1"/>
                          </a:solidFill>
                        </a:rPr>
                        <a:t>UA: protein</a:t>
                      </a:r>
                      <a:endParaRPr>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1+</a:t>
                      </a: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none</a:t>
                      </a:r>
                      <a:endParaRPr sz="1400" dirty="0">
                        <a:solidFill>
                          <a:schemeClr val="bg1"/>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dirty="0">
                          <a:solidFill>
                            <a:schemeClr val="bg1"/>
                          </a:solidFill>
                        </a:rPr>
                        <a:t>Micro:</a:t>
                      </a:r>
                      <a:endParaRPr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a:solidFill>
                            <a:schemeClr val="bg1"/>
                          </a:solidFill>
                        </a:rPr>
                        <a:t>RBC casts</a:t>
                      </a:r>
                      <a:endParaRPr sz="1400">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negative</a:t>
                      </a:r>
                      <a:endParaRPr sz="1400" dirty="0">
                        <a:solidFill>
                          <a:schemeClr val="bg1"/>
                        </a:solidFill>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a:solidFill>
                            <a:schemeClr val="bg1"/>
                          </a:solidFill>
                        </a:rPr>
                        <a:t>Urine protein:creatinine</a:t>
                      </a:r>
                      <a:endParaRPr>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3.5g/g </a:t>
                      </a:r>
                      <a:r>
                        <a:rPr lang="en-US" dirty="0" err="1">
                          <a:solidFill>
                            <a:schemeClr val="bg1"/>
                          </a:solidFill>
                        </a:rPr>
                        <a:t>creat</a:t>
                      </a:r>
                      <a:endParaRPr sz="14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dirty="0">
                          <a:solidFill>
                            <a:schemeClr val="bg1"/>
                          </a:solidFill>
                        </a:rPr>
                        <a:t>&lt; 0.15 g/g </a:t>
                      </a:r>
                      <a:r>
                        <a:rPr lang="en-US" dirty="0" err="1">
                          <a:solidFill>
                            <a:schemeClr val="bg1"/>
                          </a:solidFill>
                        </a:rPr>
                        <a:t>creat</a:t>
                      </a:r>
                      <a:endParaRPr sz="1400" dirty="0">
                        <a:solidFill>
                          <a:schemeClr val="bg1"/>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153" name="Shape 153"/>
          <p:cNvSpPr txBox="1"/>
          <p:nvPr/>
        </p:nvSpPr>
        <p:spPr>
          <a:xfrm>
            <a:off x="683663" y="406543"/>
            <a:ext cx="5238166"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chemeClr val="bg1"/>
                </a:solidFill>
              </a:rPr>
              <a:t>CASE</a:t>
            </a:r>
            <a:endParaRPr sz="4000" dirty="0">
              <a:solidFill>
                <a:schemeClr val="bg1"/>
              </a:solidFill>
              <a:latin typeface="Arial"/>
              <a:ea typeface="Arial"/>
              <a:cs typeface="Arial"/>
              <a:sym typeface="Arial"/>
            </a:endParaRPr>
          </a:p>
        </p:txBody>
      </p:sp>
      <p:sp>
        <p:nvSpPr>
          <p:cNvPr id="154" name="Shape 154"/>
          <p:cNvSpPr txBox="1"/>
          <p:nvPr/>
        </p:nvSpPr>
        <p:spPr>
          <a:xfrm>
            <a:off x="7106100" y="4164425"/>
            <a:ext cx="4696200" cy="205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55" name="Shape 155"/>
          <p:cNvPicPr preferRelativeResize="0"/>
          <p:nvPr/>
        </p:nvPicPr>
        <p:blipFill>
          <a:blip r:embed="rId3">
            <a:alphaModFix/>
          </a:blip>
          <a:stretch>
            <a:fillRect/>
          </a:stretch>
        </p:blipFill>
        <p:spPr>
          <a:xfrm>
            <a:off x="7363900" y="3369959"/>
            <a:ext cx="4180600" cy="3387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5847900" y="83275"/>
            <a:ext cx="5517975" cy="3691274"/>
          </a:xfrm>
          <a:prstGeom prst="rect">
            <a:avLst/>
          </a:prstGeom>
          <a:noFill/>
          <a:ln>
            <a:noFill/>
          </a:ln>
        </p:spPr>
      </p:pic>
      <p:sp>
        <p:nvSpPr>
          <p:cNvPr id="162" name="Shape 162"/>
          <p:cNvSpPr txBox="1"/>
          <p:nvPr/>
        </p:nvSpPr>
        <p:spPr>
          <a:xfrm>
            <a:off x="3281900" y="158070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63" name="Shape 163"/>
          <p:cNvSpPr txBox="1"/>
          <p:nvPr/>
        </p:nvSpPr>
        <p:spPr>
          <a:xfrm>
            <a:off x="1134150" y="832875"/>
            <a:ext cx="4270800" cy="536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solidFill>
                  <a:schemeClr val="bg1"/>
                </a:solidFill>
              </a:rPr>
              <a:t>A renal biopsy is performed…</a:t>
            </a:r>
            <a:endParaRPr sz="2400" dirty="0">
              <a:solidFill>
                <a:schemeClr val="bg1"/>
              </a:solidFill>
            </a:endParaRPr>
          </a:p>
          <a:p>
            <a:pPr marL="0" lvl="0" indent="0">
              <a:spcBef>
                <a:spcPts val="0"/>
              </a:spcBef>
              <a:spcAft>
                <a:spcPts val="0"/>
              </a:spcAft>
              <a:buNone/>
            </a:pPr>
            <a:endParaRPr sz="2400" dirty="0">
              <a:solidFill>
                <a:schemeClr val="bg1"/>
              </a:solidFill>
            </a:endParaRPr>
          </a:p>
          <a:p>
            <a:pPr marL="0" lvl="0" indent="0">
              <a:spcBef>
                <a:spcPts val="0"/>
              </a:spcBef>
              <a:spcAft>
                <a:spcPts val="0"/>
              </a:spcAft>
              <a:buNone/>
            </a:pPr>
            <a:r>
              <a:rPr lang="en-US" sz="2400" dirty="0">
                <a:solidFill>
                  <a:schemeClr val="bg1"/>
                </a:solidFill>
              </a:rPr>
              <a:t>Here are the light microscopy images.  </a:t>
            </a:r>
            <a:endParaRPr sz="2400" dirty="0">
              <a:solidFill>
                <a:schemeClr val="bg1"/>
              </a:solidFill>
            </a:endParaRPr>
          </a:p>
          <a:p>
            <a:pPr marL="0" lvl="0" indent="0">
              <a:spcBef>
                <a:spcPts val="0"/>
              </a:spcBef>
              <a:spcAft>
                <a:spcPts val="0"/>
              </a:spcAft>
              <a:buNone/>
            </a:pPr>
            <a:r>
              <a:rPr lang="en-US" sz="2400" dirty="0">
                <a:solidFill>
                  <a:schemeClr val="bg1"/>
                </a:solidFill>
              </a:rPr>
              <a:t>Immunofluorescence is negative.  </a:t>
            </a:r>
            <a:endParaRPr sz="2400" dirty="0">
              <a:solidFill>
                <a:schemeClr val="bg1"/>
              </a:solidFill>
            </a:endParaRPr>
          </a:p>
          <a:p>
            <a:pPr marL="0" lvl="0" indent="0" rtl="0">
              <a:spcBef>
                <a:spcPts val="0"/>
              </a:spcBef>
              <a:spcAft>
                <a:spcPts val="0"/>
              </a:spcAft>
              <a:buNone/>
            </a:pPr>
            <a:endParaRPr sz="2400" dirty="0"/>
          </a:p>
          <a:p>
            <a:pPr marL="0" lvl="0" indent="0">
              <a:spcBef>
                <a:spcPts val="0"/>
              </a:spcBef>
              <a:spcAft>
                <a:spcPts val="0"/>
              </a:spcAft>
              <a:buNone/>
            </a:pPr>
            <a:r>
              <a:rPr lang="en-US" sz="2400" dirty="0">
                <a:solidFill>
                  <a:srgbClr val="C00000"/>
                </a:solidFill>
              </a:rPr>
              <a:t>What is the most likely diagnosis?</a:t>
            </a:r>
            <a:endParaRPr sz="2400" dirty="0">
              <a:solidFill>
                <a:srgbClr val="C00000"/>
              </a:solidFill>
            </a:endParaRPr>
          </a:p>
          <a:p>
            <a:pPr marL="0" lvl="0" indent="0">
              <a:spcBef>
                <a:spcPts val="0"/>
              </a:spcBef>
              <a:spcAft>
                <a:spcPts val="0"/>
              </a:spcAft>
              <a:buNone/>
            </a:pPr>
            <a:endParaRPr sz="2400" dirty="0"/>
          </a:p>
          <a:p>
            <a:pPr marL="0" lvl="0" indent="0" rtl="0">
              <a:spcBef>
                <a:spcPts val="0"/>
              </a:spcBef>
              <a:spcAft>
                <a:spcPts val="0"/>
              </a:spcAft>
              <a:buNone/>
            </a:pPr>
            <a:endParaRPr sz="2400" dirty="0"/>
          </a:p>
          <a:p>
            <a:pPr marL="0" lvl="0" indent="0">
              <a:spcBef>
                <a:spcPts val="0"/>
              </a:spcBef>
              <a:spcAft>
                <a:spcPts val="0"/>
              </a:spcAft>
              <a:buNone/>
            </a:pPr>
            <a:endParaRPr sz="2400" dirty="0"/>
          </a:p>
        </p:txBody>
      </p:sp>
      <p:pic>
        <p:nvPicPr>
          <p:cNvPr id="164" name="Shape 164"/>
          <p:cNvPicPr preferRelativeResize="0"/>
          <p:nvPr/>
        </p:nvPicPr>
        <p:blipFill>
          <a:blip r:embed="rId4">
            <a:alphaModFix/>
          </a:blip>
          <a:stretch>
            <a:fillRect/>
          </a:stretch>
        </p:blipFill>
        <p:spPr>
          <a:xfrm>
            <a:off x="5847900" y="3774550"/>
            <a:ext cx="5517975" cy="2931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p:cNvPicPr preferRelativeResize="0"/>
          <p:nvPr/>
        </p:nvPicPr>
        <p:blipFill>
          <a:blip r:embed="rId3">
            <a:alphaModFix/>
          </a:blip>
          <a:stretch>
            <a:fillRect/>
          </a:stretch>
        </p:blipFill>
        <p:spPr>
          <a:xfrm>
            <a:off x="5847900" y="83275"/>
            <a:ext cx="5517975" cy="3691274"/>
          </a:xfrm>
          <a:prstGeom prst="rect">
            <a:avLst/>
          </a:prstGeom>
          <a:noFill/>
          <a:ln>
            <a:noFill/>
          </a:ln>
        </p:spPr>
      </p:pic>
      <p:sp>
        <p:nvSpPr>
          <p:cNvPr id="162" name="Shape 162"/>
          <p:cNvSpPr txBox="1"/>
          <p:nvPr/>
        </p:nvSpPr>
        <p:spPr>
          <a:xfrm>
            <a:off x="3281900" y="158070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63" name="Shape 163"/>
          <p:cNvSpPr txBox="1"/>
          <p:nvPr/>
        </p:nvSpPr>
        <p:spPr>
          <a:xfrm>
            <a:off x="400050" y="396000"/>
            <a:ext cx="5017250" cy="536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solidFill>
                  <a:schemeClr val="bg1"/>
                </a:solidFill>
              </a:rPr>
              <a:t>A renal biopsy is performed…</a:t>
            </a:r>
            <a:endParaRPr sz="2400" dirty="0">
              <a:solidFill>
                <a:schemeClr val="bg1"/>
              </a:solidFill>
            </a:endParaRPr>
          </a:p>
          <a:p>
            <a:pPr marL="0" lvl="0" indent="0">
              <a:spcBef>
                <a:spcPts val="0"/>
              </a:spcBef>
              <a:spcAft>
                <a:spcPts val="0"/>
              </a:spcAft>
              <a:buNone/>
            </a:pPr>
            <a:endParaRPr sz="2400" dirty="0">
              <a:solidFill>
                <a:schemeClr val="bg1"/>
              </a:solidFill>
            </a:endParaRPr>
          </a:p>
          <a:p>
            <a:pPr marL="0" lvl="0" indent="0">
              <a:spcBef>
                <a:spcPts val="0"/>
              </a:spcBef>
              <a:spcAft>
                <a:spcPts val="0"/>
              </a:spcAft>
              <a:buNone/>
            </a:pPr>
            <a:r>
              <a:rPr lang="en-US" sz="2400" dirty="0">
                <a:solidFill>
                  <a:schemeClr val="bg1"/>
                </a:solidFill>
              </a:rPr>
              <a:t>Here are the light microscopy images.  </a:t>
            </a:r>
            <a:endParaRPr sz="2400" dirty="0">
              <a:solidFill>
                <a:schemeClr val="bg1"/>
              </a:solidFill>
            </a:endParaRPr>
          </a:p>
          <a:p>
            <a:pPr marL="0" lvl="0" indent="0">
              <a:spcBef>
                <a:spcPts val="0"/>
              </a:spcBef>
              <a:spcAft>
                <a:spcPts val="0"/>
              </a:spcAft>
              <a:buNone/>
            </a:pPr>
            <a:r>
              <a:rPr lang="en-US" sz="2400" dirty="0">
                <a:solidFill>
                  <a:schemeClr val="bg1"/>
                </a:solidFill>
              </a:rPr>
              <a:t>Immunofluorescence is negative.  </a:t>
            </a:r>
            <a:endParaRPr sz="2400" dirty="0">
              <a:solidFill>
                <a:schemeClr val="bg1"/>
              </a:solidFill>
            </a:endParaRPr>
          </a:p>
          <a:p>
            <a:pPr marL="0" lvl="0" indent="0" rtl="0">
              <a:spcBef>
                <a:spcPts val="0"/>
              </a:spcBef>
              <a:spcAft>
                <a:spcPts val="0"/>
              </a:spcAft>
              <a:buNone/>
            </a:pPr>
            <a:endParaRPr sz="2400" dirty="0"/>
          </a:p>
          <a:p>
            <a:pPr marL="0" lvl="0" indent="0">
              <a:spcBef>
                <a:spcPts val="0"/>
              </a:spcBef>
              <a:spcAft>
                <a:spcPts val="0"/>
              </a:spcAft>
              <a:buNone/>
            </a:pPr>
            <a:r>
              <a:rPr lang="en-US" sz="2400" dirty="0">
                <a:solidFill>
                  <a:srgbClr val="C00000"/>
                </a:solidFill>
              </a:rPr>
              <a:t>What is the most likely diagnosis?</a:t>
            </a:r>
            <a:endParaRPr sz="2400" dirty="0">
              <a:solidFill>
                <a:srgbClr val="C00000"/>
              </a:solidFill>
            </a:endParaRPr>
          </a:p>
          <a:p>
            <a:pPr marL="0" lvl="0" indent="0">
              <a:spcBef>
                <a:spcPts val="0"/>
              </a:spcBef>
              <a:spcAft>
                <a:spcPts val="0"/>
              </a:spcAft>
              <a:buNone/>
            </a:pPr>
            <a:endParaRPr sz="2400" dirty="0"/>
          </a:p>
          <a:p>
            <a:r>
              <a:rPr lang="en-US" sz="2400" dirty="0">
                <a:solidFill>
                  <a:srgbClr val="92D050"/>
                </a:solidFill>
              </a:rPr>
              <a:t>Granulomatosis with Polyangiitis </a:t>
            </a:r>
          </a:p>
          <a:p>
            <a:r>
              <a:rPr lang="en-US" altLang="en-US" sz="2400" dirty="0">
                <a:solidFill>
                  <a:schemeClr val="bg1"/>
                </a:solidFill>
              </a:rPr>
              <a:t>Light micrograph showing fresh segmental necrotizing lesions with bright red fibrin deposition</a:t>
            </a:r>
            <a:endParaRPr lang="en-US" altLang="en-US" sz="3600" dirty="0">
              <a:solidFill>
                <a:schemeClr val="bg1"/>
              </a:solidFill>
            </a:endParaRPr>
          </a:p>
          <a:p>
            <a:endParaRPr lang="en-US" sz="2400" dirty="0">
              <a:solidFill>
                <a:schemeClr val="bg1"/>
              </a:solidFill>
            </a:endParaRPr>
          </a:p>
          <a:p>
            <a:r>
              <a:rPr lang="en-US" sz="2400" dirty="0">
                <a:solidFill>
                  <a:schemeClr val="bg1"/>
                </a:solidFill>
              </a:rPr>
              <a:t>There is usually weak or absent staining on immunofluorescence. </a:t>
            </a:r>
          </a:p>
          <a:p>
            <a:endParaRPr lang="en-US" sz="2400" dirty="0">
              <a:solidFill>
                <a:schemeClr val="bg1"/>
              </a:solidFill>
            </a:endParaRPr>
          </a:p>
          <a:p>
            <a:r>
              <a:rPr lang="en-US" sz="2400" dirty="0">
                <a:solidFill>
                  <a:schemeClr val="bg1"/>
                </a:solidFill>
              </a:rPr>
              <a:t> There is usually ANCA positivity.</a:t>
            </a:r>
          </a:p>
          <a:p>
            <a:pPr marL="0" lvl="0" indent="0" rtl="0">
              <a:spcBef>
                <a:spcPts val="0"/>
              </a:spcBef>
              <a:spcAft>
                <a:spcPts val="0"/>
              </a:spcAft>
              <a:buNone/>
            </a:pPr>
            <a:endParaRPr sz="2400" dirty="0"/>
          </a:p>
          <a:p>
            <a:pPr marL="0" lvl="0" indent="0">
              <a:spcBef>
                <a:spcPts val="0"/>
              </a:spcBef>
              <a:spcAft>
                <a:spcPts val="0"/>
              </a:spcAft>
              <a:buNone/>
            </a:pPr>
            <a:endParaRPr sz="2400" dirty="0"/>
          </a:p>
        </p:txBody>
      </p:sp>
      <p:pic>
        <p:nvPicPr>
          <p:cNvPr id="164" name="Shape 164"/>
          <p:cNvPicPr preferRelativeResize="0"/>
          <p:nvPr/>
        </p:nvPicPr>
        <p:blipFill>
          <a:blip r:embed="rId4">
            <a:alphaModFix/>
          </a:blip>
          <a:stretch>
            <a:fillRect/>
          </a:stretch>
        </p:blipFill>
        <p:spPr>
          <a:xfrm>
            <a:off x="5847900" y="3774550"/>
            <a:ext cx="5517975" cy="2931050"/>
          </a:xfrm>
          <a:prstGeom prst="rect">
            <a:avLst/>
          </a:prstGeom>
          <a:noFill/>
          <a:ln>
            <a:noFill/>
          </a:ln>
        </p:spPr>
      </p:pic>
    </p:spTree>
    <p:extLst>
      <p:ext uri="{BB962C8B-B14F-4D97-AF65-F5344CB8AC3E}">
        <p14:creationId xmlns:p14="http://schemas.microsoft.com/office/powerpoint/2010/main" val="182503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p:nvPr/>
        </p:nvSpPr>
        <p:spPr>
          <a:xfrm>
            <a:off x="724050" y="1041354"/>
            <a:ext cx="6070800" cy="5947500"/>
          </a:xfrm>
          <a:prstGeom prst="rect">
            <a:avLst/>
          </a:prstGeom>
          <a:noFill/>
          <a:ln>
            <a:noFill/>
          </a:ln>
        </p:spPr>
        <p:txBody>
          <a:bodyPr spcFirstLastPara="1" wrap="square" lIns="91425" tIns="45700" rIns="91425" bIns="45700" anchor="t" anchorCtr="0">
            <a:noAutofit/>
          </a:bodyPr>
          <a:lstStyle/>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33-year-old man with no significant past medical history comes for a follow-up evaluation for persistent microscopic hematuria and proteinuria. He feels well and is otherwise asymptomatic. He has no history of edema or gross hematuria. There is no family history of kidney disease.</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Physical Exam:</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VS: afebrile, BP 130/76, HR 72, RR 14</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Lungs: CTA bilaterally</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CV: normal S1, S2</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Abd: soft, nontender</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Ext: no edema</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r>
              <a:rPr lang="en-US" sz="2200" dirty="0">
                <a:solidFill>
                  <a:schemeClr val="bg1"/>
                </a:solidFill>
                <a:latin typeface="Calibri"/>
                <a:ea typeface="Calibri"/>
                <a:cs typeface="Calibri"/>
                <a:sym typeface="Calibri"/>
              </a:rPr>
              <a:t>Skin: no rashes</a:t>
            </a:r>
            <a:endParaRPr sz="2200" dirty="0">
              <a:solidFill>
                <a:schemeClr val="bg1"/>
              </a:solidFill>
              <a:latin typeface="Calibri"/>
              <a:ea typeface="Calibri"/>
              <a:cs typeface="Calibri"/>
              <a:sym typeface="Calibri"/>
            </a:endParaRPr>
          </a:p>
          <a:p>
            <a:pPr marL="0" lvl="0" indent="0" rtl="0">
              <a:lnSpc>
                <a:spcPct val="80000"/>
              </a:lnSpc>
              <a:spcBef>
                <a:spcPts val="1000"/>
              </a:spcBef>
              <a:spcAft>
                <a:spcPts val="0"/>
              </a:spcAft>
              <a:buClr>
                <a:schemeClr val="dk1"/>
              </a:buClr>
              <a:buSzPts val="1100"/>
              <a:buFont typeface="Arial"/>
              <a:buNone/>
            </a:pPr>
            <a:endParaRPr sz="2400" dirty="0">
              <a:latin typeface="Calibri"/>
              <a:ea typeface="Calibri"/>
              <a:cs typeface="Calibri"/>
              <a:sym typeface="Calibri"/>
            </a:endParaRPr>
          </a:p>
          <a:p>
            <a:pPr marL="0" marR="0" lvl="0" indent="0" algn="l" rtl="0">
              <a:spcBef>
                <a:spcPts val="0"/>
              </a:spcBef>
              <a:spcAft>
                <a:spcPts val="0"/>
              </a:spcAft>
              <a:buNone/>
            </a:pPr>
            <a:endParaRPr sz="2400" dirty="0"/>
          </a:p>
          <a:p>
            <a:pPr marL="0" marR="0" lvl="0" indent="0" algn="l" rtl="0">
              <a:spcBef>
                <a:spcPts val="0"/>
              </a:spcBef>
              <a:spcAft>
                <a:spcPts val="0"/>
              </a:spcAft>
              <a:buNone/>
            </a:pPr>
            <a:r>
              <a:rPr lang="en-US" sz="2400" dirty="0">
                <a:latin typeface="Arial"/>
                <a:ea typeface="Arial"/>
                <a:cs typeface="Arial"/>
                <a:sym typeface="Arial"/>
              </a:rPr>
              <a:t> </a:t>
            </a:r>
            <a:endParaRPr sz="2400" dirty="0"/>
          </a:p>
        </p:txBody>
      </p:sp>
      <p:graphicFrame>
        <p:nvGraphicFramePr>
          <p:cNvPr id="171" name="Shape 171"/>
          <p:cNvGraphicFramePr/>
          <p:nvPr/>
        </p:nvGraphicFramePr>
        <p:xfrm>
          <a:off x="6804825" y="235504"/>
          <a:ext cx="5229283" cy="3779600"/>
        </p:xfrm>
        <a:graphic>
          <a:graphicData uri="http://schemas.openxmlformats.org/drawingml/2006/table">
            <a:tbl>
              <a:tblPr firstRow="1" bandRow="1">
                <a:noFill/>
              </a:tblPr>
              <a:tblGrid>
                <a:gridCol w="1981988">
                  <a:extLst>
                    <a:ext uri="{9D8B030D-6E8A-4147-A177-3AD203B41FA5}">
                      <a16:colId xmlns:a16="http://schemas.microsoft.com/office/drawing/2014/main" val="20000"/>
                    </a:ext>
                  </a:extLst>
                </a:gridCol>
                <a:gridCol w="1385887">
                  <a:extLst>
                    <a:ext uri="{9D8B030D-6E8A-4147-A177-3AD203B41FA5}">
                      <a16:colId xmlns:a16="http://schemas.microsoft.com/office/drawing/2014/main" val="20001"/>
                    </a:ext>
                  </a:extLst>
                </a:gridCol>
                <a:gridCol w="1861408">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Patient</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Normal</a:t>
                      </a:r>
                      <a:endParaRPr sz="1800">
                        <a:solidFill>
                          <a:schemeClr val="bg1"/>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dirty="0">
                          <a:solidFill>
                            <a:schemeClr val="bg1"/>
                          </a:solidFill>
                        </a:rPr>
                        <a:t>BUN</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10</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7-20 mg/dl</a:t>
                      </a:r>
                      <a:endParaRPr sz="1800">
                        <a:solidFill>
                          <a:schemeClr val="bg1"/>
                        </a:solidFil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dirty="0">
                          <a:solidFill>
                            <a:schemeClr val="bg1"/>
                          </a:solidFill>
                        </a:rPr>
                        <a:t>Creatinine</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1.2</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0.72-1.25 mg/dl</a:t>
                      </a:r>
                      <a:endParaRPr sz="1800">
                        <a:solidFill>
                          <a:schemeClr val="bg1"/>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dirty="0">
                          <a:solidFill>
                            <a:schemeClr val="bg1"/>
                          </a:solidFill>
                        </a:rPr>
                        <a:t>Albumin</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3.8</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3.5-5.5g/dl</a:t>
                      </a:r>
                      <a:endParaRPr sz="1800">
                        <a:solidFill>
                          <a:schemeClr val="bg1"/>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solidFill>
                            <a:schemeClr val="bg1"/>
                          </a:solidFill>
                        </a:rPr>
                        <a:t>UA: blood</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2+</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none</a:t>
                      </a:r>
                      <a:endParaRPr sz="1800">
                        <a:solidFill>
                          <a:schemeClr val="bg1"/>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solidFill>
                            <a:schemeClr val="bg1"/>
                          </a:solidFill>
                        </a:rPr>
                        <a:t>UA: protein</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1+</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none</a:t>
                      </a:r>
                      <a:endParaRPr sz="1800" dirty="0">
                        <a:solidFill>
                          <a:schemeClr val="bg1"/>
                        </a:solidFill>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solidFill>
                            <a:schemeClr val="bg1"/>
                          </a:solidFill>
                        </a:rPr>
                        <a:t>Micro:</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2-15 dysmorphic RBCs</a:t>
                      </a:r>
                      <a:endParaRPr sz="1800" dirty="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negative</a:t>
                      </a:r>
                      <a:endParaRPr sz="1800" dirty="0">
                        <a:solidFill>
                          <a:schemeClr val="bg1"/>
                        </a:solidFill>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a:solidFill>
                            <a:schemeClr val="bg1"/>
                          </a:solidFill>
                        </a:rPr>
                        <a:t>Urine protein:creatinine</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a:solidFill>
                            <a:schemeClr val="bg1"/>
                          </a:solidFill>
                        </a:rPr>
                        <a:t>2.0g/g creat</a:t>
                      </a:r>
                      <a:endParaRPr sz="1800">
                        <a:solidFill>
                          <a:schemeClr val="bg1"/>
                        </a:solidFill>
                      </a:endParaRPr>
                    </a:p>
                  </a:txBody>
                  <a:tcPr marL="91450" marR="91450" marT="45725" marB="45725"/>
                </a:tc>
                <a:tc>
                  <a:txBody>
                    <a:bodyPr/>
                    <a:lstStyle/>
                    <a:p>
                      <a:pPr marL="0" marR="0" lvl="0" indent="0" algn="l" rtl="0">
                        <a:spcBef>
                          <a:spcPts val="0"/>
                        </a:spcBef>
                        <a:spcAft>
                          <a:spcPts val="0"/>
                        </a:spcAft>
                        <a:buNone/>
                      </a:pPr>
                      <a:r>
                        <a:rPr lang="en-US" sz="1800" dirty="0">
                          <a:solidFill>
                            <a:schemeClr val="bg1"/>
                          </a:solidFill>
                        </a:rPr>
                        <a:t>&lt; 0.150 g/g </a:t>
                      </a:r>
                      <a:r>
                        <a:rPr lang="en-US" sz="1800" dirty="0" err="1">
                          <a:solidFill>
                            <a:schemeClr val="bg1"/>
                          </a:solidFill>
                        </a:rPr>
                        <a:t>creat</a:t>
                      </a:r>
                      <a:endParaRPr sz="1800" dirty="0">
                        <a:solidFill>
                          <a:schemeClr val="bg1"/>
                        </a:solidFill>
                      </a:endParaRPr>
                    </a:p>
                  </a:txBody>
                  <a:tcPr marL="91450" marR="91450" marT="45725" marB="45725"/>
                </a:tc>
                <a:extLst>
                  <a:ext uri="{0D108BD9-81ED-4DB2-BD59-A6C34878D82A}">
                    <a16:rowId xmlns:a16="http://schemas.microsoft.com/office/drawing/2014/main" val="10007"/>
                  </a:ext>
                </a:extLst>
              </a:tr>
            </a:tbl>
          </a:graphicData>
        </a:graphic>
      </p:graphicFrame>
      <p:sp>
        <p:nvSpPr>
          <p:cNvPr id="172" name="Shape 172"/>
          <p:cNvSpPr txBox="1"/>
          <p:nvPr/>
        </p:nvSpPr>
        <p:spPr>
          <a:xfrm>
            <a:off x="734025" y="281882"/>
            <a:ext cx="6070800" cy="7450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dirty="0">
                <a:solidFill>
                  <a:srgbClr val="FFC000"/>
                </a:solidFill>
              </a:rPr>
              <a:t>CASE</a:t>
            </a:r>
            <a:endParaRPr sz="4000" dirty="0">
              <a:solidFill>
                <a:srgbClr val="FFC000"/>
              </a:solidFill>
              <a:latin typeface="Arial"/>
              <a:ea typeface="Arial"/>
              <a:cs typeface="Arial"/>
              <a:sym typeface="Arial"/>
            </a:endParaRPr>
          </a:p>
        </p:txBody>
      </p:sp>
      <p:sp>
        <p:nvSpPr>
          <p:cNvPr id="173" name="Shape 173"/>
          <p:cNvSpPr txBox="1"/>
          <p:nvPr/>
        </p:nvSpPr>
        <p:spPr>
          <a:xfrm>
            <a:off x="7106100" y="4164425"/>
            <a:ext cx="4696200" cy="2055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74" name="Shape 174"/>
          <p:cNvSpPr txBox="1"/>
          <p:nvPr/>
        </p:nvSpPr>
        <p:spPr>
          <a:xfrm>
            <a:off x="6794850" y="5025023"/>
            <a:ext cx="4625100" cy="1949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solidFill>
                  <a:srgbClr val="C00000"/>
                </a:solidFill>
              </a:rPr>
              <a:t>What other lab tests would you like to order?</a:t>
            </a:r>
            <a:endParaRPr sz="2400" dirty="0">
              <a:solidFill>
                <a:srgbClr val="C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p:nvPr/>
        </p:nvSpPr>
        <p:spPr>
          <a:xfrm>
            <a:off x="952500" y="286050"/>
            <a:ext cx="3243000" cy="420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4000" dirty="0">
                <a:solidFill>
                  <a:srgbClr val="FFC000"/>
                </a:solidFill>
              </a:rPr>
              <a:t>CASE</a:t>
            </a:r>
            <a:r>
              <a:rPr lang="en-US" sz="4000" dirty="0">
                <a:solidFill>
                  <a:schemeClr val="bg1"/>
                </a:solidFill>
              </a:rPr>
              <a:t> </a:t>
            </a:r>
            <a:endParaRPr sz="4000" dirty="0">
              <a:solidFill>
                <a:schemeClr val="bg1"/>
              </a:solidFill>
            </a:endParaRPr>
          </a:p>
        </p:txBody>
      </p:sp>
      <p:graphicFrame>
        <p:nvGraphicFramePr>
          <p:cNvPr id="181" name="Shape 181"/>
          <p:cNvGraphicFramePr/>
          <p:nvPr/>
        </p:nvGraphicFramePr>
        <p:xfrm>
          <a:off x="1187300" y="966525"/>
          <a:ext cx="6769400" cy="4571700"/>
        </p:xfrm>
        <a:graphic>
          <a:graphicData uri="http://schemas.openxmlformats.org/drawingml/2006/table">
            <a:tbl>
              <a:tblPr>
                <a:noFill/>
              </a:tblPr>
              <a:tblGrid>
                <a:gridCol w="3384700">
                  <a:extLst>
                    <a:ext uri="{9D8B030D-6E8A-4147-A177-3AD203B41FA5}">
                      <a16:colId xmlns:a16="http://schemas.microsoft.com/office/drawing/2014/main" val="20000"/>
                    </a:ext>
                  </a:extLst>
                </a:gridCol>
                <a:gridCol w="3384700">
                  <a:extLst>
                    <a:ext uri="{9D8B030D-6E8A-4147-A177-3AD203B41FA5}">
                      <a16:colId xmlns:a16="http://schemas.microsoft.com/office/drawing/2014/main" val="20001"/>
                    </a:ext>
                  </a:extLst>
                </a:gridCol>
              </a:tblGrid>
              <a:tr h="381000">
                <a:tc>
                  <a:txBody>
                    <a:bodyPr/>
                    <a:lstStyle/>
                    <a:p>
                      <a:pPr marL="0" lvl="0" indent="0" rtl="0">
                        <a:spcBef>
                          <a:spcPts val="0"/>
                        </a:spcBef>
                        <a:spcAft>
                          <a:spcPts val="0"/>
                        </a:spcAft>
                        <a:buNone/>
                      </a:pPr>
                      <a:r>
                        <a:rPr lang="en-US">
                          <a:solidFill>
                            <a:schemeClr val="bg1"/>
                          </a:solidFill>
                        </a:rPr>
                        <a:t>ANA</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negative</a:t>
                      </a:r>
                      <a:endParaRPr>
                        <a:solidFill>
                          <a:schemeClr val="bg1"/>
                        </a:solidFill>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rtl="0">
                        <a:spcBef>
                          <a:spcPts val="0"/>
                        </a:spcBef>
                        <a:spcAft>
                          <a:spcPts val="0"/>
                        </a:spcAft>
                        <a:buNone/>
                      </a:pPr>
                      <a:r>
                        <a:rPr lang="en-US">
                          <a:solidFill>
                            <a:schemeClr val="bg1"/>
                          </a:solidFill>
                        </a:rPr>
                        <a:t>C3</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normal</a:t>
                      </a:r>
                      <a:endParaRPr>
                        <a:solidFill>
                          <a:schemeClr val="bg1"/>
                        </a:solidFill>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rtl="0">
                        <a:spcBef>
                          <a:spcPts val="0"/>
                        </a:spcBef>
                        <a:spcAft>
                          <a:spcPts val="0"/>
                        </a:spcAft>
                        <a:buNone/>
                      </a:pPr>
                      <a:r>
                        <a:rPr lang="en-US">
                          <a:solidFill>
                            <a:schemeClr val="bg1"/>
                          </a:solidFill>
                        </a:rPr>
                        <a:t>C4</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normal</a:t>
                      </a:r>
                      <a:endParaRPr>
                        <a:solidFill>
                          <a:schemeClr val="bg1"/>
                        </a:solidFill>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rtl="0">
                        <a:spcBef>
                          <a:spcPts val="0"/>
                        </a:spcBef>
                        <a:spcAft>
                          <a:spcPts val="0"/>
                        </a:spcAft>
                        <a:buNone/>
                      </a:pPr>
                      <a:r>
                        <a:rPr lang="en-US">
                          <a:solidFill>
                            <a:schemeClr val="bg1"/>
                          </a:solidFill>
                        </a:rPr>
                        <a:t>Anti-double stranded DNA</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normal</a:t>
                      </a:r>
                      <a:endParaRPr>
                        <a:solidFill>
                          <a:schemeClr val="bg1"/>
                        </a:solidFill>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rtl="0">
                        <a:spcBef>
                          <a:spcPts val="0"/>
                        </a:spcBef>
                        <a:spcAft>
                          <a:spcPts val="0"/>
                        </a:spcAft>
                        <a:buNone/>
                      </a:pPr>
                      <a:r>
                        <a:rPr lang="en-US">
                          <a:solidFill>
                            <a:schemeClr val="bg1"/>
                          </a:solidFill>
                        </a:rPr>
                        <a:t>ANCA</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negative</a:t>
                      </a:r>
                      <a:endParaRPr>
                        <a:solidFill>
                          <a:schemeClr val="bg1"/>
                        </a:solidFill>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rtl="0">
                        <a:spcBef>
                          <a:spcPts val="0"/>
                        </a:spcBef>
                        <a:spcAft>
                          <a:spcPts val="0"/>
                        </a:spcAft>
                        <a:buNone/>
                      </a:pPr>
                      <a:r>
                        <a:rPr lang="en-US">
                          <a:solidFill>
                            <a:schemeClr val="bg1"/>
                          </a:solidFill>
                        </a:rPr>
                        <a:t>Serum Protein Electrophoresis</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negative for monoclonal spike</a:t>
                      </a:r>
                      <a:endParaRPr>
                        <a:solidFill>
                          <a:schemeClr val="bg1"/>
                        </a:solidFill>
                      </a:endParaRPr>
                    </a:p>
                  </a:txBody>
                  <a:tcPr marL="91425" marR="91425" marT="91425" marB="91425"/>
                </a:tc>
                <a:extLst>
                  <a:ext uri="{0D108BD9-81ED-4DB2-BD59-A6C34878D82A}">
                    <a16:rowId xmlns:a16="http://schemas.microsoft.com/office/drawing/2014/main" val="10005"/>
                  </a:ext>
                </a:extLst>
              </a:tr>
              <a:tr h="381000">
                <a:tc>
                  <a:txBody>
                    <a:bodyPr/>
                    <a:lstStyle/>
                    <a:p>
                      <a:pPr marL="0" lvl="0" indent="0" rtl="0">
                        <a:spcBef>
                          <a:spcPts val="0"/>
                        </a:spcBef>
                        <a:spcAft>
                          <a:spcPts val="0"/>
                        </a:spcAft>
                        <a:buNone/>
                      </a:pPr>
                      <a:r>
                        <a:rPr lang="en-US">
                          <a:solidFill>
                            <a:schemeClr val="bg1"/>
                          </a:solidFill>
                        </a:rPr>
                        <a:t>Urine Protein Electrophoresis</a:t>
                      </a:r>
                      <a:endParaRPr>
                        <a:solidFill>
                          <a:schemeClr val="bg1"/>
                        </a:solidFill>
                      </a:endParaRPr>
                    </a:p>
                  </a:txBody>
                  <a:tcPr marL="91425" marR="91425" marT="91425" marB="91425"/>
                </a:tc>
                <a:tc>
                  <a:txBody>
                    <a:bodyPr/>
                    <a:lstStyle/>
                    <a:p>
                      <a:pPr marL="0" lvl="0" indent="0">
                        <a:spcBef>
                          <a:spcPts val="0"/>
                        </a:spcBef>
                        <a:spcAft>
                          <a:spcPts val="0"/>
                        </a:spcAft>
                        <a:buNone/>
                      </a:pPr>
                      <a:r>
                        <a:rPr lang="en-US">
                          <a:solidFill>
                            <a:schemeClr val="bg1"/>
                          </a:solidFill>
                        </a:rPr>
                        <a:t>negative for monoclonal spike</a:t>
                      </a:r>
                      <a:endParaRPr>
                        <a:solidFill>
                          <a:schemeClr val="bg1"/>
                        </a:solidFill>
                      </a:endParaRPr>
                    </a:p>
                  </a:txBody>
                  <a:tcPr marL="91425" marR="91425" marT="91425" marB="91425"/>
                </a:tc>
                <a:extLst>
                  <a:ext uri="{0D108BD9-81ED-4DB2-BD59-A6C34878D82A}">
                    <a16:rowId xmlns:a16="http://schemas.microsoft.com/office/drawing/2014/main" val="10006"/>
                  </a:ext>
                </a:extLst>
              </a:tr>
              <a:tr h="381000">
                <a:tc>
                  <a:txBody>
                    <a:bodyPr/>
                    <a:lstStyle/>
                    <a:p>
                      <a:pPr marL="0" lvl="0" indent="0" rtl="0">
                        <a:spcBef>
                          <a:spcPts val="0"/>
                        </a:spcBef>
                        <a:spcAft>
                          <a:spcPts val="0"/>
                        </a:spcAft>
                        <a:buNone/>
                      </a:pPr>
                      <a:r>
                        <a:rPr lang="en-US">
                          <a:solidFill>
                            <a:schemeClr val="bg1"/>
                          </a:solidFill>
                        </a:rPr>
                        <a:t>Hepatitis B Surface Antigen</a:t>
                      </a:r>
                      <a:endParaRPr>
                        <a:solidFill>
                          <a:schemeClr val="bg1"/>
                        </a:solidFill>
                      </a:endParaRPr>
                    </a:p>
                  </a:txBody>
                  <a:tcPr marL="91425" marR="91425" marT="91425" marB="91425"/>
                </a:tc>
                <a:tc>
                  <a:txBody>
                    <a:bodyPr/>
                    <a:lstStyle/>
                    <a:p>
                      <a:pPr marL="0" lvl="0" indent="0" rtl="0">
                        <a:spcBef>
                          <a:spcPts val="0"/>
                        </a:spcBef>
                        <a:spcAft>
                          <a:spcPts val="0"/>
                        </a:spcAft>
                        <a:buNone/>
                      </a:pPr>
                      <a:r>
                        <a:rPr lang="en-US">
                          <a:solidFill>
                            <a:schemeClr val="bg1"/>
                          </a:solidFill>
                        </a:rPr>
                        <a:t>negative</a:t>
                      </a:r>
                      <a:endParaRPr>
                        <a:solidFill>
                          <a:schemeClr val="bg1"/>
                        </a:solidFill>
                      </a:endParaRPr>
                    </a:p>
                  </a:txBody>
                  <a:tcPr marL="91425" marR="91425" marT="91425" marB="91425"/>
                </a:tc>
                <a:extLst>
                  <a:ext uri="{0D108BD9-81ED-4DB2-BD59-A6C34878D82A}">
                    <a16:rowId xmlns:a16="http://schemas.microsoft.com/office/drawing/2014/main" val="10007"/>
                  </a:ext>
                </a:extLst>
              </a:tr>
              <a:tr h="381000">
                <a:tc>
                  <a:txBody>
                    <a:bodyPr/>
                    <a:lstStyle/>
                    <a:p>
                      <a:pPr marL="0" lvl="0" indent="0" rtl="0">
                        <a:spcBef>
                          <a:spcPts val="0"/>
                        </a:spcBef>
                        <a:spcAft>
                          <a:spcPts val="0"/>
                        </a:spcAft>
                        <a:buNone/>
                      </a:pPr>
                      <a:r>
                        <a:rPr lang="en-US">
                          <a:solidFill>
                            <a:schemeClr val="bg1"/>
                          </a:solidFill>
                        </a:rPr>
                        <a:t>Hepatitis C antibody</a:t>
                      </a:r>
                      <a:endParaRPr>
                        <a:solidFill>
                          <a:schemeClr val="bg1"/>
                        </a:solidFill>
                      </a:endParaRPr>
                    </a:p>
                  </a:txBody>
                  <a:tcPr marL="91425" marR="91425" marT="91425" marB="91425"/>
                </a:tc>
                <a:tc>
                  <a:txBody>
                    <a:bodyPr/>
                    <a:lstStyle/>
                    <a:p>
                      <a:pPr marL="0" lvl="0" indent="0" rtl="0">
                        <a:spcBef>
                          <a:spcPts val="0"/>
                        </a:spcBef>
                        <a:spcAft>
                          <a:spcPts val="0"/>
                        </a:spcAft>
                        <a:buNone/>
                      </a:pPr>
                      <a:r>
                        <a:rPr lang="en-US" dirty="0">
                          <a:solidFill>
                            <a:schemeClr val="bg1"/>
                          </a:solidFill>
                        </a:rPr>
                        <a:t>negative</a:t>
                      </a:r>
                      <a:endParaRPr dirty="0">
                        <a:solidFill>
                          <a:schemeClr val="bg1"/>
                        </a:solidFill>
                      </a:endParaRPr>
                    </a:p>
                  </a:txBody>
                  <a:tcPr marL="91425" marR="91425" marT="91425" marB="91425"/>
                </a:tc>
                <a:extLst>
                  <a:ext uri="{0D108BD9-81ED-4DB2-BD59-A6C34878D82A}">
                    <a16:rowId xmlns:a16="http://schemas.microsoft.com/office/drawing/2014/main" val="10008"/>
                  </a:ext>
                </a:extLst>
              </a:tr>
              <a:tr h="381000">
                <a:tc>
                  <a:txBody>
                    <a:bodyPr/>
                    <a:lstStyle/>
                    <a:p>
                      <a:pPr marL="0" lvl="0" indent="0" rtl="0">
                        <a:spcBef>
                          <a:spcPts val="0"/>
                        </a:spcBef>
                        <a:spcAft>
                          <a:spcPts val="0"/>
                        </a:spcAft>
                        <a:buNone/>
                      </a:pPr>
                      <a:r>
                        <a:rPr lang="en-US">
                          <a:solidFill>
                            <a:schemeClr val="bg1"/>
                          </a:solidFill>
                        </a:rPr>
                        <a:t>Cryoglobulins</a:t>
                      </a:r>
                      <a:endParaRPr>
                        <a:solidFill>
                          <a:schemeClr val="bg1"/>
                        </a:solidFill>
                      </a:endParaRPr>
                    </a:p>
                  </a:txBody>
                  <a:tcPr marL="91425" marR="91425" marT="91425" marB="91425"/>
                </a:tc>
                <a:tc>
                  <a:txBody>
                    <a:bodyPr/>
                    <a:lstStyle/>
                    <a:p>
                      <a:pPr marL="0" lvl="0" indent="0">
                        <a:spcBef>
                          <a:spcPts val="0"/>
                        </a:spcBef>
                        <a:spcAft>
                          <a:spcPts val="0"/>
                        </a:spcAft>
                        <a:buNone/>
                      </a:pPr>
                      <a:r>
                        <a:rPr lang="en-US" dirty="0">
                          <a:solidFill>
                            <a:schemeClr val="bg1"/>
                          </a:solidFill>
                        </a:rPr>
                        <a:t>negative</a:t>
                      </a:r>
                      <a:endParaRPr dirty="0">
                        <a:solidFill>
                          <a:schemeClr val="bg1"/>
                        </a:solidFill>
                      </a:endParaRPr>
                    </a:p>
                  </a:txBody>
                  <a:tcPr marL="91425" marR="91425" marT="91425" marB="91425"/>
                </a:tc>
                <a:extLst>
                  <a:ext uri="{0D108BD9-81ED-4DB2-BD59-A6C34878D82A}">
                    <a16:rowId xmlns:a16="http://schemas.microsoft.com/office/drawing/2014/main" val="10009"/>
                  </a:ext>
                </a:extLst>
              </a:tr>
            </a:tbl>
          </a:graphicData>
        </a:graphic>
      </p:graphicFrame>
      <p:sp>
        <p:nvSpPr>
          <p:cNvPr id="182" name="Shape 182"/>
          <p:cNvSpPr txBox="1"/>
          <p:nvPr/>
        </p:nvSpPr>
        <p:spPr>
          <a:xfrm>
            <a:off x="1187300" y="5723850"/>
            <a:ext cx="7903500" cy="638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sz="2400" dirty="0">
                <a:solidFill>
                  <a:srgbClr val="C00000"/>
                </a:solidFill>
              </a:rPr>
              <a:t>What is your differential diagnosis at this point?</a:t>
            </a:r>
            <a:endParaRPr sz="2400" dirty="0">
              <a:solidFill>
                <a:srgbClr val="C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3281900" y="158070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89" name="Shape 189"/>
          <p:cNvSpPr txBox="1"/>
          <p:nvPr/>
        </p:nvSpPr>
        <p:spPr>
          <a:xfrm>
            <a:off x="1169575" y="152400"/>
            <a:ext cx="4270800" cy="5369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solidFill>
                  <a:schemeClr val="bg1"/>
                </a:solidFill>
              </a:rPr>
              <a:t>A renal biopsy is performed…</a:t>
            </a:r>
            <a:endParaRPr sz="2400" dirty="0">
              <a:solidFill>
                <a:schemeClr val="bg1"/>
              </a:solidFill>
            </a:endParaRPr>
          </a:p>
          <a:p>
            <a:pPr marL="0" lvl="0" indent="0" rtl="0">
              <a:spcBef>
                <a:spcPts val="0"/>
              </a:spcBef>
              <a:spcAft>
                <a:spcPts val="0"/>
              </a:spcAft>
              <a:buNone/>
            </a:pPr>
            <a:r>
              <a:rPr lang="en-US" sz="2400" dirty="0">
                <a:solidFill>
                  <a:schemeClr val="bg1"/>
                </a:solidFill>
              </a:rPr>
              <a:t> </a:t>
            </a:r>
            <a:endParaRPr sz="2400" dirty="0">
              <a:solidFill>
                <a:schemeClr val="bg1"/>
              </a:solidFill>
            </a:endParaRPr>
          </a:p>
          <a:p>
            <a:pPr marL="0" lvl="0" indent="0" rtl="0">
              <a:spcBef>
                <a:spcPts val="0"/>
              </a:spcBef>
              <a:spcAft>
                <a:spcPts val="0"/>
              </a:spcAft>
              <a:buNone/>
            </a:pPr>
            <a:endParaRPr sz="2400" dirty="0"/>
          </a:p>
          <a:p>
            <a:pPr marL="0" lvl="0" indent="0" rtl="0">
              <a:spcBef>
                <a:spcPts val="0"/>
              </a:spcBef>
              <a:spcAft>
                <a:spcPts val="0"/>
              </a:spcAft>
              <a:buNone/>
            </a:pPr>
            <a:r>
              <a:rPr lang="en-US" sz="2400" dirty="0">
                <a:solidFill>
                  <a:srgbClr val="C00000"/>
                </a:solidFill>
              </a:rPr>
              <a:t>What is the most likely diagnosis?</a:t>
            </a:r>
            <a:endParaRPr sz="2400" dirty="0">
              <a:solidFill>
                <a:srgbClr val="C00000"/>
              </a:solidFill>
            </a:endParaRPr>
          </a:p>
          <a:p>
            <a:pPr marL="0" lvl="0" indent="0" rtl="0">
              <a:spcBef>
                <a:spcPts val="0"/>
              </a:spcBef>
              <a:spcAft>
                <a:spcPts val="0"/>
              </a:spcAft>
              <a:buNone/>
            </a:pPr>
            <a:endParaRPr sz="2400" dirty="0"/>
          </a:p>
          <a:p>
            <a:pPr marL="0" lvl="0" indent="0" rtl="0">
              <a:spcBef>
                <a:spcPts val="0"/>
              </a:spcBef>
              <a:spcAft>
                <a:spcPts val="0"/>
              </a:spcAft>
              <a:buNone/>
            </a:pPr>
            <a:endParaRPr sz="2400" dirty="0"/>
          </a:p>
          <a:p>
            <a:pPr marL="0" lvl="0" indent="0" rtl="0">
              <a:spcBef>
                <a:spcPts val="0"/>
              </a:spcBef>
              <a:spcAft>
                <a:spcPts val="0"/>
              </a:spcAft>
              <a:buNone/>
            </a:pPr>
            <a:endParaRPr sz="2400" dirty="0"/>
          </a:p>
        </p:txBody>
      </p:sp>
      <p:pic>
        <p:nvPicPr>
          <p:cNvPr id="190" name="Shape 190"/>
          <p:cNvPicPr preferRelativeResize="0"/>
          <p:nvPr/>
        </p:nvPicPr>
        <p:blipFill>
          <a:blip r:embed="rId3">
            <a:alphaModFix/>
          </a:blip>
          <a:stretch>
            <a:fillRect/>
          </a:stretch>
        </p:blipFill>
        <p:spPr>
          <a:xfrm>
            <a:off x="1010950" y="2400300"/>
            <a:ext cx="5480200" cy="4430400"/>
          </a:xfrm>
          <a:prstGeom prst="rect">
            <a:avLst/>
          </a:prstGeom>
          <a:noFill/>
          <a:ln>
            <a:noFill/>
          </a:ln>
        </p:spPr>
      </p:pic>
      <p:sp>
        <p:nvSpPr>
          <p:cNvPr id="191" name="Shape 191"/>
          <p:cNvSpPr txBox="1"/>
          <p:nvPr/>
        </p:nvSpPr>
        <p:spPr>
          <a:xfrm>
            <a:off x="5680002" y="641500"/>
            <a:ext cx="2625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92" name="Shape 192"/>
          <p:cNvPicPr preferRelativeResize="0"/>
          <p:nvPr/>
        </p:nvPicPr>
        <p:blipFill>
          <a:blip r:embed="rId4">
            <a:alphaModFix/>
          </a:blip>
          <a:stretch>
            <a:fillRect/>
          </a:stretch>
        </p:blipFill>
        <p:spPr>
          <a:xfrm>
            <a:off x="6118988" y="224100"/>
            <a:ext cx="5163875" cy="3834800"/>
          </a:xfrm>
          <a:prstGeom prst="rect">
            <a:avLst/>
          </a:prstGeom>
          <a:noFill/>
          <a:ln>
            <a:noFill/>
          </a:ln>
        </p:spPr>
      </p:pic>
      <p:sp>
        <p:nvSpPr>
          <p:cNvPr id="193" name="Shape 193"/>
          <p:cNvSpPr txBox="1"/>
          <p:nvPr/>
        </p:nvSpPr>
        <p:spPr>
          <a:xfrm>
            <a:off x="7477591" y="489112"/>
            <a:ext cx="1870800" cy="2436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94" name="Shape 194"/>
          <p:cNvPicPr preferRelativeResize="0"/>
          <p:nvPr/>
        </p:nvPicPr>
        <p:blipFill>
          <a:blip r:embed="rId5">
            <a:alphaModFix/>
          </a:blip>
          <a:stretch>
            <a:fillRect/>
          </a:stretch>
        </p:blipFill>
        <p:spPr>
          <a:xfrm>
            <a:off x="7233625" y="4058900"/>
            <a:ext cx="4270800" cy="2695600"/>
          </a:xfrm>
          <a:prstGeom prst="rect">
            <a:avLst/>
          </a:prstGeom>
          <a:noFill/>
          <a:ln>
            <a:noFill/>
          </a:ln>
        </p:spPr>
      </p:pic>
      <p:sp>
        <p:nvSpPr>
          <p:cNvPr id="195" name="Shape 195"/>
          <p:cNvSpPr txBox="1"/>
          <p:nvPr/>
        </p:nvSpPr>
        <p:spPr>
          <a:xfrm>
            <a:off x="1485900" y="22860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3281900" y="158070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sp>
        <p:nvSpPr>
          <p:cNvPr id="189" name="Shape 189"/>
          <p:cNvSpPr txBox="1"/>
          <p:nvPr/>
        </p:nvSpPr>
        <p:spPr>
          <a:xfrm>
            <a:off x="1169575" y="152400"/>
            <a:ext cx="4270800" cy="5369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2400" dirty="0">
                <a:solidFill>
                  <a:schemeClr val="bg1"/>
                </a:solidFill>
              </a:rPr>
              <a:t>A renal biopsy is performed…</a:t>
            </a:r>
            <a:endParaRPr sz="2400" dirty="0">
              <a:solidFill>
                <a:schemeClr val="bg1"/>
              </a:solidFill>
            </a:endParaRPr>
          </a:p>
          <a:p>
            <a:pPr marL="0" lvl="0" indent="0" rtl="0">
              <a:spcBef>
                <a:spcPts val="0"/>
              </a:spcBef>
              <a:spcAft>
                <a:spcPts val="0"/>
              </a:spcAft>
              <a:buNone/>
            </a:pPr>
            <a:r>
              <a:rPr lang="en-US" sz="2400" dirty="0">
                <a:solidFill>
                  <a:schemeClr val="bg1"/>
                </a:solidFill>
              </a:rPr>
              <a:t> </a:t>
            </a:r>
            <a:endParaRPr sz="2400" dirty="0"/>
          </a:p>
          <a:p>
            <a:pPr marL="0" lvl="0" indent="0" rtl="0">
              <a:spcBef>
                <a:spcPts val="0"/>
              </a:spcBef>
              <a:spcAft>
                <a:spcPts val="0"/>
              </a:spcAft>
              <a:buNone/>
            </a:pPr>
            <a:r>
              <a:rPr lang="en-US" sz="2400" dirty="0">
                <a:solidFill>
                  <a:srgbClr val="C00000"/>
                </a:solidFill>
              </a:rPr>
              <a:t>What is the most likely diagnosis?</a:t>
            </a:r>
          </a:p>
          <a:p>
            <a:pPr marL="0" lvl="0" indent="0" rtl="0">
              <a:spcBef>
                <a:spcPts val="0"/>
              </a:spcBef>
              <a:spcAft>
                <a:spcPts val="0"/>
              </a:spcAft>
              <a:buNone/>
            </a:pPr>
            <a:endParaRPr lang="en-US" sz="2400" dirty="0">
              <a:solidFill>
                <a:srgbClr val="C00000"/>
              </a:solidFill>
            </a:endParaRPr>
          </a:p>
          <a:p>
            <a:pPr marL="0" lvl="0" indent="0" rtl="0">
              <a:spcBef>
                <a:spcPts val="0"/>
              </a:spcBef>
              <a:spcAft>
                <a:spcPts val="0"/>
              </a:spcAft>
              <a:buNone/>
            </a:pPr>
            <a:r>
              <a:rPr lang="en-US" sz="2400" dirty="0">
                <a:solidFill>
                  <a:srgbClr val="92D050"/>
                </a:solidFill>
              </a:rPr>
              <a:t>IgA Nephropathy</a:t>
            </a:r>
            <a:endParaRPr sz="2400" dirty="0">
              <a:solidFill>
                <a:srgbClr val="92D050"/>
              </a:solidFill>
            </a:endParaRPr>
          </a:p>
          <a:p>
            <a:pPr marL="0" lvl="0" indent="0" rtl="0">
              <a:spcBef>
                <a:spcPts val="0"/>
              </a:spcBef>
              <a:spcAft>
                <a:spcPts val="0"/>
              </a:spcAft>
              <a:buNone/>
            </a:pPr>
            <a:endParaRPr sz="2400" dirty="0"/>
          </a:p>
          <a:p>
            <a:pPr marL="0" lvl="0" indent="0" rtl="0">
              <a:spcBef>
                <a:spcPts val="0"/>
              </a:spcBef>
              <a:spcAft>
                <a:spcPts val="0"/>
              </a:spcAft>
              <a:buNone/>
            </a:pPr>
            <a:endParaRPr sz="2400" dirty="0"/>
          </a:p>
          <a:p>
            <a:pPr marL="0" lvl="0" indent="0" rtl="0">
              <a:spcBef>
                <a:spcPts val="0"/>
              </a:spcBef>
              <a:spcAft>
                <a:spcPts val="0"/>
              </a:spcAft>
              <a:buNone/>
            </a:pPr>
            <a:endParaRPr sz="2400" dirty="0"/>
          </a:p>
        </p:txBody>
      </p:sp>
      <p:pic>
        <p:nvPicPr>
          <p:cNvPr id="190" name="Shape 190"/>
          <p:cNvPicPr preferRelativeResize="0"/>
          <p:nvPr/>
        </p:nvPicPr>
        <p:blipFill>
          <a:blip r:embed="rId3">
            <a:alphaModFix/>
          </a:blip>
          <a:stretch>
            <a:fillRect/>
          </a:stretch>
        </p:blipFill>
        <p:spPr>
          <a:xfrm>
            <a:off x="35604" y="2537856"/>
            <a:ext cx="5062063" cy="3534988"/>
          </a:xfrm>
          <a:prstGeom prst="rect">
            <a:avLst/>
          </a:prstGeom>
          <a:noFill/>
          <a:ln>
            <a:noFill/>
          </a:ln>
        </p:spPr>
      </p:pic>
      <p:sp>
        <p:nvSpPr>
          <p:cNvPr id="191" name="Shape 191"/>
          <p:cNvSpPr txBox="1"/>
          <p:nvPr/>
        </p:nvSpPr>
        <p:spPr>
          <a:xfrm>
            <a:off x="5680002" y="641500"/>
            <a:ext cx="2625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92" name="Shape 192"/>
          <p:cNvPicPr preferRelativeResize="0"/>
          <p:nvPr/>
        </p:nvPicPr>
        <p:blipFill>
          <a:blip r:embed="rId4">
            <a:alphaModFix/>
          </a:blip>
          <a:stretch>
            <a:fillRect/>
          </a:stretch>
        </p:blipFill>
        <p:spPr>
          <a:xfrm>
            <a:off x="5548124" y="3617"/>
            <a:ext cx="6275375" cy="4368358"/>
          </a:xfrm>
          <a:prstGeom prst="rect">
            <a:avLst/>
          </a:prstGeom>
          <a:noFill/>
          <a:ln>
            <a:noFill/>
          </a:ln>
        </p:spPr>
      </p:pic>
      <p:sp>
        <p:nvSpPr>
          <p:cNvPr id="193" name="Shape 193"/>
          <p:cNvSpPr txBox="1"/>
          <p:nvPr/>
        </p:nvSpPr>
        <p:spPr>
          <a:xfrm>
            <a:off x="1771106" y="5017500"/>
            <a:ext cx="1870800" cy="2436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p:txBody>
      </p:sp>
      <p:pic>
        <p:nvPicPr>
          <p:cNvPr id="194" name="Shape 194"/>
          <p:cNvPicPr preferRelativeResize="0"/>
          <p:nvPr/>
        </p:nvPicPr>
        <p:blipFill>
          <a:blip r:embed="rId5">
            <a:alphaModFix/>
          </a:blip>
          <a:stretch>
            <a:fillRect/>
          </a:stretch>
        </p:blipFill>
        <p:spPr>
          <a:xfrm>
            <a:off x="8727396" y="4158783"/>
            <a:ext cx="3429000" cy="2695600"/>
          </a:xfrm>
          <a:prstGeom prst="rect">
            <a:avLst/>
          </a:prstGeom>
          <a:noFill/>
          <a:ln>
            <a:noFill/>
          </a:ln>
        </p:spPr>
      </p:pic>
      <p:sp>
        <p:nvSpPr>
          <p:cNvPr id="2" name="TextBox 1">
            <a:extLst>
              <a:ext uri="{FF2B5EF4-FFF2-40B4-BE49-F238E27FC236}">
                <a16:creationId xmlns:a16="http://schemas.microsoft.com/office/drawing/2014/main" id="{2F04984D-7C5D-7234-ECCB-073845618CC7}"/>
              </a:ext>
            </a:extLst>
          </p:cNvPr>
          <p:cNvSpPr txBox="1"/>
          <p:nvPr/>
        </p:nvSpPr>
        <p:spPr>
          <a:xfrm>
            <a:off x="5552698" y="2732231"/>
            <a:ext cx="6275375" cy="1477328"/>
          </a:xfrm>
          <a:prstGeom prst="rect">
            <a:avLst/>
          </a:prstGeom>
          <a:noFill/>
        </p:spPr>
        <p:txBody>
          <a:bodyPr wrap="square" rtlCol="0">
            <a:spAutoFit/>
          </a:bodyPr>
          <a:lstStyle/>
          <a:p>
            <a:r>
              <a:rPr lang="en-US" altLang="en-US" dirty="0">
                <a:solidFill>
                  <a:schemeClr val="bg1"/>
                </a:solidFill>
              </a:rPr>
              <a:t>Immunofluorescence : large, globular mesangial IgA deposits that are diagnostic of IgA nephropathy or Henoch-</a:t>
            </a:r>
            <a:r>
              <a:rPr lang="en-US" altLang="en-US" dirty="0" err="1">
                <a:solidFill>
                  <a:schemeClr val="bg1"/>
                </a:solidFill>
              </a:rPr>
              <a:t>Schönlein</a:t>
            </a:r>
            <a:r>
              <a:rPr lang="en-US" altLang="en-US" dirty="0">
                <a:solidFill>
                  <a:schemeClr val="bg1"/>
                </a:solidFill>
              </a:rPr>
              <a:t> purpura. Note that the capillary walls are not outlined, since the deposits are primarily limited to the </a:t>
            </a:r>
            <a:r>
              <a:rPr lang="en-US" altLang="en-US" dirty="0" err="1">
                <a:solidFill>
                  <a:schemeClr val="bg1"/>
                </a:solidFill>
              </a:rPr>
              <a:t>mesangium</a:t>
            </a:r>
            <a:r>
              <a:rPr lang="en-US" altLang="en-US" dirty="0">
                <a:solidFill>
                  <a:schemeClr val="bg1"/>
                </a:solidFill>
              </a:rPr>
              <a:t>. </a:t>
            </a:r>
          </a:p>
          <a:p>
            <a:endParaRPr lang="en-US" dirty="0"/>
          </a:p>
        </p:txBody>
      </p:sp>
      <p:sp>
        <p:nvSpPr>
          <p:cNvPr id="3" name="TextBox 2">
            <a:extLst>
              <a:ext uri="{FF2B5EF4-FFF2-40B4-BE49-F238E27FC236}">
                <a16:creationId xmlns:a16="http://schemas.microsoft.com/office/drawing/2014/main" id="{390CF8E0-5243-D388-3B4C-8CF7A88051AE}"/>
              </a:ext>
            </a:extLst>
          </p:cNvPr>
          <p:cNvSpPr txBox="1"/>
          <p:nvPr/>
        </p:nvSpPr>
        <p:spPr>
          <a:xfrm>
            <a:off x="214313" y="6065362"/>
            <a:ext cx="5226062" cy="646331"/>
          </a:xfrm>
          <a:prstGeom prst="rect">
            <a:avLst/>
          </a:prstGeom>
          <a:noFill/>
        </p:spPr>
        <p:txBody>
          <a:bodyPr wrap="square" rtlCol="0">
            <a:spAutoFit/>
          </a:bodyPr>
          <a:lstStyle/>
          <a:p>
            <a:r>
              <a:rPr lang="en-US" altLang="en-US" dirty="0">
                <a:solidFill>
                  <a:schemeClr val="bg1"/>
                </a:solidFill>
              </a:rPr>
              <a:t>Light microscopy: segmental areas of increased mesangial matrix and cellularity. </a:t>
            </a:r>
          </a:p>
        </p:txBody>
      </p:sp>
    </p:spTree>
    <p:extLst>
      <p:ext uri="{BB962C8B-B14F-4D97-AF65-F5344CB8AC3E}">
        <p14:creationId xmlns:p14="http://schemas.microsoft.com/office/powerpoint/2010/main" val="335208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n w="0"/>
                <a:solidFill>
                  <a:schemeClr val="accent2">
                    <a:lumMod val="60000"/>
                    <a:lumOff val="40000"/>
                  </a:schemeClr>
                </a:solidFill>
                <a:effectLst>
                  <a:outerShdw blurRad="38100" dist="19050" dir="2700000" algn="tl" rotWithShape="0">
                    <a:schemeClr val="dk1">
                      <a:alpha val="40000"/>
                    </a:schemeClr>
                  </a:outerShdw>
                </a:effectLst>
              </a:rPr>
              <a:t>Chemical Exam</a:t>
            </a:r>
          </a:p>
        </p:txBody>
      </p:sp>
      <p:sp>
        <p:nvSpPr>
          <p:cNvPr id="3" name="Content Placeholder 2"/>
          <p:cNvSpPr>
            <a:spLocks noGrp="1"/>
          </p:cNvSpPr>
          <p:nvPr>
            <p:ph idx="1"/>
          </p:nvPr>
        </p:nvSpPr>
        <p:spPr>
          <a:xfrm>
            <a:off x="838200" y="1825625"/>
            <a:ext cx="3924300" cy="4351338"/>
          </a:xfrm>
        </p:spPr>
        <p:txBody>
          <a:bodyPr>
            <a:normAutofit/>
          </a:bodyPr>
          <a:lstStyle/>
          <a:p>
            <a:pPr marL="0" indent="0">
              <a:lnSpc>
                <a:spcPct val="80000"/>
              </a:lnSpc>
              <a:buNone/>
            </a:pPr>
            <a:r>
              <a:rPr lang="en-US" altLang="en-US" dirty="0">
                <a:solidFill>
                  <a:schemeClr val="bg1"/>
                </a:solidFill>
              </a:rPr>
              <a:t>Test strip  dipped in urine</a:t>
            </a:r>
          </a:p>
          <a:p>
            <a:pPr marL="0" indent="0">
              <a:lnSpc>
                <a:spcPct val="80000"/>
              </a:lnSpc>
              <a:buNone/>
            </a:pPr>
            <a:endParaRPr lang="en-US" altLang="en-US" dirty="0">
              <a:solidFill>
                <a:schemeClr val="bg1"/>
              </a:solidFill>
            </a:endParaRPr>
          </a:p>
          <a:p>
            <a:pPr marL="0" indent="0">
              <a:lnSpc>
                <a:spcPct val="80000"/>
              </a:lnSpc>
              <a:buNone/>
            </a:pPr>
            <a:endParaRPr lang="en-US" altLang="en-US" dirty="0">
              <a:solidFill>
                <a:schemeClr val="bg1"/>
              </a:solidFill>
            </a:endParaRPr>
          </a:p>
          <a:p>
            <a:pPr marL="0" indent="0">
              <a:lnSpc>
                <a:spcPct val="80000"/>
              </a:lnSpc>
              <a:buNone/>
            </a:pPr>
            <a:r>
              <a:rPr lang="en-US" altLang="en-US" dirty="0">
                <a:solidFill>
                  <a:schemeClr val="bg1"/>
                </a:solidFill>
              </a:rPr>
              <a:t>Reagents activated and a chemical reaction occurs causing color change </a:t>
            </a:r>
          </a:p>
          <a:p>
            <a:pPr marL="0" indent="0">
              <a:lnSpc>
                <a:spcPct val="80000"/>
              </a:lnSpc>
              <a:buNone/>
            </a:pPr>
            <a:endParaRPr lang="en-US" altLang="en-US" dirty="0"/>
          </a:p>
          <a:p>
            <a:endParaRPr lang="en-US" dirty="0"/>
          </a:p>
        </p:txBody>
      </p:sp>
      <p:pic>
        <p:nvPicPr>
          <p:cNvPr id="5" name="Picture 4" descr="Chemical Exam close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04000" y="923925"/>
            <a:ext cx="3695700" cy="2790825"/>
          </a:xfrm>
          <a:prstGeom prst="rect">
            <a:avLst/>
          </a:prstGeom>
        </p:spPr>
      </p:pic>
      <p:pic>
        <p:nvPicPr>
          <p:cNvPr id="6" name="Picture 4" descr="Strip Rea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51600" y="3714750"/>
            <a:ext cx="4229100" cy="3192463"/>
          </a:xfrm>
          <a:prstGeom prst="rect">
            <a:avLst/>
          </a:prstGeom>
          <a:noFill/>
        </p:spPr>
      </p:pic>
      <p:sp>
        <p:nvSpPr>
          <p:cNvPr id="4" name="Down Arrow 3">
            <a:extLst>
              <a:ext uri="{FF2B5EF4-FFF2-40B4-BE49-F238E27FC236}">
                <a16:creationId xmlns:a16="http://schemas.microsoft.com/office/drawing/2014/main" id="{117A1C5C-1D82-2F1A-5EF1-65D05A0C847E}"/>
              </a:ext>
            </a:extLst>
          </p:cNvPr>
          <p:cNvSpPr/>
          <p:nvPr/>
        </p:nvSpPr>
        <p:spPr>
          <a:xfrm>
            <a:off x="2558034" y="2288381"/>
            <a:ext cx="484632" cy="978408"/>
          </a:xfrm>
          <a:prstGeom prst="downArrow">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1683366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3F1C-0C5F-4EB9-AE8A-83FAE93D3543}"/>
              </a:ext>
            </a:extLst>
          </p:cNvPr>
          <p:cNvSpPr>
            <a:spLocks noGrp="1"/>
          </p:cNvSpPr>
          <p:nvPr>
            <p:ph type="title"/>
          </p:nvPr>
        </p:nvSpPr>
        <p:spPr/>
        <p:txBody>
          <a:bodyPr/>
          <a:lstStyle/>
          <a:p>
            <a:r>
              <a:rPr lang="en-US" dirty="0">
                <a:solidFill>
                  <a:srgbClr val="FFFF00"/>
                </a:solidFill>
              </a:rPr>
              <a:t>CASE</a:t>
            </a:r>
          </a:p>
        </p:txBody>
      </p:sp>
      <p:sp>
        <p:nvSpPr>
          <p:cNvPr id="3" name="Content Placeholder 2">
            <a:extLst>
              <a:ext uri="{FF2B5EF4-FFF2-40B4-BE49-F238E27FC236}">
                <a16:creationId xmlns:a16="http://schemas.microsoft.com/office/drawing/2014/main" id="{6C864C58-E7C1-431D-AAD1-57FCA9D1E4E1}"/>
              </a:ext>
            </a:extLst>
          </p:cNvPr>
          <p:cNvSpPr>
            <a:spLocks noGrp="1"/>
          </p:cNvSpPr>
          <p:nvPr>
            <p:ph idx="1"/>
          </p:nvPr>
        </p:nvSpPr>
        <p:spPr/>
        <p:txBody>
          <a:bodyPr>
            <a:normAutofit fontScale="70000" lnSpcReduction="20000"/>
          </a:bodyPr>
          <a:lstStyle/>
          <a:p>
            <a:pPr marL="0" indent="0">
              <a:buNone/>
            </a:pPr>
            <a:r>
              <a:rPr lang="en-US" dirty="0">
                <a:solidFill>
                  <a:schemeClr val="bg1"/>
                </a:solidFill>
              </a:rPr>
              <a:t>A 58yo man who works a truck driver who has a 30-pack-year smoking history presents with urinary frequency and nocturia. </a:t>
            </a:r>
          </a:p>
          <a:p>
            <a:pPr marL="0" indent="0">
              <a:buNone/>
            </a:pPr>
            <a:r>
              <a:rPr lang="en-US" dirty="0">
                <a:solidFill>
                  <a:schemeClr val="bg1"/>
                </a:solidFill>
              </a:rPr>
              <a:t>Exam: normal except enlarged prostate</a:t>
            </a:r>
          </a:p>
          <a:p>
            <a:pPr marL="0" indent="0">
              <a:buNone/>
            </a:pPr>
            <a:r>
              <a:rPr lang="en-US" dirty="0">
                <a:solidFill>
                  <a:schemeClr val="bg1"/>
                </a:solidFill>
              </a:rPr>
              <a:t>Urinalysis: </a:t>
            </a:r>
            <a:r>
              <a:rPr lang="en-US" dirty="0" err="1">
                <a:solidFill>
                  <a:schemeClr val="bg1"/>
                </a:solidFill>
              </a:rPr>
              <a:t>SpGr</a:t>
            </a:r>
            <a:r>
              <a:rPr lang="en-US" dirty="0">
                <a:solidFill>
                  <a:schemeClr val="bg1"/>
                </a:solidFill>
              </a:rPr>
              <a:t> 1.010, pH 6.5, 1+ blood</a:t>
            </a:r>
          </a:p>
          <a:p>
            <a:pPr marL="0" indent="0">
              <a:buNone/>
            </a:pPr>
            <a:r>
              <a:rPr lang="en-US" dirty="0">
                <a:solidFill>
                  <a:schemeClr val="bg1"/>
                </a:solidFill>
              </a:rPr>
              <a:t>Microscopy: 1 </a:t>
            </a:r>
            <a:r>
              <a:rPr lang="en-US" dirty="0" err="1">
                <a:solidFill>
                  <a:schemeClr val="bg1"/>
                </a:solidFill>
              </a:rPr>
              <a:t>wbc</a:t>
            </a:r>
            <a:r>
              <a:rPr lang="en-US" dirty="0">
                <a:solidFill>
                  <a:schemeClr val="bg1"/>
                </a:solidFill>
              </a:rPr>
              <a:t>/</a:t>
            </a:r>
            <a:r>
              <a:rPr lang="en-US" dirty="0" err="1">
                <a:solidFill>
                  <a:schemeClr val="bg1"/>
                </a:solidFill>
              </a:rPr>
              <a:t>hpf</a:t>
            </a:r>
            <a:r>
              <a:rPr lang="en-US" dirty="0">
                <a:solidFill>
                  <a:schemeClr val="bg1"/>
                </a:solidFill>
              </a:rPr>
              <a:t>, 7 </a:t>
            </a:r>
            <a:r>
              <a:rPr lang="en-US" dirty="0" err="1">
                <a:solidFill>
                  <a:schemeClr val="bg1"/>
                </a:solidFill>
              </a:rPr>
              <a:t>rbcs</a:t>
            </a:r>
            <a:r>
              <a:rPr lang="en-US" dirty="0">
                <a:solidFill>
                  <a:schemeClr val="bg1"/>
                </a:solidFill>
              </a:rPr>
              <a:t>/</a:t>
            </a:r>
            <a:r>
              <a:rPr lang="en-US" dirty="0" err="1">
                <a:solidFill>
                  <a:schemeClr val="bg1"/>
                </a:solidFill>
              </a:rPr>
              <a:t>hpf</a:t>
            </a:r>
            <a:r>
              <a:rPr lang="en-US" dirty="0">
                <a:solidFill>
                  <a:schemeClr val="bg1"/>
                </a:solidFill>
              </a:rPr>
              <a:t>, no squamous epithelial cells</a:t>
            </a:r>
          </a:p>
          <a:p>
            <a:pPr marL="0" indent="0">
              <a:buNone/>
            </a:pPr>
            <a:endParaRPr lang="en-US" dirty="0">
              <a:solidFill>
                <a:schemeClr val="bg1"/>
              </a:solidFill>
            </a:endParaRPr>
          </a:p>
          <a:p>
            <a:pPr marL="0" indent="0">
              <a:buNone/>
            </a:pPr>
            <a:r>
              <a:rPr lang="en-US" dirty="0">
                <a:solidFill>
                  <a:schemeClr val="bg1"/>
                </a:solidFill>
              </a:rPr>
              <a:t>Based on his history , symptoms, and urinalysis findings, which of the following should be done next:</a:t>
            </a:r>
          </a:p>
          <a:p>
            <a:pPr marL="514350" indent="-514350">
              <a:buAutoNum type="alphaUcPeriod"/>
            </a:pPr>
            <a:r>
              <a:rPr lang="en-US" dirty="0">
                <a:solidFill>
                  <a:schemeClr val="bg1"/>
                </a:solidFill>
              </a:rPr>
              <a:t>Repeat urinalysis in 6 months</a:t>
            </a:r>
          </a:p>
          <a:p>
            <a:pPr marL="514350" indent="-514350">
              <a:buAutoNum type="alphaUcPeriod"/>
            </a:pPr>
            <a:r>
              <a:rPr lang="en-US" dirty="0">
                <a:solidFill>
                  <a:schemeClr val="bg1"/>
                </a:solidFill>
              </a:rPr>
              <a:t>Obtain BMP, CT scan, and cystoscopy</a:t>
            </a:r>
          </a:p>
          <a:p>
            <a:pPr marL="514350" indent="-514350">
              <a:buAutoNum type="alphaUcPeriod"/>
            </a:pPr>
            <a:r>
              <a:rPr lang="en-US" dirty="0">
                <a:solidFill>
                  <a:schemeClr val="bg1"/>
                </a:solidFill>
              </a:rPr>
              <a:t>Treat with antibiotic and repeat UA with micro</a:t>
            </a:r>
          </a:p>
          <a:p>
            <a:pPr marL="514350" indent="-514350">
              <a:buAutoNum type="alphaUcPeriod"/>
            </a:pPr>
            <a:r>
              <a:rPr lang="en-US" dirty="0">
                <a:solidFill>
                  <a:schemeClr val="bg1"/>
                </a:solidFill>
              </a:rPr>
              <a:t>Inform him that his enlarged prostate is causing microscopic hematuria</a:t>
            </a:r>
          </a:p>
          <a:p>
            <a:pPr marL="514350" indent="-514350">
              <a:buAutoNum type="alphaUcPeriod"/>
            </a:pPr>
            <a:r>
              <a:rPr lang="en-US" dirty="0">
                <a:solidFill>
                  <a:schemeClr val="bg1"/>
                </a:solidFill>
              </a:rPr>
              <a:t>Perform urine cytology</a:t>
            </a:r>
          </a:p>
          <a:p>
            <a:pPr marL="0" indent="0">
              <a:buNone/>
            </a:pPr>
            <a:endParaRPr lang="en-US" dirty="0">
              <a:solidFill>
                <a:schemeClr val="bg1"/>
              </a:solidFill>
            </a:endParaRPr>
          </a:p>
        </p:txBody>
      </p:sp>
    </p:spTree>
    <p:extLst>
      <p:ext uri="{BB962C8B-B14F-4D97-AF65-F5344CB8AC3E}">
        <p14:creationId xmlns:p14="http://schemas.microsoft.com/office/powerpoint/2010/main" val="214456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3F1C-0C5F-4EB9-AE8A-83FAE93D3543}"/>
              </a:ext>
            </a:extLst>
          </p:cNvPr>
          <p:cNvSpPr>
            <a:spLocks noGrp="1"/>
          </p:cNvSpPr>
          <p:nvPr>
            <p:ph type="title"/>
          </p:nvPr>
        </p:nvSpPr>
        <p:spPr/>
        <p:txBody>
          <a:bodyPr/>
          <a:lstStyle/>
          <a:p>
            <a:r>
              <a:rPr lang="en-US" dirty="0">
                <a:solidFill>
                  <a:srgbClr val="FFFF00"/>
                </a:solidFill>
              </a:rPr>
              <a:t>CASE</a:t>
            </a:r>
          </a:p>
        </p:txBody>
      </p:sp>
      <p:sp>
        <p:nvSpPr>
          <p:cNvPr id="3" name="Content Placeholder 2">
            <a:extLst>
              <a:ext uri="{FF2B5EF4-FFF2-40B4-BE49-F238E27FC236}">
                <a16:creationId xmlns:a16="http://schemas.microsoft.com/office/drawing/2014/main" id="{6C864C58-E7C1-431D-AAD1-57FCA9D1E4E1}"/>
              </a:ext>
            </a:extLst>
          </p:cNvPr>
          <p:cNvSpPr>
            <a:spLocks noGrp="1"/>
          </p:cNvSpPr>
          <p:nvPr>
            <p:ph idx="1"/>
          </p:nvPr>
        </p:nvSpPr>
        <p:spPr/>
        <p:txBody>
          <a:bodyPr>
            <a:normAutofit fontScale="70000" lnSpcReduction="20000"/>
          </a:bodyPr>
          <a:lstStyle/>
          <a:p>
            <a:pPr marL="0" indent="0">
              <a:buNone/>
            </a:pPr>
            <a:r>
              <a:rPr lang="en-US" dirty="0">
                <a:solidFill>
                  <a:schemeClr val="bg1"/>
                </a:solidFill>
              </a:rPr>
              <a:t>A 58yo man who works a truck driver who has a 30-pack-year smoking history presents with urinary frequency and nocturia. </a:t>
            </a:r>
          </a:p>
          <a:p>
            <a:pPr marL="0" indent="0">
              <a:buNone/>
            </a:pPr>
            <a:r>
              <a:rPr lang="en-US" dirty="0">
                <a:solidFill>
                  <a:schemeClr val="bg1"/>
                </a:solidFill>
              </a:rPr>
              <a:t>Exam: normal except enlarged prostate</a:t>
            </a:r>
          </a:p>
          <a:p>
            <a:pPr marL="0" indent="0">
              <a:buNone/>
            </a:pPr>
            <a:r>
              <a:rPr lang="en-US" dirty="0">
                <a:solidFill>
                  <a:schemeClr val="bg1"/>
                </a:solidFill>
              </a:rPr>
              <a:t>Urinalysis: </a:t>
            </a:r>
            <a:r>
              <a:rPr lang="en-US" dirty="0" err="1">
                <a:solidFill>
                  <a:schemeClr val="bg1"/>
                </a:solidFill>
              </a:rPr>
              <a:t>SpGr</a:t>
            </a:r>
            <a:r>
              <a:rPr lang="en-US" dirty="0">
                <a:solidFill>
                  <a:schemeClr val="bg1"/>
                </a:solidFill>
              </a:rPr>
              <a:t> 1.010, pH 6.5, 1+ blood</a:t>
            </a:r>
          </a:p>
          <a:p>
            <a:pPr marL="0" indent="0">
              <a:buNone/>
            </a:pPr>
            <a:r>
              <a:rPr lang="en-US" dirty="0">
                <a:solidFill>
                  <a:schemeClr val="bg1"/>
                </a:solidFill>
              </a:rPr>
              <a:t>Microscopy: 1 </a:t>
            </a:r>
            <a:r>
              <a:rPr lang="en-US" dirty="0" err="1">
                <a:solidFill>
                  <a:schemeClr val="bg1"/>
                </a:solidFill>
              </a:rPr>
              <a:t>wbc</a:t>
            </a:r>
            <a:r>
              <a:rPr lang="en-US" dirty="0">
                <a:solidFill>
                  <a:schemeClr val="bg1"/>
                </a:solidFill>
              </a:rPr>
              <a:t>/</a:t>
            </a:r>
            <a:r>
              <a:rPr lang="en-US" dirty="0" err="1">
                <a:solidFill>
                  <a:schemeClr val="bg1"/>
                </a:solidFill>
              </a:rPr>
              <a:t>hpf</a:t>
            </a:r>
            <a:r>
              <a:rPr lang="en-US" dirty="0">
                <a:solidFill>
                  <a:schemeClr val="bg1"/>
                </a:solidFill>
              </a:rPr>
              <a:t>, 7 </a:t>
            </a:r>
            <a:r>
              <a:rPr lang="en-US" dirty="0" err="1">
                <a:solidFill>
                  <a:schemeClr val="bg1"/>
                </a:solidFill>
              </a:rPr>
              <a:t>rbcs</a:t>
            </a:r>
            <a:r>
              <a:rPr lang="en-US" dirty="0">
                <a:solidFill>
                  <a:schemeClr val="bg1"/>
                </a:solidFill>
              </a:rPr>
              <a:t>/</a:t>
            </a:r>
            <a:r>
              <a:rPr lang="en-US" dirty="0" err="1">
                <a:solidFill>
                  <a:schemeClr val="bg1"/>
                </a:solidFill>
              </a:rPr>
              <a:t>hpf</a:t>
            </a:r>
            <a:r>
              <a:rPr lang="en-US" dirty="0">
                <a:solidFill>
                  <a:schemeClr val="bg1"/>
                </a:solidFill>
              </a:rPr>
              <a:t>, no squamous epithelial cells</a:t>
            </a:r>
          </a:p>
          <a:p>
            <a:pPr marL="0" indent="0">
              <a:buNone/>
            </a:pPr>
            <a:endParaRPr lang="en-US" dirty="0">
              <a:solidFill>
                <a:schemeClr val="bg1"/>
              </a:solidFill>
            </a:endParaRPr>
          </a:p>
          <a:p>
            <a:pPr marL="0" indent="0">
              <a:buNone/>
            </a:pPr>
            <a:r>
              <a:rPr lang="en-US" dirty="0">
                <a:solidFill>
                  <a:schemeClr val="bg1"/>
                </a:solidFill>
              </a:rPr>
              <a:t>Based on his history , symptoms, and urinalysis findings, which of the following should be done next:</a:t>
            </a:r>
          </a:p>
          <a:p>
            <a:pPr marL="514350" indent="-514350">
              <a:buAutoNum type="alphaUcPeriod"/>
            </a:pPr>
            <a:r>
              <a:rPr lang="en-US" dirty="0">
                <a:solidFill>
                  <a:schemeClr val="bg1"/>
                </a:solidFill>
              </a:rPr>
              <a:t>Repeat urinalysis in 6 months</a:t>
            </a:r>
          </a:p>
          <a:p>
            <a:pPr marL="514350" indent="-514350">
              <a:buAutoNum type="alphaUcPeriod"/>
            </a:pPr>
            <a:r>
              <a:rPr lang="en-US" dirty="0">
                <a:solidFill>
                  <a:srgbClr val="92D050"/>
                </a:solidFill>
              </a:rPr>
              <a:t>Obtain BMP, CT scan, and cystoscopy</a:t>
            </a:r>
          </a:p>
          <a:p>
            <a:pPr marL="514350" indent="-514350">
              <a:buAutoNum type="alphaUcPeriod"/>
            </a:pPr>
            <a:r>
              <a:rPr lang="en-US" dirty="0">
                <a:solidFill>
                  <a:schemeClr val="bg1"/>
                </a:solidFill>
              </a:rPr>
              <a:t>Treat with antibiotic and repeat UA with micro</a:t>
            </a:r>
          </a:p>
          <a:p>
            <a:pPr marL="514350" indent="-514350">
              <a:buAutoNum type="alphaUcPeriod"/>
            </a:pPr>
            <a:r>
              <a:rPr lang="en-US" dirty="0">
                <a:solidFill>
                  <a:schemeClr val="bg1"/>
                </a:solidFill>
              </a:rPr>
              <a:t>Inform him that his enlarged prostate is causing microscopic hematuria</a:t>
            </a:r>
          </a:p>
          <a:p>
            <a:pPr marL="514350" indent="-514350">
              <a:buAutoNum type="alphaUcPeriod"/>
            </a:pPr>
            <a:r>
              <a:rPr lang="en-US" dirty="0">
                <a:solidFill>
                  <a:schemeClr val="bg1"/>
                </a:solidFill>
              </a:rPr>
              <a:t>Perform urine cytology</a:t>
            </a:r>
          </a:p>
          <a:p>
            <a:pPr marL="0" indent="0">
              <a:buNone/>
            </a:pPr>
            <a:endParaRPr lang="en-US" dirty="0">
              <a:solidFill>
                <a:schemeClr val="bg1"/>
              </a:solidFill>
            </a:endParaRPr>
          </a:p>
        </p:txBody>
      </p:sp>
    </p:spTree>
    <p:extLst>
      <p:ext uri="{BB962C8B-B14F-4D97-AF65-F5344CB8AC3E}">
        <p14:creationId xmlns:p14="http://schemas.microsoft.com/office/powerpoint/2010/main" val="41330257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CASE</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sz="half" idx="1"/>
          </p:nvPr>
        </p:nvSpPr>
        <p:spPr/>
        <p:txBody>
          <a:bodyPr>
            <a:normAutofit lnSpcReduction="10000"/>
          </a:bodyPr>
          <a:lstStyle/>
          <a:p>
            <a:pPr marL="0" indent="0" eaLnBrk="1" hangingPunct="1">
              <a:lnSpc>
                <a:spcPct val="80000"/>
              </a:lnSpc>
              <a:buNone/>
            </a:pPr>
            <a:r>
              <a:rPr lang="en-US" altLang="en-US" sz="2400" dirty="0">
                <a:solidFill>
                  <a:schemeClr val="bg1"/>
                </a:solidFill>
              </a:rPr>
              <a:t>A 75 year old man with no known past medical history presents to the office complaining of facial flushing, headaches, blurred vision, and left flank pain.  </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PE: 148/92, facial plethora present, exam otherwise normal</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Labs: Hgb 18, creatinine 0.9, urinalysis: 1+ blood &gt;60 </a:t>
            </a:r>
            <a:r>
              <a:rPr lang="en-US" altLang="en-US" sz="2400" dirty="0" err="1">
                <a:solidFill>
                  <a:schemeClr val="bg1"/>
                </a:solidFill>
              </a:rPr>
              <a:t>rbc</a:t>
            </a:r>
            <a:r>
              <a:rPr lang="en-US" altLang="en-US" sz="2400" dirty="0">
                <a:solidFill>
                  <a:schemeClr val="bg1"/>
                </a:solidFill>
              </a:rPr>
              <a:t>/</a:t>
            </a:r>
            <a:r>
              <a:rPr lang="en-US" altLang="en-US" sz="2400" dirty="0" err="1">
                <a:solidFill>
                  <a:schemeClr val="bg1"/>
                </a:solidFill>
              </a:rPr>
              <a:t>hpf</a:t>
            </a: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What is the next appropriate test?</a:t>
            </a:r>
          </a:p>
          <a:p>
            <a:pPr marL="0" indent="0" eaLnBrk="1" hangingPunct="1">
              <a:lnSpc>
                <a:spcPct val="80000"/>
              </a:lnSpc>
              <a:buNone/>
            </a:pPr>
            <a:endParaRPr lang="en-US" altLang="en-US" sz="2400" dirty="0">
              <a:solidFill>
                <a:schemeClr val="bg1"/>
              </a:solidFill>
            </a:endParaRPr>
          </a:p>
          <a:p>
            <a:pPr eaLnBrk="1" hangingPunct="1">
              <a:lnSpc>
                <a:spcPct val="80000"/>
              </a:lnSpc>
            </a:pPr>
            <a:endParaRPr lang="en-US" altLang="en-US" sz="2400" b="1" dirty="0">
              <a:solidFill>
                <a:schemeClr val="bg1"/>
              </a:solidFill>
            </a:endParaRPr>
          </a:p>
        </p:txBody>
      </p:sp>
      <p:sp>
        <p:nvSpPr>
          <p:cNvPr id="2" name="Content Placeholder 1">
            <a:extLst>
              <a:ext uri="{FF2B5EF4-FFF2-40B4-BE49-F238E27FC236}">
                <a16:creationId xmlns:a16="http://schemas.microsoft.com/office/drawing/2014/main" id="{B2735C3B-EC0D-4D1C-A368-22F0A65BE96A}"/>
              </a:ext>
            </a:extLst>
          </p:cNvPr>
          <p:cNvSpPr>
            <a:spLocks noGrp="1"/>
          </p:cNvSpPr>
          <p:nvPr>
            <p:ph sz="half" idx="2"/>
          </p:nvPr>
        </p:nvSpPr>
        <p:spPr/>
        <p:txBody>
          <a:bodyPr>
            <a:normAutofit lnSpcReduction="10000"/>
          </a:bodyPr>
          <a:lstStyle/>
          <a:p>
            <a:pPr marL="514350" indent="-514350">
              <a:buFont typeface="+mj-lt"/>
              <a:buAutoNum type="alphaUcPeriod"/>
            </a:pPr>
            <a:r>
              <a:rPr lang="en-US" dirty="0">
                <a:solidFill>
                  <a:schemeClr val="bg1"/>
                </a:solidFill>
              </a:rPr>
              <a:t>Renal biopsy</a:t>
            </a:r>
          </a:p>
          <a:p>
            <a:pPr marL="514350" indent="-514350">
              <a:buFont typeface="+mj-lt"/>
              <a:buAutoNum type="alphaUcPeriod"/>
            </a:pPr>
            <a:r>
              <a:rPr lang="en-US" dirty="0">
                <a:solidFill>
                  <a:schemeClr val="bg1"/>
                </a:solidFill>
              </a:rPr>
              <a:t>Bone marrow biopsy</a:t>
            </a:r>
          </a:p>
          <a:p>
            <a:pPr marL="514350" indent="-514350">
              <a:buFont typeface="+mj-lt"/>
              <a:buAutoNum type="alphaUcPeriod"/>
            </a:pPr>
            <a:r>
              <a:rPr lang="en-US" dirty="0">
                <a:solidFill>
                  <a:schemeClr val="bg1"/>
                </a:solidFill>
              </a:rPr>
              <a:t>Renal ultrasound</a:t>
            </a:r>
          </a:p>
          <a:p>
            <a:pPr marL="514350" indent="-514350">
              <a:buFont typeface="+mj-lt"/>
              <a:buAutoNum type="alphaUcPeriod"/>
            </a:pPr>
            <a:r>
              <a:rPr lang="en-US" dirty="0">
                <a:solidFill>
                  <a:schemeClr val="bg1"/>
                </a:solidFill>
              </a:rPr>
              <a:t>Abdominal CT scan with contrast</a:t>
            </a:r>
          </a:p>
          <a:p>
            <a:pPr marL="514350" indent="-514350">
              <a:buFont typeface="+mj-lt"/>
              <a:buAutoNum type="alphaUcPeriod"/>
            </a:pPr>
            <a:r>
              <a:rPr lang="en-US" dirty="0">
                <a:solidFill>
                  <a:schemeClr val="bg1"/>
                </a:solidFill>
              </a:rPr>
              <a:t>Cystoscopy</a:t>
            </a:r>
          </a:p>
          <a:p>
            <a:pPr marL="514350" indent="-514350">
              <a:buFont typeface="+mj-lt"/>
              <a:buAutoNum type="alphaUcPeriod"/>
            </a:pPr>
            <a:endParaRPr lang="en-US" dirty="0"/>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747489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CASE</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sz="half" idx="1"/>
          </p:nvPr>
        </p:nvSpPr>
        <p:spPr/>
        <p:txBody>
          <a:bodyPr>
            <a:normAutofit lnSpcReduction="10000"/>
          </a:bodyPr>
          <a:lstStyle/>
          <a:p>
            <a:pPr marL="0" indent="0" eaLnBrk="1" hangingPunct="1">
              <a:lnSpc>
                <a:spcPct val="80000"/>
              </a:lnSpc>
              <a:buNone/>
            </a:pPr>
            <a:r>
              <a:rPr lang="en-US" altLang="en-US" sz="2400" dirty="0">
                <a:solidFill>
                  <a:schemeClr val="bg1"/>
                </a:solidFill>
              </a:rPr>
              <a:t>A 75 year old man with no known past medical history presents to the office complaining of facial flushing, headaches, blurred vision, and left flank pain.  </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PE: 148/92, facial plethora present, exam otherwise normal</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Labs: Hgb 18, creatinine 0.9, urinalysis: 1+ blood &gt;60 </a:t>
            </a:r>
            <a:r>
              <a:rPr lang="en-US" altLang="en-US" sz="2400" dirty="0" err="1">
                <a:solidFill>
                  <a:schemeClr val="bg1"/>
                </a:solidFill>
              </a:rPr>
              <a:t>rbc</a:t>
            </a:r>
            <a:r>
              <a:rPr lang="en-US" altLang="en-US" sz="2400" dirty="0">
                <a:solidFill>
                  <a:schemeClr val="bg1"/>
                </a:solidFill>
              </a:rPr>
              <a:t>/</a:t>
            </a:r>
            <a:r>
              <a:rPr lang="en-US" altLang="en-US" sz="2400" dirty="0" err="1">
                <a:solidFill>
                  <a:schemeClr val="bg1"/>
                </a:solidFill>
              </a:rPr>
              <a:t>hpf</a:t>
            </a: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What is the next appropriate test?</a:t>
            </a:r>
          </a:p>
          <a:p>
            <a:pPr marL="0" indent="0" eaLnBrk="1" hangingPunct="1">
              <a:lnSpc>
                <a:spcPct val="80000"/>
              </a:lnSpc>
              <a:buNone/>
            </a:pPr>
            <a:endParaRPr lang="en-US" altLang="en-US" sz="2400" dirty="0">
              <a:solidFill>
                <a:schemeClr val="bg1"/>
              </a:solidFill>
            </a:endParaRPr>
          </a:p>
          <a:p>
            <a:pPr eaLnBrk="1" hangingPunct="1">
              <a:lnSpc>
                <a:spcPct val="80000"/>
              </a:lnSpc>
            </a:pPr>
            <a:endParaRPr lang="en-US" altLang="en-US" sz="2400" b="1" dirty="0">
              <a:solidFill>
                <a:schemeClr val="bg1"/>
              </a:solidFill>
            </a:endParaRPr>
          </a:p>
        </p:txBody>
      </p:sp>
      <p:sp>
        <p:nvSpPr>
          <p:cNvPr id="2" name="Content Placeholder 1">
            <a:extLst>
              <a:ext uri="{FF2B5EF4-FFF2-40B4-BE49-F238E27FC236}">
                <a16:creationId xmlns:a16="http://schemas.microsoft.com/office/drawing/2014/main" id="{B2735C3B-EC0D-4D1C-A368-22F0A65BE96A}"/>
              </a:ext>
            </a:extLst>
          </p:cNvPr>
          <p:cNvSpPr>
            <a:spLocks noGrp="1"/>
          </p:cNvSpPr>
          <p:nvPr>
            <p:ph sz="half" idx="2"/>
          </p:nvPr>
        </p:nvSpPr>
        <p:spPr/>
        <p:txBody>
          <a:bodyPr>
            <a:normAutofit lnSpcReduction="10000"/>
          </a:bodyPr>
          <a:lstStyle/>
          <a:p>
            <a:pPr marL="514350" indent="-514350">
              <a:buFont typeface="+mj-lt"/>
              <a:buAutoNum type="alphaUcPeriod"/>
            </a:pPr>
            <a:r>
              <a:rPr lang="en-US" dirty="0">
                <a:solidFill>
                  <a:schemeClr val="bg1"/>
                </a:solidFill>
              </a:rPr>
              <a:t>Renal biopsy</a:t>
            </a:r>
          </a:p>
          <a:p>
            <a:pPr marL="514350" indent="-514350">
              <a:buFont typeface="+mj-lt"/>
              <a:buAutoNum type="alphaUcPeriod"/>
            </a:pPr>
            <a:r>
              <a:rPr lang="en-US" dirty="0">
                <a:solidFill>
                  <a:schemeClr val="bg1"/>
                </a:solidFill>
              </a:rPr>
              <a:t>Bone marrow biopsy</a:t>
            </a:r>
          </a:p>
          <a:p>
            <a:pPr marL="514350" indent="-514350">
              <a:buFont typeface="+mj-lt"/>
              <a:buAutoNum type="alphaUcPeriod"/>
            </a:pPr>
            <a:r>
              <a:rPr lang="en-US" dirty="0">
                <a:solidFill>
                  <a:schemeClr val="bg1"/>
                </a:solidFill>
              </a:rPr>
              <a:t>Renal ultrasound</a:t>
            </a:r>
          </a:p>
          <a:p>
            <a:pPr marL="514350" indent="-514350">
              <a:buFont typeface="+mj-lt"/>
              <a:buAutoNum type="alphaUcPeriod"/>
            </a:pPr>
            <a:r>
              <a:rPr lang="en-US" dirty="0">
                <a:solidFill>
                  <a:srgbClr val="92D050"/>
                </a:solidFill>
              </a:rPr>
              <a:t>Abdominal CT scan with contrast</a:t>
            </a:r>
          </a:p>
          <a:p>
            <a:pPr marL="514350" indent="-514350">
              <a:buFont typeface="+mj-lt"/>
              <a:buAutoNum type="alphaUcPeriod"/>
            </a:pPr>
            <a:r>
              <a:rPr lang="en-US" dirty="0">
                <a:solidFill>
                  <a:schemeClr val="bg1"/>
                </a:solidFill>
              </a:rPr>
              <a:t>Cystoscopy</a:t>
            </a:r>
          </a:p>
          <a:p>
            <a:pPr marL="514350" indent="-514350">
              <a:buFont typeface="+mj-lt"/>
              <a:buAutoNum type="alphaUcPeriod"/>
            </a:pPr>
            <a:endParaRPr lang="en-US" dirty="0"/>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1151205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CASE</a:t>
            </a:r>
          </a:p>
        </p:txBody>
      </p:sp>
      <p:sp>
        <p:nvSpPr>
          <p:cNvPr id="3" name="Content Placeholder 2"/>
          <p:cNvSpPr>
            <a:spLocks noGrp="1"/>
          </p:cNvSpPr>
          <p:nvPr>
            <p:ph sz="half" idx="1"/>
          </p:nvPr>
        </p:nvSpPr>
        <p:spPr/>
        <p:txBody>
          <a:bodyPr>
            <a:normAutofit fontScale="70000" lnSpcReduction="20000"/>
          </a:bodyPr>
          <a:lstStyle/>
          <a:p>
            <a:pPr marL="0" indent="0">
              <a:buNone/>
            </a:pPr>
            <a:r>
              <a:rPr lang="en-US" dirty="0">
                <a:solidFill>
                  <a:schemeClr val="bg1"/>
                </a:solidFill>
              </a:rPr>
              <a:t>A 57year old man with no known past medical history comes to the office for evaluation of recurrent episodes of gross hematuria over the past 4 months.  He has no flank pain or  bladder pain.</a:t>
            </a:r>
          </a:p>
          <a:p>
            <a:pPr marL="0" indent="0">
              <a:buNone/>
            </a:pPr>
            <a:r>
              <a:rPr lang="en-US" dirty="0">
                <a:solidFill>
                  <a:schemeClr val="bg1"/>
                </a:solidFill>
              </a:rPr>
              <a:t>SH: occupation: leather worker; 30pack year tobacco</a:t>
            </a:r>
          </a:p>
          <a:p>
            <a:pPr marL="0" indent="0">
              <a:buNone/>
            </a:pPr>
            <a:endParaRPr lang="en-US" dirty="0">
              <a:solidFill>
                <a:schemeClr val="bg1"/>
              </a:solidFill>
            </a:endParaRPr>
          </a:p>
          <a:p>
            <a:pPr marL="0" indent="0">
              <a:buNone/>
            </a:pPr>
            <a:r>
              <a:rPr lang="en-US" dirty="0">
                <a:solidFill>
                  <a:schemeClr val="bg1"/>
                </a:solidFill>
              </a:rPr>
              <a:t>PE BP 130/70, exam otherwise normal</a:t>
            </a:r>
          </a:p>
          <a:p>
            <a:pPr marL="0" indent="0">
              <a:buNone/>
            </a:pPr>
            <a:endParaRPr lang="en-US" dirty="0">
              <a:solidFill>
                <a:schemeClr val="bg1"/>
              </a:solidFill>
            </a:endParaRPr>
          </a:p>
          <a:p>
            <a:pPr marL="0" indent="0">
              <a:buNone/>
            </a:pPr>
            <a:r>
              <a:rPr lang="en-US" dirty="0">
                <a:solidFill>
                  <a:schemeClr val="bg1"/>
                </a:solidFill>
              </a:rPr>
              <a:t>Labs: creatinine 1.2, urinalysis 2+ blood, &gt;60 RBCs per HPF</a:t>
            </a:r>
          </a:p>
          <a:p>
            <a:pPr marL="0" indent="0">
              <a:buNone/>
            </a:pPr>
            <a:endParaRPr lang="en-US" dirty="0">
              <a:solidFill>
                <a:schemeClr val="bg1"/>
              </a:solidFill>
            </a:endParaRPr>
          </a:p>
          <a:p>
            <a:pPr marL="0" indent="0">
              <a:buNone/>
            </a:pPr>
            <a:r>
              <a:rPr lang="en-US" dirty="0">
                <a:solidFill>
                  <a:schemeClr val="bg1"/>
                </a:solidFill>
              </a:rPr>
              <a:t>You order a CT scan with contrast which is negative for renal mass.</a:t>
            </a:r>
          </a:p>
        </p:txBody>
      </p:sp>
      <p:sp>
        <p:nvSpPr>
          <p:cNvPr id="4" name="Content Placeholder 3">
            <a:extLst>
              <a:ext uri="{FF2B5EF4-FFF2-40B4-BE49-F238E27FC236}">
                <a16:creationId xmlns:a16="http://schemas.microsoft.com/office/drawing/2014/main" id="{E1042AB5-C34C-43FB-B23A-9A10F19D35DE}"/>
              </a:ext>
            </a:extLst>
          </p:cNvPr>
          <p:cNvSpPr>
            <a:spLocks noGrp="1"/>
          </p:cNvSpPr>
          <p:nvPr>
            <p:ph sz="half" idx="2"/>
          </p:nvPr>
        </p:nvSpPr>
        <p:spPr/>
        <p:txBody>
          <a:bodyPr>
            <a:normAutofit fontScale="70000" lnSpcReduction="20000"/>
          </a:bodyPr>
          <a:lstStyle/>
          <a:p>
            <a:pPr marL="0" indent="0">
              <a:buNone/>
            </a:pPr>
            <a:r>
              <a:rPr lang="en-US" dirty="0">
                <a:solidFill>
                  <a:schemeClr val="bg1"/>
                </a:solidFill>
              </a:rPr>
              <a:t>What is the next diagnostic step?</a:t>
            </a:r>
          </a:p>
          <a:p>
            <a:pPr marL="514350" indent="-514350">
              <a:buAutoNum type="alphaUcPeriod"/>
            </a:pPr>
            <a:endParaRPr lang="en-US" dirty="0">
              <a:solidFill>
                <a:schemeClr val="bg1"/>
              </a:solidFill>
            </a:endParaRPr>
          </a:p>
          <a:p>
            <a:pPr marL="514350" indent="-514350">
              <a:buAutoNum type="alphaUcPeriod"/>
            </a:pPr>
            <a:r>
              <a:rPr lang="en-US" dirty="0">
                <a:solidFill>
                  <a:schemeClr val="bg1"/>
                </a:solidFill>
              </a:rPr>
              <a:t>Check urine culture</a:t>
            </a:r>
          </a:p>
          <a:p>
            <a:pPr marL="514350" indent="-514350">
              <a:buAutoNum type="alphaUcPeriod"/>
            </a:pPr>
            <a:r>
              <a:rPr lang="en-US" dirty="0">
                <a:solidFill>
                  <a:schemeClr val="bg1"/>
                </a:solidFill>
              </a:rPr>
              <a:t>Repeat urinalysis in 3 months</a:t>
            </a:r>
          </a:p>
          <a:p>
            <a:pPr marL="514350" indent="-514350">
              <a:buAutoNum type="alphaUcPeriod"/>
            </a:pPr>
            <a:r>
              <a:rPr lang="en-US" dirty="0">
                <a:solidFill>
                  <a:schemeClr val="bg1"/>
                </a:solidFill>
              </a:rPr>
              <a:t>Cystoscopy</a:t>
            </a:r>
          </a:p>
          <a:p>
            <a:pPr marL="514350" indent="-514350">
              <a:buAutoNum type="alphaUcPeriod"/>
            </a:pPr>
            <a:r>
              <a:rPr lang="en-US" dirty="0">
                <a:solidFill>
                  <a:schemeClr val="bg1"/>
                </a:solidFill>
              </a:rPr>
              <a:t>Renal biopsy</a:t>
            </a:r>
          </a:p>
        </p:txBody>
      </p:sp>
    </p:spTree>
    <p:extLst>
      <p:ext uri="{BB962C8B-B14F-4D97-AF65-F5344CB8AC3E}">
        <p14:creationId xmlns:p14="http://schemas.microsoft.com/office/powerpoint/2010/main" val="1628273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CASE</a:t>
            </a:r>
          </a:p>
        </p:txBody>
      </p:sp>
      <p:sp>
        <p:nvSpPr>
          <p:cNvPr id="3" name="Content Placeholder 2"/>
          <p:cNvSpPr>
            <a:spLocks noGrp="1"/>
          </p:cNvSpPr>
          <p:nvPr>
            <p:ph sz="half" idx="1"/>
          </p:nvPr>
        </p:nvSpPr>
        <p:spPr/>
        <p:txBody>
          <a:bodyPr>
            <a:normAutofit fontScale="70000" lnSpcReduction="20000"/>
          </a:bodyPr>
          <a:lstStyle/>
          <a:p>
            <a:pPr marL="0" indent="0">
              <a:buNone/>
            </a:pPr>
            <a:r>
              <a:rPr lang="en-US" dirty="0">
                <a:solidFill>
                  <a:schemeClr val="bg1"/>
                </a:solidFill>
              </a:rPr>
              <a:t>A 57year old man with no known past medical history comes to the office for evaluation of recurrent episodes of gross hematuria over the past 4 months.  He has no flank pain or  bladder pain.</a:t>
            </a:r>
          </a:p>
          <a:p>
            <a:pPr marL="0" indent="0">
              <a:buNone/>
            </a:pPr>
            <a:r>
              <a:rPr lang="en-US" dirty="0">
                <a:solidFill>
                  <a:schemeClr val="bg1"/>
                </a:solidFill>
              </a:rPr>
              <a:t>SH: occupation: leather worker; 30pack year tobacco</a:t>
            </a:r>
          </a:p>
          <a:p>
            <a:pPr marL="0" indent="0">
              <a:buNone/>
            </a:pPr>
            <a:endParaRPr lang="en-US" dirty="0">
              <a:solidFill>
                <a:schemeClr val="bg1"/>
              </a:solidFill>
            </a:endParaRPr>
          </a:p>
          <a:p>
            <a:pPr marL="0" indent="0">
              <a:buNone/>
            </a:pPr>
            <a:r>
              <a:rPr lang="en-US" dirty="0">
                <a:solidFill>
                  <a:schemeClr val="bg1"/>
                </a:solidFill>
              </a:rPr>
              <a:t>PE BP 130/70, exam otherwise normal</a:t>
            </a:r>
          </a:p>
          <a:p>
            <a:pPr marL="0" indent="0">
              <a:buNone/>
            </a:pPr>
            <a:endParaRPr lang="en-US" dirty="0">
              <a:solidFill>
                <a:schemeClr val="bg1"/>
              </a:solidFill>
            </a:endParaRPr>
          </a:p>
          <a:p>
            <a:pPr marL="0" indent="0">
              <a:buNone/>
            </a:pPr>
            <a:r>
              <a:rPr lang="en-US" dirty="0">
                <a:solidFill>
                  <a:schemeClr val="bg1"/>
                </a:solidFill>
              </a:rPr>
              <a:t>Labs: creatinine 1.2, urinalysis 2+ blood, &gt;60 RBCs per HPF</a:t>
            </a:r>
          </a:p>
          <a:p>
            <a:pPr marL="0" indent="0">
              <a:buNone/>
            </a:pPr>
            <a:endParaRPr lang="en-US" dirty="0">
              <a:solidFill>
                <a:schemeClr val="bg1"/>
              </a:solidFill>
            </a:endParaRPr>
          </a:p>
          <a:p>
            <a:pPr marL="0" indent="0">
              <a:buNone/>
            </a:pPr>
            <a:r>
              <a:rPr lang="en-US" dirty="0">
                <a:solidFill>
                  <a:schemeClr val="bg1"/>
                </a:solidFill>
              </a:rPr>
              <a:t>You order a CT scan with contrast which is negative for renal mass.</a:t>
            </a:r>
          </a:p>
        </p:txBody>
      </p:sp>
      <p:sp>
        <p:nvSpPr>
          <p:cNvPr id="4" name="Content Placeholder 3">
            <a:extLst>
              <a:ext uri="{FF2B5EF4-FFF2-40B4-BE49-F238E27FC236}">
                <a16:creationId xmlns:a16="http://schemas.microsoft.com/office/drawing/2014/main" id="{E1042AB5-C34C-43FB-B23A-9A10F19D35DE}"/>
              </a:ext>
            </a:extLst>
          </p:cNvPr>
          <p:cNvSpPr>
            <a:spLocks noGrp="1"/>
          </p:cNvSpPr>
          <p:nvPr>
            <p:ph sz="half" idx="2"/>
          </p:nvPr>
        </p:nvSpPr>
        <p:spPr/>
        <p:txBody>
          <a:bodyPr>
            <a:normAutofit fontScale="70000" lnSpcReduction="20000"/>
          </a:bodyPr>
          <a:lstStyle/>
          <a:p>
            <a:pPr marL="0" indent="0">
              <a:buNone/>
            </a:pPr>
            <a:r>
              <a:rPr lang="en-US" dirty="0">
                <a:solidFill>
                  <a:schemeClr val="bg1"/>
                </a:solidFill>
              </a:rPr>
              <a:t>What is the next diagnostic step?</a:t>
            </a:r>
          </a:p>
          <a:p>
            <a:pPr marL="514350" indent="-514350">
              <a:buAutoNum type="alphaUcPeriod"/>
            </a:pPr>
            <a:endParaRPr lang="en-US" dirty="0">
              <a:solidFill>
                <a:schemeClr val="bg1"/>
              </a:solidFill>
            </a:endParaRPr>
          </a:p>
          <a:p>
            <a:pPr marL="514350" indent="-514350">
              <a:buAutoNum type="alphaUcPeriod"/>
            </a:pPr>
            <a:r>
              <a:rPr lang="en-US" dirty="0">
                <a:solidFill>
                  <a:schemeClr val="bg1"/>
                </a:solidFill>
              </a:rPr>
              <a:t>Check urine culture</a:t>
            </a:r>
          </a:p>
          <a:p>
            <a:pPr marL="514350" indent="-514350">
              <a:buAutoNum type="alphaUcPeriod"/>
            </a:pPr>
            <a:r>
              <a:rPr lang="en-US" dirty="0">
                <a:solidFill>
                  <a:schemeClr val="bg1"/>
                </a:solidFill>
              </a:rPr>
              <a:t>Repeat urinalysis in 3 months</a:t>
            </a:r>
          </a:p>
          <a:p>
            <a:pPr marL="514350" indent="-514350">
              <a:buAutoNum type="alphaUcPeriod"/>
            </a:pPr>
            <a:r>
              <a:rPr lang="en-US" dirty="0">
                <a:solidFill>
                  <a:srgbClr val="92D050"/>
                </a:solidFill>
              </a:rPr>
              <a:t>Cystoscopy</a:t>
            </a:r>
          </a:p>
          <a:p>
            <a:pPr marL="514350" indent="-514350">
              <a:buAutoNum type="alphaUcPeriod"/>
            </a:pPr>
            <a:r>
              <a:rPr lang="en-US" dirty="0">
                <a:solidFill>
                  <a:schemeClr val="bg1"/>
                </a:solidFill>
              </a:rPr>
              <a:t>Renal biopsy</a:t>
            </a:r>
          </a:p>
        </p:txBody>
      </p:sp>
    </p:spTree>
    <p:extLst>
      <p:ext uri="{BB962C8B-B14F-4D97-AF65-F5344CB8AC3E}">
        <p14:creationId xmlns:p14="http://schemas.microsoft.com/office/powerpoint/2010/main" val="3582009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372D43BC-95F2-4FB5-8426-1DA3BE9B3598}"/>
              </a:ext>
            </a:extLst>
          </p:cNvPr>
          <p:cNvSpPr>
            <a:spLocks noGrp="1" noChangeArrowheads="1"/>
          </p:cNvSpPr>
          <p:nvPr>
            <p:ph type="title"/>
          </p:nvPr>
        </p:nvSpPr>
        <p:spPr/>
        <p:txBody>
          <a:bodyPr/>
          <a:lstStyle/>
          <a:p>
            <a:pPr eaLnBrk="1" hangingPunct="1"/>
            <a:r>
              <a:rPr lang="en-US" altLang="en-US" sz="4000" dirty="0">
                <a:solidFill>
                  <a:srgbClr val="FFFF00"/>
                </a:solidFill>
              </a:rPr>
              <a:t>Summary: Workup of hematuria</a:t>
            </a:r>
          </a:p>
        </p:txBody>
      </p:sp>
      <p:sp>
        <p:nvSpPr>
          <p:cNvPr id="37891" name="Rectangle 3">
            <a:extLst>
              <a:ext uri="{FF2B5EF4-FFF2-40B4-BE49-F238E27FC236}">
                <a16:creationId xmlns:a16="http://schemas.microsoft.com/office/drawing/2014/main" id="{4CBDCE28-79EC-4B2B-AD66-BC86345FC51D}"/>
              </a:ext>
            </a:extLst>
          </p:cNvPr>
          <p:cNvSpPr>
            <a:spLocks noGrp="1" noChangeArrowheads="1"/>
          </p:cNvSpPr>
          <p:nvPr>
            <p:ph type="body" idx="1"/>
          </p:nvPr>
        </p:nvSpPr>
        <p:spPr>
          <a:xfrm>
            <a:off x="347133" y="1465246"/>
            <a:ext cx="11497734" cy="4876800"/>
          </a:xfrm>
        </p:spPr>
        <p:txBody>
          <a:bodyPr>
            <a:normAutofit fontScale="92500" lnSpcReduction="20000"/>
          </a:bodyPr>
          <a:lstStyle/>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Evaluation of urine sediment to assess for false positives, glomerular disease, non-glomerular hematuria.</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Repeat urine to r/o transitory cause (trauma, infection, menstrual period)</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All unprovoked gross hematuria should be worked up even if resolves</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Unprovoked microhematuria should be worked up in a patient with risk factors for malignancy</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Persistent microhematuria should be worked up</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CT scan with IV contrast is the most sensitive for detecting renal masses &lt;1cm</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r>
              <a:rPr lang="en-US" altLang="en-US" sz="2400" dirty="0">
                <a:solidFill>
                  <a:schemeClr val="bg1"/>
                </a:solidFill>
              </a:rPr>
              <a:t>Cystoscopy should be performed in patients over 35 years old if no other cause found</a:t>
            </a:r>
          </a:p>
          <a:p>
            <a:pPr marL="0" indent="0" eaLnBrk="1" hangingPunct="1">
              <a:lnSpc>
                <a:spcPct val="80000"/>
              </a:lnSpc>
              <a:buNone/>
            </a:pPr>
            <a:endParaRPr lang="en-US" altLang="en-US" sz="2400" dirty="0">
              <a:solidFill>
                <a:schemeClr val="bg1"/>
              </a:solidFill>
            </a:endParaRPr>
          </a:p>
          <a:p>
            <a:pPr marL="0" indent="0" eaLnBrk="1" hangingPunct="1">
              <a:lnSpc>
                <a:spcPct val="80000"/>
              </a:lnSpc>
              <a:buNone/>
            </a:pPr>
            <a:endParaRPr lang="en-US" altLang="en-US" sz="2400" dirty="0">
              <a:solidFill>
                <a:schemeClr val="bg1"/>
              </a:solidFill>
            </a:endParaRPr>
          </a:p>
        </p:txBody>
      </p:sp>
      <p:sp>
        <p:nvSpPr>
          <p:cNvPr id="37892" name="FlagCount" hidden="1">
            <a:hlinkClick r:id="rId2" action="ppaction://hlinkfile"/>
            <a:extLst>
              <a:ext uri="{FF2B5EF4-FFF2-40B4-BE49-F238E27FC236}">
                <a16:creationId xmlns:a16="http://schemas.microsoft.com/office/drawing/2014/main" id="{03D693CA-B917-4D46-9FED-2ECA32CB77C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1821457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3BDEB-4F8B-439C-B9D5-8E0E2CB1875D}"/>
              </a:ext>
            </a:extLst>
          </p:cNvPr>
          <p:cNvSpPr>
            <a:spLocks noGrp="1"/>
          </p:cNvSpPr>
          <p:nvPr>
            <p:ph type="ctrTitle"/>
          </p:nvPr>
        </p:nvSpPr>
        <p:spPr>
          <a:xfrm>
            <a:off x="1088021" y="1122363"/>
            <a:ext cx="9907928" cy="2387600"/>
          </a:xfrm>
        </p:spPr>
        <p:txBody>
          <a:bodyPr>
            <a:normAutofit/>
          </a:bodyPr>
          <a:lstStyle/>
          <a:p>
            <a:r>
              <a:rPr lang="en-US" dirty="0">
                <a:solidFill>
                  <a:srgbClr val="FFFF00"/>
                </a:solidFill>
              </a:rPr>
              <a:t>Nephrolithiasis</a:t>
            </a:r>
            <a:br>
              <a:rPr lang="en-US" dirty="0">
                <a:solidFill>
                  <a:srgbClr val="FFFF00"/>
                </a:solidFill>
              </a:rPr>
            </a:br>
            <a:br>
              <a:rPr lang="en-US" sz="3100" dirty="0">
                <a:solidFill>
                  <a:srgbClr val="FFFF00"/>
                </a:solidFill>
              </a:rPr>
            </a:br>
            <a:endParaRPr lang="en-US" sz="3100" dirty="0">
              <a:solidFill>
                <a:srgbClr val="FFFF00"/>
              </a:solidFill>
            </a:endParaRPr>
          </a:p>
        </p:txBody>
      </p:sp>
      <p:sp>
        <p:nvSpPr>
          <p:cNvPr id="3" name="Subtitle 2">
            <a:extLst>
              <a:ext uri="{FF2B5EF4-FFF2-40B4-BE49-F238E27FC236}">
                <a16:creationId xmlns:a16="http://schemas.microsoft.com/office/drawing/2014/main" id="{553F1AFF-8FD2-40D5-B474-08C18D3B65D0}"/>
              </a:ext>
            </a:extLst>
          </p:cNvPr>
          <p:cNvSpPr>
            <a:spLocks noGrp="1"/>
          </p:cNvSpPr>
          <p:nvPr>
            <p:ph type="subTitle" idx="1"/>
          </p:nvPr>
        </p:nvSpPr>
        <p:spPr/>
        <p:txBody>
          <a:bodyPr/>
          <a:lstStyle/>
          <a:p>
            <a:endParaRPr lang="en-US" dirty="0"/>
          </a:p>
        </p:txBody>
      </p:sp>
      <p:pic>
        <p:nvPicPr>
          <p:cNvPr id="4" name="Picture 10">
            <a:extLst>
              <a:ext uri="{FF2B5EF4-FFF2-40B4-BE49-F238E27FC236}">
                <a16:creationId xmlns:a16="http://schemas.microsoft.com/office/drawing/2014/main" id="{0EB9CB98-2BC0-4712-9153-AFAE6C25452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7785" y="2836069"/>
            <a:ext cx="6248400" cy="318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98153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A9CC05A-AAAC-475B-AF92-BC4537CD265B}"/>
              </a:ext>
            </a:extLst>
          </p:cNvPr>
          <p:cNvSpPr>
            <a:spLocks noGrp="1" noChangeArrowheads="1"/>
          </p:cNvSpPr>
          <p:nvPr>
            <p:ph type="title"/>
          </p:nvPr>
        </p:nvSpPr>
        <p:spPr/>
        <p:txBody>
          <a:bodyPr/>
          <a:lstStyle/>
          <a:p>
            <a:pPr eaLnBrk="1" hangingPunct="1"/>
            <a:r>
              <a:rPr lang="en-US" altLang="en-US">
                <a:solidFill>
                  <a:srgbClr val="FFFF00"/>
                </a:solidFill>
              </a:rPr>
              <a:t>Epidemiology</a:t>
            </a:r>
          </a:p>
        </p:txBody>
      </p:sp>
      <p:sp>
        <p:nvSpPr>
          <p:cNvPr id="8195" name="Rectangle 3">
            <a:extLst>
              <a:ext uri="{FF2B5EF4-FFF2-40B4-BE49-F238E27FC236}">
                <a16:creationId xmlns:a16="http://schemas.microsoft.com/office/drawing/2014/main" id="{127333BB-2545-49FC-ACEF-E5ACC31D899A}"/>
              </a:ext>
            </a:extLst>
          </p:cNvPr>
          <p:cNvSpPr>
            <a:spLocks noGrp="1" noChangeArrowheads="1"/>
          </p:cNvSpPr>
          <p:nvPr>
            <p:ph type="body" idx="1"/>
          </p:nvPr>
        </p:nvSpPr>
        <p:spPr>
          <a:xfrm>
            <a:off x="838199" y="1825625"/>
            <a:ext cx="10989365" cy="4351338"/>
          </a:xfrm>
        </p:spPr>
        <p:txBody>
          <a:bodyPr>
            <a:normAutofit/>
          </a:bodyPr>
          <a:lstStyle/>
          <a:p>
            <a:pPr eaLnBrk="1" hangingPunct="1"/>
            <a:r>
              <a:rPr lang="en-US" altLang="en-US" sz="3600" dirty="0">
                <a:solidFill>
                  <a:schemeClr val="bg1"/>
                </a:solidFill>
              </a:rPr>
              <a:t>Prevalence: 10%</a:t>
            </a:r>
          </a:p>
          <a:p>
            <a:pPr eaLnBrk="1" hangingPunct="1"/>
            <a:r>
              <a:rPr lang="en-US" altLang="en-US" sz="3600" dirty="0">
                <a:solidFill>
                  <a:schemeClr val="bg1"/>
                </a:solidFill>
              </a:rPr>
              <a:t>20 years ago ratio 1:2 </a:t>
            </a:r>
            <a:r>
              <a:rPr lang="en-US" altLang="en-US" sz="3600" dirty="0" err="1">
                <a:solidFill>
                  <a:schemeClr val="bg1"/>
                </a:solidFill>
              </a:rPr>
              <a:t>women:men</a:t>
            </a:r>
            <a:r>
              <a:rPr lang="en-US" altLang="en-US" sz="3600" dirty="0">
                <a:solidFill>
                  <a:schemeClr val="bg1"/>
                </a:solidFill>
              </a:rPr>
              <a:t>, now 1:1.3</a:t>
            </a:r>
          </a:p>
          <a:p>
            <a:r>
              <a:rPr lang="en-US" altLang="en-US" sz="3600" dirty="0">
                <a:solidFill>
                  <a:schemeClr val="bg1"/>
                </a:solidFill>
              </a:rPr>
              <a:t>Peak age 20-30 years old</a:t>
            </a:r>
          </a:p>
          <a:p>
            <a:pPr eaLnBrk="1" hangingPunct="1"/>
            <a:r>
              <a:rPr lang="en-US" altLang="en-US" sz="3600" dirty="0">
                <a:solidFill>
                  <a:schemeClr val="bg1"/>
                </a:solidFill>
              </a:rPr>
              <a:t>Southeastern geography (Most likely due to higher ambient temperatures rather than increased vitamin D)  </a:t>
            </a:r>
          </a:p>
          <a:p>
            <a:pPr eaLnBrk="1" hangingPunct="1"/>
            <a:endParaRPr lang="en-US" altLang="en-US" sz="2400" dirty="0">
              <a:solidFill>
                <a:schemeClr val="bg1"/>
              </a:solidFill>
            </a:endParaRPr>
          </a:p>
          <a:p>
            <a:pPr eaLnBrk="1" hangingPunct="1"/>
            <a:endParaRPr lang="en-US" altLang="en-US" sz="2400" dirty="0">
              <a:solidFill>
                <a:schemeClr val="bg1"/>
              </a:solidFill>
            </a:endParaRPr>
          </a:p>
        </p:txBody>
      </p:sp>
      <p:sp>
        <p:nvSpPr>
          <p:cNvPr id="8196" name="FlagCount" hidden="1">
            <a:hlinkClick r:id="rId3" action="ppaction://hlinkfile"/>
            <a:extLst>
              <a:ext uri="{FF2B5EF4-FFF2-40B4-BE49-F238E27FC236}">
                <a16:creationId xmlns:a16="http://schemas.microsoft.com/office/drawing/2014/main" id="{B8B59434-5E31-45F7-AB16-7C0A9172AF83}"/>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40331E0-15EF-4AF3-9AAF-67D746B5A476}"/>
              </a:ext>
            </a:extLst>
          </p:cNvPr>
          <p:cNvSpPr>
            <a:spLocks noGrp="1" noChangeArrowheads="1"/>
          </p:cNvSpPr>
          <p:nvPr>
            <p:ph type="title"/>
          </p:nvPr>
        </p:nvSpPr>
        <p:spPr/>
        <p:txBody>
          <a:bodyPr>
            <a:normAutofit/>
          </a:bodyPr>
          <a:lstStyle/>
          <a:p>
            <a:pPr eaLnBrk="1" hangingPunct="1"/>
            <a:r>
              <a:rPr lang="en-US" altLang="en-US" dirty="0">
                <a:solidFill>
                  <a:srgbClr val="FFFF00"/>
                </a:solidFill>
              </a:rPr>
              <a:t>Predisposing Conditions</a:t>
            </a:r>
          </a:p>
        </p:txBody>
      </p:sp>
      <p:sp>
        <p:nvSpPr>
          <p:cNvPr id="10243" name="Content Placeholder 2">
            <a:extLst>
              <a:ext uri="{FF2B5EF4-FFF2-40B4-BE49-F238E27FC236}">
                <a16:creationId xmlns:a16="http://schemas.microsoft.com/office/drawing/2014/main" id="{D869760E-5534-4FE5-8FD9-D722577AF15D}"/>
              </a:ext>
            </a:extLst>
          </p:cNvPr>
          <p:cNvSpPr>
            <a:spLocks noGrp="1" noChangeArrowheads="1"/>
          </p:cNvSpPr>
          <p:nvPr>
            <p:ph idx="1"/>
          </p:nvPr>
        </p:nvSpPr>
        <p:spPr>
          <a:xfrm>
            <a:off x="838200" y="1470991"/>
            <a:ext cx="10515600" cy="4646337"/>
          </a:xfrm>
        </p:spPr>
        <p:txBody>
          <a:bodyPr>
            <a:normAutofit/>
          </a:bodyPr>
          <a:lstStyle/>
          <a:p>
            <a:pPr marL="0" indent="0">
              <a:buNone/>
            </a:pPr>
            <a:r>
              <a:rPr lang="en-US" altLang="en-US" sz="5200" dirty="0">
                <a:solidFill>
                  <a:schemeClr val="bg1"/>
                </a:solidFill>
              </a:rPr>
              <a:t>METABOLIC SYNDROME</a:t>
            </a:r>
          </a:p>
          <a:p>
            <a:r>
              <a:rPr lang="en-US" altLang="en-US" sz="5200" dirty="0">
                <a:solidFill>
                  <a:schemeClr val="bg1"/>
                </a:solidFill>
              </a:rPr>
              <a:t>Diabetes</a:t>
            </a:r>
          </a:p>
          <a:p>
            <a:pPr eaLnBrk="1" hangingPunct="1"/>
            <a:r>
              <a:rPr lang="en-US" altLang="en-US" sz="5200" dirty="0">
                <a:solidFill>
                  <a:schemeClr val="bg1"/>
                </a:solidFill>
              </a:rPr>
              <a:t>Obesity</a:t>
            </a:r>
          </a:p>
          <a:p>
            <a:pPr eaLnBrk="1" hangingPunct="1"/>
            <a:r>
              <a:rPr lang="en-US" altLang="en-US" sz="5200" dirty="0">
                <a:solidFill>
                  <a:schemeClr val="bg1"/>
                </a:solidFill>
              </a:rPr>
              <a:t>Gout</a:t>
            </a:r>
          </a:p>
          <a:p>
            <a:pPr eaLnBrk="1" hangingPunct="1"/>
            <a:endParaRPr lang="en-US" alt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60000"/>
                    <a:lumOff val="40000"/>
                  </a:schemeClr>
                </a:solidFill>
              </a:rPr>
              <a:t>Chemical Reaction Chart</a:t>
            </a:r>
          </a:p>
        </p:txBody>
      </p:sp>
      <p:pic>
        <p:nvPicPr>
          <p:cNvPr id="4" name="Content Placeholder 3" descr="Dipstick JPEG MS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4463" y="1428750"/>
            <a:ext cx="9329737"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6007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40331E0-15EF-4AF3-9AAF-67D746B5A476}"/>
              </a:ext>
            </a:extLst>
          </p:cNvPr>
          <p:cNvSpPr>
            <a:spLocks noGrp="1" noChangeArrowheads="1"/>
          </p:cNvSpPr>
          <p:nvPr>
            <p:ph type="title"/>
          </p:nvPr>
        </p:nvSpPr>
        <p:spPr/>
        <p:txBody>
          <a:bodyPr/>
          <a:lstStyle/>
          <a:p>
            <a:pPr eaLnBrk="1" hangingPunct="1"/>
            <a:r>
              <a:rPr lang="en-US" altLang="en-US">
                <a:solidFill>
                  <a:srgbClr val="FFFF00"/>
                </a:solidFill>
              </a:rPr>
              <a:t>Predisposing Conditions</a:t>
            </a:r>
          </a:p>
        </p:txBody>
      </p:sp>
      <p:sp>
        <p:nvSpPr>
          <p:cNvPr id="10243" name="Content Placeholder 2">
            <a:extLst>
              <a:ext uri="{FF2B5EF4-FFF2-40B4-BE49-F238E27FC236}">
                <a16:creationId xmlns:a16="http://schemas.microsoft.com/office/drawing/2014/main" id="{D869760E-5534-4FE5-8FD9-D722577AF15D}"/>
              </a:ext>
            </a:extLst>
          </p:cNvPr>
          <p:cNvSpPr>
            <a:spLocks noGrp="1" noChangeArrowheads="1"/>
          </p:cNvSpPr>
          <p:nvPr>
            <p:ph idx="1"/>
          </p:nvPr>
        </p:nvSpPr>
        <p:spPr>
          <a:xfrm>
            <a:off x="838200" y="1530627"/>
            <a:ext cx="10515600" cy="4385780"/>
          </a:xfrm>
        </p:spPr>
        <p:txBody>
          <a:bodyPr>
            <a:normAutofit/>
          </a:bodyPr>
          <a:lstStyle/>
          <a:p>
            <a:pPr eaLnBrk="1" hangingPunct="1"/>
            <a:r>
              <a:rPr lang="en-US" altLang="en-US" sz="5200" dirty="0">
                <a:solidFill>
                  <a:schemeClr val="bg1"/>
                </a:solidFill>
              </a:rPr>
              <a:t>Genetic factors: 15% pts in stone clinics have genetic disorders: </a:t>
            </a:r>
          </a:p>
          <a:p>
            <a:pPr lvl="1"/>
            <a:r>
              <a:rPr lang="en-US" sz="4000" dirty="0">
                <a:solidFill>
                  <a:schemeClr val="bg1"/>
                </a:solidFill>
                <a:latin typeface="Lato" panose="020B0604020202020204" pitchFamily="34" charset="0"/>
              </a:rPr>
              <a:t>R</a:t>
            </a:r>
            <a:r>
              <a:rPr lang="en-US" sz="4000" b="0" i="0" dirty="0">
                <a:solidFill>
                  <a:schemeClr val="bg1"/>
                </a:solidFill>
                <a:effectLst/>
                <a:latin typeface="Lato" panose="020B0604020202020204" pitchFamily="34" charset="0"/>
              </a:rPr>
              <a:t>enal tubular acidosis</a:t>
            </a:r>
          </a:p>
          <a:p>
            <a:pPr lvl="1"/>
            <a:r>
              <a:rPr lang="en-US" sz="4000" b="0" i="0" dirty="0">
                <a:solidFill>
                  <a:schemeClr val="bg1"/>
                </a:solidFill>
                <a:effectLst/>
                <a:latin typeface="Lato" panose="020B0604020202020204" pitchFamily="34" charset="0"/>
              </a:rPr>
              <a:t>Bartter syndrome</a:t>
            </a:r>
          </a:p>
          <a:p>
            <a:pPr lvl="1"/>
            <a:r>
              <a:rPr lang="en-US" sz="4000" dirty="0">
                <a:solidFill>
                  <a:schemeClr val="bg1"/>
                </a:solidFill>
                <a:latin typeface="Lato" panose="020B0604020202020204" pitchFamily="34" charset="0"/>
              </a:rPr>
              <a:t>P</a:t>
            </a:r>
            <a:r>
              <a:rPr lang="en-US" sz="4000" b="0" i="0" dirty="0">
                <a:solidFill>
                  <a:schemeClr val="bg1"/>
                </a:solidFill>
                <a:effectLst/>
                <a:latin typeface="Lato" panose="020B0604020202020204" pitchFamily="34" charset="0"/>
              </a:rPr>
              <a:t>rimary hyperoxaluria</a:t>
            </a:r>
          </a:p>
          <a:p>
            <a:pPr lvl="1"/>
            <a:r>
              <a:rPr lang="en-US" sz="4000" dirty="0">
                <a:solidFill>
                  <a:schemeClr val="bg1"/>
                </a:solidFill>
                <a:latin typeface="Lato" panose="020B0604020202020204" pitchFamily="34" charset="0"/>
              </a:rPr>
              <a:t>C</a:t>
            </a:r>
            <a:r>
              <a:rPr lang="en-US" sz="4000" b="0" i="0" dirty="0">
                <a:solidFill>
                  <a:schemeClr val="bg1"/>
                </a:solidFill>
                <a:effectLst/>
                <a:latin typeface="Lato" panose="020B0604020202020204" pitchFamily="34" charset="0"/>
              </a:rPr>
              <a:t>ystinuria</a:t>
            </a:r>
            <a:endParaRPr lang="en-US" altLang="en-US" sz="4000" dirty="0">
              <a:solidFill>
                <a:schemeClr val="bg1"/>
              </a:solidFill>
            </a:endParaRPr>
          </a:p>
          <a:p>
            <a:pPr lvl="1"/>
            <a:endParaRPr lang="en-US" altLang="en-US" sz="14000" dirty="0">
              <a:solidFill>
                <a:schemeClr val="bg1"/>
              </a:solidFill>
            </a:endParaRPr>
          </a:p>
          <a:p>
            <a:pPr eaLnBrk="1" hangingPunct="1"/>
            <a:endParaRPr lang="en-US" altLang="en-US" dirty="0">
              <a:solidFill>
                <a:schemeClr val="bg1"/>
              </a:solidFill>
            </a:endParaRPr>
          </a:p>
        </p:txBody>
      </p:sp>
      <p:sp>
        <p:nvSpPr>
          <p:cNvPr id="2" name="TextBox 1">
            <a:extLst>
              <a:ext uri="{FF2B5EF4-FFF2-40B4-BE49-F238E27FC236}">
                <a16:creationId xmlns:a16="http://schemas.microsoft.com/office/drawing/2014/main" id="{89586F5A-B8D2-45ED-BD0D-47C02D13DD7C}"/>
              </a:ext>
            </a:extLst>
          </p:cNvPr>
          <p:cNvSpPr txBox="1"/>
          <p:nvPr/>
        </p:nvSpPr>
        <p:spPr>
          <a:xfrm>
            <a:off x="477078" y="5923722"/>
            <a:ext cx="11310731" cy="369332"/>
          </a:xfrm>
          <a:prstGeom prst="rect">
            <a:avLst/>
          </a:prstGeom>
          <a:noFill/>
        </p:spPr>
        <p:txBody>
          <a:bodyPr wrap="square" rtlCol="0">
            <a:spAutoFit/>
          </a:bodyPr>
          <a:lstStyle/>
          <a:p>
            <a:r>
              <a:rPr lang="en-US" b="0" i="0">
                <a:solidFill>
                  <a:srgbClr val="222222"/>
                </a:solidFill>
                <a:effectLst/>
                <a:latin typeface="-apple-system"/>
              </a:rPr>
              <a:t>Howles, S.A., Thakker, R.V. Genetics of kidney stone disease. </a:t>
            </a:r>
            <a:r>
              <a:rPr lang="en-US" b="0" i="1">
                <a:solidFill>
                  <a:srgbClr val="222222"/>
                </a:solidFill>
                <a:effectLst/>
                <a:latin typeface="-apple-system"/>
              </a:rPr>
              <a:t>Nat Rev Urol</a:t>
            </a:r>
            <a:r>
              <a:rPr lang="en-US" b="0" i="0">
                <a:solidFill>
                  <a:srgbClr val="222222"/>
                </a:solidFill>
                <a:effectLst/>
                <a:latin typeface="-apple-system"/>
              </a:rPr>
              <a:t> </a:t>
            </a:r>
            <a:r>
              <a:rPr lang="en-US" b="1" i="0">
                <a:solidFill>
                  <a:srgbClr val="222222"/>
                </a:solidFill>
                <a:effectLst/>
                <a:latin typeface="-apple-system"/>
              </a:rPr>
              <a:t>17, </a:t>
            </a:r>
            <a:r>
              <a:rPr lang="en-US" b="0" i="0">
                <a:solidFill>
                  <a:srgbClr val="222222"/>
                </a:solidFill>
                <a:effectLst/>
                <a:latin typeface="-apple-system"/>
              </a:rPr>
              <a:t>407–421 (2020). </a:t>
            </a:r>
            <a:endParaRPr lang="en-US" dirty="0"/>
          </a:p>
        </p:txBody>
      </p:sp>
    </p:spTree>
    <p:extLst>
      <p:ext uri="{BB962C8B-B14F-4D97-AF65-F5344CB8AC3E}">
        <p14:creationId xmlns:p14="http://schemas.microsoft.com/office/powerpoint/2010/main" val="2378871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740331E0-15EF-4AF3-9AAF-67D746B5A476}"/>
              </a:ext>
            </a:extLst>
          </p:cNvPr>
          <p:cNvSpPr>
            <a:spLocks noGrp="1" noChangeArrowheads="1"/>
          </p:cNvSpPr>
          <p:nvPr>
            <p:ph type="title"/>
          </p:nvPr>
        </p:nvSpPr>
        <p:spPr/>
        <p:txBody>
          <a:bodyPr/>
          <a:lstStyle/>
          <a:p>
            <a:pPr eaLnBrk="1" hangingPunct="1"/>
            <a:r>
              <a:rPr lang="en-US" altLang="en-US">
                <a:solidFill>
                  <a:srgbClr val="FFFF00"/>
                </a:solidFill>
              </a:rPr>
              <a:t>Predisposing Conditions</a:t>
            </a:r>
          </a:p>
        </p:txBody>
      </p:sp>
      <p:sp>
        <p:nvSpPr>
          <p:cNvPr id="10243" name="Content Placeholder 2">
            <a:extLst>
              <a:ext uri="{FF2B5EF4-FFF2-40B4-BE49-F238E27FC236}">
                <a16:creationId xmlns:a16="http://schemas.microsoft.com/office/drawing/2014/main" id="{D869760E-5534-4FE5-8FD9-D722577AF15D}"/>
              </a:ext>
            </a:extLst>
          </p:cNvPr>
          <p:cNvSpPr>
            <a:spLocks noGrp="1" noChangeArrowheads="1"/>
          </p:cNvSpPr>
          <p:nvPr>
            <p:ph idx="1"/>
          </p:nvPr>
        </p:nvSpPr>
        <p:spPr>
          <a:xfrm>
            <a:off x="838200" y="1530626"/>
            <a:ext cx="10515600" cy="4646337"/>
          </a:xfrm>
        </p:spPr>
        <p:txBody>
          <a:bodyPr>
            <a:normAutofit fontScale="70000" lnSpcReduction="20000"/>
          </a:bodyPr>
          <a:lstStyle/>
          <a:p>
            <a:pPr eaLnBrk="1" hangingPunct="1"/>
            <a:endParaRPr lang="en-US" altLang="en-US" sz="6200" dirty="0">
              <a:solidFill>
                <a:schemeClr val="bg1"/>
              </a:solidFill>
            </a:endParaRPr>
          </a:p>
          <a:p>
            <a:pPr eaLnBrk="1" hangingPunct="1"/>
            <a:r>
              <a:rPr lang="en-US" altLang="en-US" sz="6200" dirty="0">
                <a:solidFill>
                  <a:schemeClr val="bg1"/>
                </a:solidFill>
              </a:rPr>
              <a:t>Family history 20%</a:t>
            </a:r>
          </a:p>
          <a:p>
            <a:pPr eaLnBrk="1" hangingPunct="1"/>
            <a:r>
              <a:rPr lang="en-US" altLang="en-US" sz="6200" dirty="0">
                <a:solidFill>
                  <a:schemeClr val="bg1"/>
                </a:solidFill>
              </a:rPr>
              <a:t>Occupational exposure – jobs with limited access to water or bathroom facilities</a:t>
            </a:r>
          </a:p>
          <a:p>
            <a:pPr eaLnBrk="1" hangingPunct="1"/>
            <a:r>
              <a:rPr lang="en-US" altLang="en-US" sz="6200" dirty="0">
                <a:solidFill>
                  <a:schemeClr val="bg1"/>
                </a:solidFill>
              </a:rPr>
              <a:t>Intestinal disorders causing malabsorption – </a:t>
            </a:r>
            <a:r>
              <a:rPr lang="en-US" altLang="en-US" sz="6200" dirty="0" err="1">
                <a:solidFill>
                  <a:schemeClr val="bg1"/>
                </a:solidFill>
              </a:rPr>
              <a:t>Crohns</a:t>
            </a:r>
            <a:r>
              <a:rPr lang="en-US" altLang="en-US" sz="6200" dirty="0">
                <a:solidFill>
                  <a:schemeClr val="bg1"/>
                </a:solidFill>
              </a:rPr>
              <a:t> or bariatric surgery (increased oxalate absorption)</a:t>
            </a:r>
          </a:p>
          <a:p>
            <a:pPr eaLnBrk="1" hangingPunct="1"/>
            <a:r>
              <a:rPr lang="en-US" altLang="en-US" sz="6200" dirty="0">
                <a:solidFill>
                  <a:schemeClr val="bg1"/>
                </a:solidFill>
              </a:rPr>
              <a:t>Urinary tract infections</a:t>
            </a:r>
          </a:p>
          <a:p>
            <a:pPr eaLnBrk="1" hangingPunct="1"/>
            <a:endParaRPr lang="en-US" altLang="en-US" dirty="0">
              <a:solidFill>
                <a:schemeClr val="bg1"/>
              </a:solidFill>
            </a:endParaRPr>
          </a:p>
        </p:txBody>
      </p:sp>
    </p:spTree>
    <p:extLst>
      <p:ext uri="{BB962C8B-B14F-4D97-AF65-F5344CB8AC3E}">
        <p14:creationId xmlns:p14="http://schemas.microsoft.com/office/powerpoint/2010/main" val="1128659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51D90589-F09B-499A-AA56-D6B5D26E57D8}"/>
              </a:ext>
            </a:extLst>
          </p:cNvPr>
          <p:cNvSpPr>
            <a:spLocks noGrp="1" noChangeArrowheads="1"/>
          </p:cNvSpPr>
          <p:nvPr>
            <p:ph type="title"/>
          </p:nvPr>
        </p:nvSpPr>
        <p:spPr/>
        <p:txBody>
          <a:bodyPr/>
          <a:lstStyle/>
          <a:p>
            <a:pPr eaLnBrk="1" hangingPunct="1"/>
            <a:r>
              <a:rPr lang="en-US" altLang="en-US">
                <a:solidFill>
                  <a:srgbClr val="FFFF00"/>
                </a:solidFill>
              </a:rPr>
              <a:t>Frequency in US</a:t>
            </a:r>
            <a:r>
              <a:rPr lang="en-US" altLang="en-US"/>
              <a:t> </a:t>
            </a:r>
            <a:r>
              <a:rPr lang="en-US" altLang="en-US">
                <a:solidFill>
                  <a:srgbClr val="FFFF00"/>
                </a:solidFill>
              </a:rPr>
              <a:t>Population</a:t>
            </a:r>
          </a:p>
        </p:txBody>
      </p:sp>
      <p:pic>
        <p:nvPicPr>
          <p:cNvPr id="11267" name="Picture 6" descr="stones_types">
            <a:extLst>
              <a:ext uri="{FF2B5EF4-FFF2-40B4-BE49-F238E27FC236}">
                <a16:creationId xmlns:a16="http://schemas.microsoft.com/office/drawing/2014/main" id="{E76E2BAE-9E3E-4DFE-9B77-7C423242470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11965" y="1600199"/>
            <a:ext cx="9084365" cy="4876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8" name="Text Box 7">
            <a:extLst>
              <a:ext uri="{FF2B5EF4-FFF2-40B4-BE49-F238E27FC236}">
                <a16:creationId xmlns:a16="http://schemas.microsoft.com/office/drawing/2014/main" id="{09758D5A-6BA7-4D71-9D95-AFD478ADD5AF}"/>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sp>
        <p:nvSpPr>
          <p:cNvPr id="11269" name="FlagCount" hidden="1">
            <a:hlinkClick r:id="rId4" action="ppaction://hlinkfile"/>
            <a:extLst>
              <a:ext uri="{FF2B5EF4-FFF2-40B4-BE49-F238E27FC236}">
                <a16:creationId xmlns:a16="http://schemas.microsoft.com/office/drawing/2014/main" id="{24D3AC73-43A8-431A-84CF-832D83D647D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A3CE4C29-5E0C-482C-B944-FCAB8EEACBB1}"/>
              </a:ext>
            </a:extLst>
          </p:cNvPr>
          <p:cNvSpPr>
            <a:spLocks noGrp="1" noChangeArrowheads="1"/>
          </p:cNvSpPr>
          <p:nvPr>
            <p:ph type="title"/>
          </p:nvPr>
        </p:nvSpPr>
        <p:spPr/>
        <p:txBody>
          <a:bodyPr/>
          <a:lstStyle/>
          <a:p>
            <a:pPr eaLnBrk="1" hangingPunct="1"/>
            <a:r>
              <a:rPr lang="en-US" altLang="en-US" sz="4000">
                <a:solidFill>
                  <a:srgbClr val="FFFF00"/>
                </a:solidFill>
              </a:rPr>
              <a:t>Diseases Associated with Calcium Containing Renal Stones (n=1650)</a:t>
            </a:r>
          </a:p>
        </p:txBody>
      </p:sp>
      <p:graphicFrame>
        <p:nvGraphicFramePr>
          <p:cNvPr id="15363" name="Object 4">
            <a:extLst>
              <a:ext uri="{FF2B5EF4-FFF2-40B4-BE49-F238E27FC236}">
                <a16:creationId xmlns:a16="http://schemas.microsoft.com/office/drawing/2014/main" id="{9961F711-11D9-438F-8255-8101CE4FDF5E}"/>
              </a:ext>
            </a:extLst>
          </p:cNvPr>
          <p:cNvGraphicFramePr>
            <a:graphicFrameLocks noGrp="1" noChangeAspect="1"/>
          </p:cNvGraphicFramePr>
          <p:nvPr>
            <p:ph idx="1"/>
          </p:nvPr>
        </p:nvGraphicFramePr>
        <p:xfrm>
          <a:off x="1984376" y="1604962"/>
          <a:ext cx="9369424" cy="5829507"/>
        </p:xfrm>
        <a:graphic>
          <a:graphicData uri="http://schemas.openxmlformats.org/presentationml/2006/ole">
            <mc:AlternateContent xmlns:mc="http://schemas.openxmlformats.org/markup-compatibility/2006">
              <mc:Choice xmlns:v="urn:schemas-microsoft-com:vml" Requires="v">
                <p:oleObj name="Chart" r:id="rId4" imgW="12358900" imgH="6786447" progId="MSGraph.Chart.8">
                  <p:embed followColorScheme="full"/>
                </p:oleObj>
              </mc:Choice>
              <mc:Fallback>
                <p:oleObj name="Chart" r:id="rId4" imgW="12358900" imgH="6786447" progId="MSGraph.Chart.8">
                  <p:embed followColorScheme="full"/>
                  <p:pic>
                    <p:nvPicPr>
                      <p:cNvPr id="15363" name="Object 4">
                        <a:extLst>
                          <a:ext uri="{FF2B5EF4-FFF2-40B4-BE49-F238E27FC236}">
                            <a16:creationId xmlns:a16="http://schemas.microsoft.com/office/drawing/2014/main" id="{9961F711-11D9-438F-8255-8101CE4FDF5E}"/>
                          </a:ext>
                        </a:extLst>
                      </p:cNvPr>
                      <p:cNvPicPr>
                        <a:picLocks noChangeAspect="1" noChangeArrowheads="1"/>
                      </p:cNvPicPr>
                      <p:nvPr/>
                    </p:nvPicPr>
                    <p:blipFill>
                      <a:blip r:embed="rId5"/>
                      <a:srcRect/>
                      <a:stretch>
                        <a:fillRect/>
                      </a:stretch>
                    </p:blipFill>
                    <p:spPr bwMode="auto">
                      <a:xfrm>
                        <a:off x="1984376" y="1604962"/>
                        <a:ext cx="9369424" cy="5829507"/>
                      </a:xfrm>
                      <a:prstGeom prst="rect">
                        <a:avLst/>
                      </a:prstGeom>
                      <a:noFill/>
                      <a:ln>
                        <a:noFill/>
                      </a:ln>
                    </p:spPr>
                  </p:pic>
                </p:oleObj>
              </mc:Fallback>
            </mc:AlternateContent>
          </a:graphicData>
        </a:graphic>
      </p:graphicFrame>
      <p:sp>
        <p:nvSpPr>
          <p:cNvPr id="15364" name="FlagCount" hidden="1">
            <a:hlinkClick r:id="rId6" action="ppaction://hlinkfile"/>
            <a:extLst>
              <a:ext uri="{FF2B5EF4-FFF2-40B4-BE49-F238E27FC236}">
                <a16:creationId xmlns:a16="http://schemas.microsoft.com/office/drawing/2014/main" id="{BF9A5442-FFCE-4FF5-8091-C6C6C7B4EC4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87506E4-BDB9-4CEA-8653-102D4362D626}"/>
              </a:ext>
            </a:extLst>
          </p:cNvPr>
          <p:cNvSpPr>
            <a:spLocks noGrp="1" noChangeArrowheads="1"/>
          </p:cNvSpPr>
          <p:nvPr>
            <p:ph type="title"/>
          </p:nvPr>
        </p:nvSpPr>
        <p:spPr/>
        <p:txBody>
          <a:bodyPr/>
          <a:lstStyle/>
          <a:p>
            <a:pPr eaLnBrk="1" hangingPunct="1"/>
            <a:r>
              <a:rPr lang="en-US" altLang="en-US" sz="4000">
                <a:solidFill>
                  <a:srgbClr val="FFFF00"/>
                </a:solidFill>
              </a:rPr>
              <a:t>Primary Hyperparathyroidism</a:t>
            </a:r>
          </a:p>
        </p:txBody>
      </p:sp>
      <p:sp>
        <p:nvSpPr>
          <p:cNvPr id="17411" name="Rectangle 3">
            <a:extLst>
              <a:ext uri="{FF2B5EF4-FFF2-40B4-BE49-F238E27FC236}">
                <a16:creationId xmlns:a16="http://schemas.microsoft.com/office/drawing/2014/main" id="{B286503C-0332-479E-8BEF-2E7A3807363B}"/>
              </a:ext>
            </a:extLst>
          </p:cNvPr>
          <p:cNvSpPr>
            <a:spLocks noGrp="1" noChangeArrowheads="1"/>
          </p:cNvSpPr>
          <p:nvPr>
            <p:ph type="body" idx="1"/>
          </p:nvPr>
        </p:nvSpPr>
        <p:spPr>
          <a:xfrm>
            <a:off x="461913" y="1417639"/>
            <a:ext cx="10891887" cy="4708525"/>
          </a:xfrm>
        </p:spPr>
        <p:txBody>
          <a:bodyPr/>
          <a:lstStyle/>
          <a:p>
            <a:pPr eaLnBrk="1" hangingPunct="1">
              <a:lnSpc>
                <a:spcPct val="90000"/>
              </a:lnSpc>
            </a:pPr>
            <a:r>
              <a:rPr lang="en-US" altLang="en-US" dirty="0">
                <a:solidFill>
                  <a:schemeClr val="bg1"/>
                </a:solidFill>
              </a:rPr>
              <a:t>Increased calcium absorption in gut</a:t>
            </a:r>
          </a:p>
          <a:p>
            <a:pPr eaLnBrk="1" hangingPunct="1">
              <a:lnSpc>
                <a:spcPct val="90000"/>
              </a:lnSpc>
            </a:pPr>
            <a:r>
              <a:rPr lang="en-US" altLang="en-US" dirty="0">
                <a:solidFill>
                  <a:schemeClr val="bg1"/>
                </a:solidFill>
              </a:rPr>
              <a:t>Increased distal tubular urinary absorption, but marked hypercalciuria because of</a:t>
            </a:r>
          </a:p>
          <a:p>
            <a:pPr lvl="1" eaLnBrk="1" hangingPunct="1">
              <a:lnSpc>
                <a:spcPct val="90000"/>
              </a:lnSpc>
            </a:pPr>
            <a:r>
              <a:rPr lang="en-US" altLang="en-US" sz="2800" dirty="0">
                <a:solidFill>
                  <a:schemeClr val="bg1"/>
                </a:solidFill>
              </a:rPr>
              <a:t> the increased filtered load of calcium</a:t>
            </a:r>
          </a:p>
          <a:p>
            <a:pPr lvl="1" eaLnBrk="1" hangingPunct="1">
              <a:lnSpc>
                <a:spcPct val="90000"/>
              </a:lnSpc>
            </a:pPr>
            <a:r>
              <a:rPr lang="en-US" altLang="en-US" sz="2800" dirty="0">
                <a:solidFill>
                  <a:schemeClr val="bg1"/>
                </a:solidFill>
              </a:rPr>
              <a:t>reduced calcium reabsorption in the thick ascending limb of the loop of </a:t>
            </a:r>
            <a:r>
              <a:rPr lang="en-US" altLang="en-US" sz="2800" dirty="0" err="1">
                <a:solidFill>
                  <a:schemeClr val="bg1"/>
                </a:solidFill>
              </a:rPr>
              <a:t>henle</a:t>
            </a:r>
            <a:r>
              <a:rPr lang="en-US" altLang="en-US" sz="2800" dirty="0">
                <a:solidFill>
                  <a:schemeClr val="bg1"/>
                </a:solidFill>
              </a:rPr>
              <a:t>.  </a:t>
            </a:r>
          </a:p>
          <a:p>
            <a:pPr eaLnBrk="1" hangingPunct="1">
              <a:lnSpc>
                <a:spcPct val="90000"/>
              </a:lnSpc>
            </a:pPr>
            <a:r>
              <a:rPr lang="en-US" altLang="en-US" dirty="0">
                <a:solidFill>
                  <a:schemeClr val="bg1"/>
                </a:solidFill>
              </a:rPr>
              <a:t>Treatment: surgical removal of adenoma – most patients don’t get more stones, but up to half of them still have residual renal disease (</a:t>
            </a:r>
            <a:r>
              <a:rPr lang="en-US" altLang="en-US" dirty="0" err="1">
                <a:solidFill>
                  <a:schemeClr val="bg1"/>
                </a:solidFill>
              </a:rPr>
              <a:t>calculi,nephrocalcinosis</a:t>
            </a:r>
            <a:r>
              <a:rPr lang="en-US" altLang="en-US" dirty="0">
                <a:solidFill>
                  <a:schemeClr val="bg1"/>
                </a:solidFill>
              </a:rPr>
              <a:t>, </a:t>
            </a:r>
            <a:r>
              <a:rPr lang="en-US" altLang="en-US" dirty="0" err="1">
                <a:solidFill>
                  <a:schemeClr val="bg1"/>
                </a:solidFill>
              </a:rPr>
              <a:t>uti</a:t>
            </a:r>
            <a:r>
              <a:rPr lang="en-US" altLang="en-US" dirty="0">
                <a:solidFill>
                  <a:schemeClr val="bg1"/>
                </a:solidFill>
              </a:rPr>
              <a:t>, azotemia)</a:t>
            </a:r>
          </a:p>
          <a:p>
            <a:pPr lvl="1" eaLnBrk="1" hangingPunct="1"/>
            <a:endParaRPr lang="en-US" altLang="en-US" dirty="0">
              <a:solidFill>
                <a:schemeClr val="bg1"/>
              </a:solidFill>
            </a:endParaRPr>
          </a:p>
          <a:p>
            <a:pPr lvl="1" eaLnBrk="1" hangingPunct="1">
              <a:buFontTx/>
              <a:buNone/>
            </a:pPr>
            <a:endParaRPr lang="en-US" altLang="en-US" dirty="0">
              <a:solidFill>
                <a:schemeClr val="bg1"/>
              </a:solidFill>
            </a:endParaRPr>
          </a:p>
          <a:p>
            <a:pPr eaLnBrk="1" hangingPunct="1">
              <a:buFontTx/>
              <a:buNone/>
            </a:pPr>
            <a:endParaRPr lang="en-US" altLang="en-US" dirty="0">
              <a:solidFill>
                <a:schemeClr val="bg1"/>
              </a:solidFill>
            </a:endParaRPr>
          </a:p>
        </p:txBody>
      </p:sp>
      <p:sp>
        <p:nvSpPr>
          <p:cNvPr id="17412" name="FlagCount" hidden="1">
            <a:hlinkClick r:id="rId2" action="ppaction://hlinkfile"/>
            <a:extLst>
              <a:ext uri="{FF2B5EF4-FFF2-40B4-BE49-F238E27FC236}">
                <a16:creationId xmlns:a16="http://schemas.microsoft.com/office/drawing/2014/main" id="{6A35004F-78A9-41DC-8C5C-B48CA2477AA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extLst>
      <p:ext uri="{BB962C8B-B14F-4D97-AF65-F5344CB8AC3E}">
        <p14:creationId xmlns:p14="http://schemas.microsoft.com/office/powerpoint/2010/main" val="41350738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75C3523-99C2-45CB-A3BB-30FFC3E1C1C9}"/>
              </a:ext>
            </a:extLst>
          </p:cNvPr>
          <p:cNvSpPr>
            <a:spLocks noGrp="1" noChangeArrowheads="1"/>
          </p:cNvSpPr>
          <p:nvPr>
            <p:ph type="title"/>
          </p:nvPr>
        </p:nvSpPr>
        <p:spPr/>
        <p:txBody>
          <a:bodyPr/>
          <a:lstStyle/>
          <a:p>
            <a:pPr eaLnBrk="1" hangingPunct="1"/>
            <a:r>
              <a:rPr lang="en-US" altLang="en-US" sz="4000">
                <a:solidFill>
                  <a:srgbClr val="FFFF00"/>
                </a:solidFill>
              </a:rPr>
              <a:t>Idiopathic Hypercalciuria</a:t>
            </a:r>
          </a:p>
        </p:txBody>
      </p:sp>
      <p:sp>
        <p:nvSpPr>
          <p:cNvPr id="18435" name="Rectangle 3">
            <a:extLst>
              <a:ext uri="{FF2B5EF4-FFF2-40B4-BE49-F238E27FC236}">
                <a16:creationId xmlns:a16="http://schemas.microsoft.com/office/drawing/2014/main" id="{4E5AC358-488A-482F-A917-F5DE41B7A72E}"/>
              </a:ext>
            </a:extLst>
          </p:cNvPr>
          <p:cNvSpPr>
            <a:spLocks noGrp="1" noChangeArrowheads="1"/>
          </p:cNvSpPr>
          <p:nvPr>
            <p:ph type="body" idx="1"/>
          </p:nvPr>
        </p:nvSpPr>
        <p:spPr>
          <a:xfrm>
            <a:off x="377686" y="1417639"/>
            <a:ext cx="9833113" cy="4708525"/>
          </a:xfrm>
        </p:spPr>
        <p:txBody>
          <a:bodyPr>
            <a:normAutofit/>
          </a:bodyPr>
          <a:lstStyle/>
          <a:p>
            <a:pPr marL="0" indent="0" eaLnBrk="1" hangingPunct="1">
              <a:lnSpc>
                <a:spcPct val="90000"/>
              </a:lnSpc>
              <a:buNone/>
            </a:pPr>
            <a:r>
              <a:rPr lang="en-US" altLang="en-US" sz="3600" dirty="0">
                <a:solidFill>
                  <a:schemeClr val="bg1"/>
                </a:solidFill>
              </a:rPr>
              <a:t>Diagnosis of exclusion - requires no sarcoidosis, no renal tubular acidosis, no hyperparathyroidism, no malignant tumors, no rapidly progressive bone disease, no immobilization, no </a:t>
            </a:r>
            <a:r>
              <a:rPr lang="en-US" altLang="en-US" sz="3600" dirty="0" err="1">
                <a:solidFill>
                  <a:schemeClr val="bg1"/>
                </a:solidFill>
              </a:rPr>
              <a:t>paget</a:t>
            </a:r>
            <a:r>
              <a:rPr lang="en-US" altLang="en-US" sz="3600" dirty="0">
                <a:solidFill>
                  <a:schemeClr val="bg1"/>
                </a:solidFill>
              </a:rPr>
              <a:t> disease, </a:t>
            </a:r>
            <a:r>
              <a:rPr lang="en-US" altLang="en-US" sz="3600" dirty="0" err="1">
                <a:solidFill>
                  <a:schemeClr val="bg1"/>
                </a:solidFill>
              </a:rPr>
              <a:t>cushing</a:t>
            </a:r>
            <a:r>
              <a:rPr lang="en-US" altLang="en-US" sz="3600" dirty="0">
                <a:solidFill>
                  <a:schemeClr val="bg1"/>
                </a:solidFill>
              </a:rPr>
              <a:t> disease, or furosemide administration.</a:t>
            </a:r>
          </a:p>
        </p:txBody>
      </p:sp>
      <p:sp>
        <p:nvSpPr>
          <p:cNvPr id="18436" name="FlagCount" hidden="1">
            <a:hlinkClick r:id="rId2" action="ppaction://hlinkfile"/>
            <a:extLst>
              <a:ext uri="{FF2B5EF4-FFF2-40B4-BE49-F238E27FC236}">
                <a16:creationId xmlns:a16="http://schemas.microsoft.com/office/drawing/2014/main" id="{1056B3FF-EE4A-4290-BDB3-B53E320C018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B17D19D9-2481-4E14-81AA-284075D44692}"/>
              </a:ext>
            </a:extLst>
          </p:cNvPr>
          <p:cNvSpPr>
            <a:spLocks noGrp="1" noChangeArrowheads="1"/>
          </p:cNvSpPr>
          <p:nvPr>
            <p:ph type="title"/>
          </p:nvPr>
        </p:nvSpPr>
        <p:spPr/>
        <p:txBody>
          <a:bodyPr/>
          <a:lstStyle/>
          <a:p>
            <a:pPr eaLnBrk="1" hangingPunct="1"/>
            <a:r>
              <a:rPr lang="en-US" altLang="en-US" sz="4000">
                <a:solidFill>
                  <a:srgbClr val="FFFF00"/>
                </a:solidFill>
              </a:rPr>
              <a:t>Idiopathic Hypercalciuria</a:t>
            </a:r>
          </a:p>
        </p:txBody>
      </p:sp>
      <p:sp>
        <p:nvSpPr>
          <p:cNvPr id="19459" name="Rectangle 3">
            <a:extLst>
              <a:ext uri="{FF2B5EF4-FFF2-40B4-BE49-F238E27FC236}">
                <a16:creationId xmlns:a16="http://schemas.microsoft.com/office/drawing/2014/main" id="{82461B0D-6BE5-4D76-BA86-2BD412632338}"/>
              </a:ext>
            </a:extLst>
          </p:cNvPr>
          <p:cNvSpPr>
            <a:spLocks noGrp="1" noChangeArrowheads="1"/>
          </p:cNvSpPr>
          <p:nvPr>
            <p:ph type="body" idx="1"/>
          </p:nvPr>
        </p:nvSpPr>
        <p:spPr>
          <a:xfrm>
            <a:off x="636104" y="1417639"/>
            <a:ext cx="9574696" cy="4708525"/>
          </a:xfrm>
        </p:spPr>
        <p:txBody>
          <a:bodyPr/>
          <a:lstStyle/>
          <a:p>
            <a:pPr eaLnBrk="1" hangingPunct="1">
              <a:lnSpc>
                <a:spcPct val="90000"/>
              </a:lnSpc>
            </a:pPr>
            <a:r>
              <a:rPr lang="en-US" altLang="en-US" dirty="0">
                <a:solidFill>
                  <a:schemeClr val="bg1"/>
                </a:solidFill>
              </a:rPr>
              <a:t>Pathogenesis  involves excessive intestinal calcium absorption and depressed renal tubule calcium reabsorption</a:t>
            </a:r>
          </a:p>
          <a:p>
            <a:pPr eaLnBrk="1" hangingPunct="1">
              <a:lnSpc>
                <a:spcPct val="90000"/>
              </a:lnSpc>
            </a:pPr>
            <a:r>
              <a:rPr lang="en-US" altLang="en-US" dirty="0">
                <a:solidFill>
                  <a:schemeClr val="bg1"/>
                </a:solidFill>
              </a:rPr>
              <a:t>Patients are in net negative calcium balance, suggesting bone loss of calcium.</a:t>
            </a:r>
          </a:p>
          <a:p>
            <a:pPr eaLnBrk="1" hangingPunct="1">
              <a:lnSpc>
                <a:spcPct val="90000"/>
              </a:lnSpc>
            </a:pPr>
            <a:r>
              <a:rPr lang="en-US" altLang="en-US" dirty="0">
                <a:solidFill>
                  <a:srgbClr val="FFC000"/>
                </a:solidFill>
              </a:rPr>
              <a:t>Increased activity of Ca-Mg-ATPase in the intestine</a:t>
            </a:r>
            <a:r>
              <a:rPr lang="en-US" altLang="en-US" dirty="0">
                <a:solidFill>
                  <a:schemeClr val="bg1"/>
                </a:solidFill>
              </a:rPr>
              <a:t> and distal tubule</a:t>
            </a:r>
          </a:p>
          <a:p>
            <a:pPr eaLnBrk="1" hangingPunct="1">
              <a:lnSpc>
                <a:spcPct val="90000"/>
              </a:lnSpc>
            </a:pPr>
            <a:r>
              <a:rPr lang="en-US" altLang="en-US" dirty="0">
                <a:solidFill>
                  <a:schemeClr val="bg1"/>
                </a:solidFill>
              </a:rPr>
              <a:t>Stone formers have decreased bone mineral density, compared to non-stone formers, suggesting </a:t>
            </a:r>
            <a:r>
              <a:rPr lang="en-US" altLang="en-US" dirty="0">
                <a:solidFill>
                  <a:srgbClr val="FFC000"/>
                </a:solidFill>
              </a:rPr>
              <a:t>bone demineralization</a:t>
            </a:r>
            <a:r>
              <a:rPr lang="en-US" altLang="en-US" dirty="0">
                <a:solidFill>
                  <a:schemeClr val="bg1"/>
                </a:solidFill>
              </a:rPr>
              <a:t> as an etiology.</a:t>
            </a:r>
          </a:p>
          <a:p>
            <a:pPr lvl="1" eaLnBrk="1" hangingPunct="1"/>
            <a:endParaRPr lang="en-US" altLang="en-US" dirty="0">
              <a:solidFill>
                <a:schemeClr val="bg1"/>
              </a:solidFill>
            </a:endParaRPr>
          </a:p>
          <a:p>
            <a:pPr lvl="1" eaLnBrk="1" hangingPunct="1">
              <a:buFontTx/>
              <a:buNone/>
            </a:pPr>
            <a:endParaRPr lang="en-US" altLang="en-US" dirty="0">
              <a:solidFill>
                <a:schemeClr val="bg1"/>
              </a:solidFill>
            </a:endParaRPr>
          </a:p>
          <a:p>
            <a:pPr eaLnBrk="1" hangingPunct="1">
              <a:buFontTx/>
              <a:buNone/>
            </a:pPr>
            <a:endParaRPr lang="en-US" altLang="en-US" dirty="0">
              <a:solidFill>
                <a:schemeClr val="bg1"/>
              </a:solidFill>
            </a:endParaRPr>
          </a:p>
        </p:txBody>
      </p:sp>
      <p:sp>
        <p:nvSpPr>
          <p:cNvPr id="19460" name="FlagCount" hidden="1">
            <a:hlinkClick r:id="rId2" action="ppaction://hlinkfile"/>
            <a:extLst>
              <a:ext uri="{FF2B5EF4-FFF2-40B4-BE49-F238E27FC236}">
                <a16:creationId xmlns:a16="http://schemas.microsoft.com/office/drawing/2014/main" id="{7461F997-D6C6-4C8D-AF02-2EC7EC96BBC8}"/>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9DD6A93D-47F9-416B-B5F5-F56DEA53457D}"/>
              </a:ext>
            </a:extLst>
          </p:cNvPr>
          <p:cNvSpPr>
            <a:spLocks noGrp="1" noChangeArrowheads="1"/>
          </p:cNvSpPr>
          <p:nvPr>
            <p:ph type="title"/>
          </p:nvPr>
        </p:nvSpPr>
        <p:spPr/>
        <p:txBody>
          <a:bodyPr/>
          <a:lstStyle/>
          <a:p>
            <a:r>
              <a:rPr lang="en-US" altLang="en-US">
                <a:solidFill>
                  <a:srgbClr val="FFFF00"/>
                </a:solidFill>
              </a:rPr>
              <a:t>Hyperuricosuria</a:t>
            </a:r>
          </a:p>
        </p:txBody>
      </p:sp>
      <p:sp>
        <p:nvSpPr>
          <p:cNvPr id="20483" name="Content Placeholder 2">
            <a:extLst>
              <a:ext uri="{FF2B5EF4-FFF2-40B4-BE49-F238E27FC236}">
                <a16:creationId xmlns:a16="http://schemas.microsoft.com/office/drawing/2014/main" id="{3C787D08-3B14-4153-BDB1-5F2CEE5586AD}"/>
              </a:ext>
            </a:extLst>
          </p:cNvPr>
          <p:cNvSpPr>
            <a:spLocks noGrp="1" noChangeArrowheads="1"/>
          </p:cNvSpPr>
          <p:nvPr>
            <p:ph idx="1"/>
          </p:nvPr>
        </p:nvSpPr>
        <p:spPr/>
        <p:txBody>
          <a:bodyPr/>
          <a:lstStyle/>
          <a:p>
            <a:r>
              <a:rPr lang="en-US" altLang="en-US">
                <a:solidFill>
                  <a:schemeClr val="bg1"/>
                </a:solidFill>
              </a:rPr>
              <a:t>Uric acid crystals plug the lumen of renal collecting duct and act as a nucleus for calcium stone formation. </a:t>
            </a:r>
          </a:p>
          <a:p>
            <a:r>
              <a:rPr lang="en-US" altLang="en-US">
                <a:solidFill>
                  <a:schemeClr val="bg1"/>
                </a:solidFill>
              </a:rPr>
              <a:t> Treatment with allopurinol</a:t>
            </a:r>
          </a:p>
          <a:p>
            <a:pPr lvl="1"/>
            <a:r>
              <a:rPr lang="en-US" altLang="en-US">
                <a:solidFill>
                  <a:schemeClr val="bg1"/>
                </a:solidFill>
              </a:rPr>
              <a:t>3 year prospective randomized trial of hyperuricosuric, normocalciuric calcium oxalate stone formers: 70% allopurinol patients remained stone free at 3yrs, vs. 40% placebo.</a:t>
            </a:r>
          </a:p>
          <a:p>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DB3B5B46-BAC1-4784-B63A-D120DD6E8CCC}"/>
              </a:ext>
            </a:extLst>
          </p:cNvPr>
          <p:cNvSpPr>
            <a:spLocks noGrp="1" noChangeArrowheads="1"/>
          </p:cNvSpPr>
          <p:nvPr>
            <p:ph type="title"/>
          </p:nvPr>
        </p:nvSpPr>
        <p:spPr/>
        <p:txBody>
          <a:bodyPr/>
          <a:lstStyle/>
          <a:p>
            <a:r>
              <a:rPr lang="en-US" altLang="en-US">
                <a:solidFill>
                  <a:srgbClr val="FFFF00"/>
                </a:solidFill>
              </a:rPr>
              <a:t>Type 1 Distal Renal Tubular Acidosis</a:t>
            </a:r>
          </a:p>
        </p:txBody>
      </p:sp>
      <p:sp>
        <p:nvSpPr>
          <p:cNvPr id="21507" name="Content Placeholder 2">
            <a:extLst>
              <a:ext uri="{FF2B5EF4-FFF2-40B4-BE49-F238E27FC236}">
                <a16:creationId xmlns:a16="http://schemas.microsoft.com/office/drawing/2014/main" id="{EE49B169-E0C5-484E-94B7-F555C3C8F2B3}"/>
              </a:ext>
            </a:extLst>
          </p:cNvPr>
          <p:cNvSpPr>
            <a:spLocks noGrp="1" noChangeArrowheads="1"/>
          </p:cNvSpPr>
          <p:nvPr>
            <p:ph idx="1"/>
          </p:nvPr>
        </p:nvSpPr>
        <p:spPr/>
        <p:txBody>
          <a:bodyPr>
            <a:normAutofit/>
          </a:bodyPr>
          <a:lstStyle/>
          <a:p>
            <a:r>
              <a:rPr lang="en-US" altLang="en-US" sz="3200" dirty="0">
                <a:solidFill>
                  <a:schemeClr val="bg1"/>
                </a:solidFill>
              </a:rPr>
              <a:t>Stones result from hypercalciuria, hypocitraturia, and alkaline urine pH; stones are usually calcium phosphate.</a:t>
            </a:r>
          </a:p>
          <a:p>
            <a:r>
              <a:rPr lang="en-US" altLang="en-US" sz="3200" dirty="0">
                <a:solidFill>
                  <a:schemeClr val="bg1"/>
                </a:solidFill>
              </a:rPr>
              <a:t>High urine pH increases the availability of phosphate. </a:t>
            </a:r>
          </a:p>
          <a:p>
            <a:r>
              <a:rPr lang="en-US" altLang="en-US" sz="3200" dirty="0">
                <a:solidFill>
                  <a:schemeClr val="bg1"/>
                </a:solidFill>
              </a:rPr>
              <a:t>Metabolic acidosis, hypokalemia, and renal insufficiency decreases citrate excretion. </a:t>
            </a:r>
          </a:p>
          <a:p>
            <a:pPr lvl="1"/>
            <a:r>
              <a:rPr lang="en-US" altLang="en-US" sz="3200" dirty="0">
                <a:solidFill>
                  <a:schemeClr val="bg1"/>
                </a:solidFill>
              </a:rPr>
              <a:t>Hypokalemia  reduces urine citrate by generating an intracellular acidosis in the proximal tubular cell.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4FD7672-FF12-42F4-A09B-8E4D3ABB130F}"/>
              </a:ext>
            </a:extLst>
          </p:cNvPr>
          <p:cNvSpPr>
            <a:spLocks noGrp="1" noChangeArrowheads="1"/>
          </p:cNvSpPr>
          <p:nvPr>
            <p:ph type="title"/>
          </p:nvPr>
        </p:nvSpPr>
        <p:spPr/>
        <p:txBody>
          <a:bodyPr/>
          <a:lstStyle/>
          <a:p>
            <a:pPr eaLnBrk="1" hangingPunct="1"/>
            <a:r>
              <a:rPr lang="en-US" altLang="en-US">
                <a:solidFill>
                  <a:srgbClr val="FFFF00"/>
                </a:solidFill>
              </a:rPr>
              <a:t>Pathogenesis – Stages of Stone development</a:t>
            </a:r>
          </a:p>
        </p:txBody>
      </p:sp>
      <p:sp>
        <p:nvSpPr>
          <p:cNvPr id="24579" name="Rectangle 3">
            <a:extLst>
              <a:ext uri="{FF2B5EF4-FFF2-40B4-BE49-F238E27FC236}">
                <a16:creationId xmlns:a16="http://schemas.microsoft.com/office/drawing/2014/main" id="{B78C056A-6859-4C36-B33B-6D5AF05C7AE4}"/>
              </a:ext>
            </a:extLst>
          </p:cNvPr>
          <p:cNvSpPr>
            <a:spLocks noGrp="1" noChangeArrowheads="1"/>
          </p:cNvSpPr>
          <p:nvPr>
            <p:ph type="body" idx="1"/>
          </p:nvPr>
        </p:nvSpPr>
        <p:spPr>
          <a:xfrm>
            <a:off x="838199" y="1600200"/>
            <a:ext cx="10515599" cy="5257800"/>
          </a:xfrm>
        </p:spPr>
        <p:txBody>
          <a:bodyPr>
            <a:normAutofit/>
          </a:bodyPr>
          <a:lstStyle/>
          <a:p>
            <a:pPr eaLnBrk="1" hangingPunct="1">
              <a:lnSpc>
                <a:spcPct val="80000"/>
              </a:lnSpc>
            </a:pPr>
            <a:r>
              <a:rPr lang="en-US" altLang="en-US" sz="4000" dirty="0">
                <a:solidFill>
                  <a:schemeClr val="bg1"/>
                </a:solidFill>
              </a:rPr>
              <a:t>Supersaturation </a:t>
            </a:r>
          </a:p>
          <a:p>
            <a:pPr eaLnBrk="1" hangingPunct="1">
              <a:lnSpc>
                <a:spcPct val="80000"/>
              </a:lnSpc>
            </a:pPr>
            <a:r>
              <a:rPr lang="en-US" altLang="en-US" sz="4000" dirty="0">
                <a:solidFill>
                  <a:schemeClr val="bg1"/>
                </a:solidFill>
              </a:rPr>
              <a:t>Nucleation (ions join together in more stable, solid phase)</a:t>
            </a:r>
          </a:p>
          <a:p>
            <a:pPr eaLnBrk="1" hangingPunct="1">
              <a:lnSpc>
                <a:spcPct val="80000"/>
              </a:lnSpc>
            </a:pPr>
            <a:r>
              <a:rPr lang="en-US" altLang="en-US" sz="4000" dirty="0">
                <a:solidFill>
                  <a:schemeClr val="bg1"/>
                </a:solidFill>
              </a:rPr>
              <a:t>Aggregation (small crystals bond together)</a:t>
            </a:r>
          </a:p>
          <a:p>
            <a:pPr eaLnBrk="1" hangingPunct="1">
              <a:lnSpc>
                <a:spcPct val="80000"/>
              </a:lnSpc>
            </a:pPr>
            <a:r>
              <a:rPr lang="en-US" altLang="en-US" sz="4000" dirty="0">
                <a:solidFill>
                  <a:schemeClr val="bg1"/>
                </a:solidFill>
              </a:rPr>
              <a:t>Anchoring (via stone-epithelial cell interactions) facilitates aggregation in limited time</a:t>
            </a:r>
          </a:p>
        </p:txBody>
      </p:sp>
      <p:sp>
        <p:nvSpPr>
          <p:cNvPr id="24580" name="FlagCount" hidden="1">
            <a:hlinkClick r:id="rId4" action="ppaction://hlinkfile"/>
            <a:extLst>
              <a:ext uri="{FF2B5EF4-FFF2-40B4-BE49-F238E27FC236}">
                <a16:creationId xmlns:a16="http://schemas.microsoft.com/office/drawing/2014/main" id="{8D026A0C-499B-4372-AECD-08764F5C8C65}"/>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60000"/>
                    <a:lumOff val="40000"/>
                  </a:schemeClr>
                </a:solidFill>
              </a:rPr>
              <a:t>Urine Dipstick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64203515"/>
              </p:ext>
            </p:extLst>
          </p:nvPr>
        </p:nvGraphicFramePr>
        <p:xfrm>
          <a:off x="838200" y="1494321"/>
          <a:ext cx="10515600" cy="4892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128158513"/>
                    </a:ext>
                  </a:extLst>
                </a:gridCol>
                <a:gridCol w="1739348">
                  <a:extLst>
                    <a:ext uri="{9D8B030D-6E8A-4147-A177-3AD203B41FA5}">
                      <a16:colId xmlns:a16="http://schemas.microsoft.com/office/drawing/2014/main" val="1054998901"/>
                    </a:ext>
                  </a:extLst>
                </a:gridCol>
                <a:gridCol w="5271052">
                  <a:extLst>
                    <a:ext uri="{9D8B030D-6E8A-4147-A177-3AD203B41FA5}">
                      <a16:colId xmlns:a16="http://schemas.microsoft.com/office/drawing/2014/main" val="69338050"/>
                    </a:ext>
                  </a:extLst>
                </a:gridCol>
              </a:tblGrid>
              <a:tr h="370840">
                <a:tc>
                  <a:txBody>
                    <a:bodyPr/>
                    <a:lstStyle/>
                    <a:p>
                      <a:endParaRPr lang="en-US" dirty="0"/>
                    </a:p>
                  </a:txBody>
                  <a:tcPr/>
                </a:tc>
                <a:tc>
                  <a:txBody>
                    <a:bodyPr/>
                    <a:lstStyle/>
                    <a:p>
                      <a:r>
                        <a:rPr lang="en-US" dirty="0"/>
                        <a:t>Reference</a:t>
                      </a:r>
                      <a:r>
                        <a:rPr lang="en-US" baseline="0" dirty="0"/>
                        <a:t> Range</a:t>
                      </a:r>
                      <a:endParaRPr lang="en-US" dirty="0"/>
                    </a:p>
                  </a:txBody>
                  <a:tcPr/>
                </a:tc>
                <a:tc>
                  <a:txBody>
                    <a:bodyPr/>
                    <a:lstStyle/>
                    <a:p>
                      <a:r>
                        <a:rPr lang="en-US" dirty="0"/>
                        <a:t>Comments</a:t>
                      </a:r>
                    </a:p>
                  </a:txBody>
                  <a:tcPr/>
                </a:tc>
                <a:extLst>
                  <a:ext uri="{0D108BD9-81ED-4DB2-BD59-A6C34878D82A}">
                    <a16:rowId xmlns:a16="http://schemas.microsoft.com/office/drawing/2014/main" val="2264879315"/>
                  </a:ext>
                </a:extLst>
              </a:tr>
              <a:tr h="370840">
                <a:tc>
                  <a:txBody>
                    <a:bodyPr/>
                    <a:lstStyle/>
                    <a:p>
                      <a:r>
                        <a:rPr lang="en-US" sz="1600" dirty="0"/>
                        <a:t>Specific gravity</a:t>
                      </a:r>
                    </a:p>
                  </a:txBody>
                  <a:tcPr/>
                </a:tc>
                <a:tc>
                  <a:txBody>
                    <a:bodyPr/>
                    <a:lstStyle/>
                    <a:p>
                      <a:r>
                        <a:rPr lang="en-US" sz="1600" dirty="0"/>
                        <a:t>1.005-1.030</a:t>
                      </a:r>
                    </a:p>
                  </a:txBody>
                  <a:tcPr/>
                </a:tc>
                <a:tc>
                  <a:txBody>
                    <a:bodyPr/>
                    <a:lstStyle/>
                    <a:p>
                      <a:r>
                        <a:rPr lang="en-US" sz="1600" dirty="0"/>
                        <a:t>Low with</a:t>
                      </a:r>
                      <a:r>
                        <a:rPr lang="en-US" sz="1600" baseline="0" dirty="0"/>
                        <a:t> dilute, high with concentrated or with hypertonic product excretion</a:t>
                      </a:r>
                      <a:endParaRPr lang="en-US" sz="1600" dirty="0"/>
                    </a:p>
                  </a:txBody>
                  <a:tcPr/>
                </a:tc>
                <a:extLst>
                  <a:ext uri="{0D108BD9-81ED-4DB2-BD59-A6C34878D82A}">
                    <a16:rowId xmlns:a16="http://schemas.microsoft.com/office/drawing/2014/main" val="2608537988"/>
                  </a:ext>
                </a:extLst>
              </a:tr>
              <a:tr h="370840">
                <a:tc>
                  <a:txBody>
                    <a:bodyPr/>
                    <a:lstStyle/>
                    <a:p>
                      <a:r>
                        <a:rPr lang="en-US" sz="1600" dirty="0"/>
                        <a:t>pH</a:t>
                      </a:r>
                    </a:p>
                  </a:txBody>
                  <a:tcPr/>
                </a:tc>
                <a:tc>
                  <a:txBody>
                    <a:bodyPr/>
                    <a:lstStyle/>
                    <a:p>
                      <a:r>
                        <a:rPr lang="en-US" sz="1600" dirty="0"/>
                        <a:t>5.0-6.5</a:t>
                      </a:r>
                    </a:p>
                  </a:txBody>
                  <a:tcPr/>
                </a:tc>
                <a:tc>
                  <a:txBody>
                    <a:bodyPr/>
                    <a:lstStyle/>
                    <a:p>
                      <a:r>
                        <a:rPr lang="en-US" sz="1600" dirty="0"/>
                        <a:t>High with inability to excrete acid load (renal</a:t>
                      </a:r>
                      <a:r>
                        <a:rPr lang="en-US" sz="1600" baseline="0" dirty="0"/>
                        <a:t> tubular acidosis), </a:t>
                      </a:r>
                      <a:r>
                        <a:rPr lang="en-US" sz="1600" b="1" i="1" u="sng" baseline="0" dirty="0"/>
                        <a:t>urease-splitting organisms</a:t>
                      </a:r>
                      <a:endParaRPr lang="en-US" sz="1600" b="1" i="1" u="sng" dirty="0"/>
                    </a:p>
                  </a:txBody>
                  <a:tcPr/>
                </a:tc>
                <a:extLst>
                  <a:ext uri="{0D108BD9-81ED-4DB2-BD59-A6C34878D82A}">
                    <a16:rowId xmlns:a16="http://schemas.microsoft.com/office/drawing/2014/main" val="1581279701"/>
                  </a:ext>
                </a:extLst>
              </a:tr>
              <a:tr h="370840">
                <a:tc>
                  <a:txBody>
                    <a:bodyPr/>
                    <a:lstStyle/>
                    <a:p>
                      <a:r>
                        <a:rPr lang="en-US" sz="1600" dirty="0"/>
                        <a:t>Blood</a:t>
                      </a:r>
                    </a:p>
                  </a:txBody>
                  <a:tcPr/>
                </a:tc>
                <a:tc>
                  <a:txBody>
                    <a:bodyPr/>
                    <a:lstStyle/>
                    <a:p>
                      <a:r>
                        <a:rPr lang="en-US" sz="1600" dirty="0"/>
                        <a:t>None</a:t>
                      </a:r>
                    </a:p>
                  </a:txBody>
                  <a:tcPr/>
                </a:tc>
                <a:tc>
                  <a:txBody>
                    <a:bodyPr/>
                    <a:lstStyle/>
                    <a:p>
                      <a:r>
                        <a:rPr lang="en-US" sz="1600" dirty="0"/>
                        <a:t>False positives: </a:t>
                      </a:r>
                      <a:r>
                        <a:rPr lang="en-US" sz="1600" b="1" i="1" u="sng" dirty="0"/>
                        <a:t>myoglobin, hemolysis</a:t>
                      </a:r>
                    </a:p>
                  </a:txBody>
                  <a:tcPr/>
                </a:tc>
                <a:extLst>
                  <a:ext uri="{0D108BD9-81ED-4DB2-BD59-A6C34878D82A}">
                    <a16:rowId xmlns:a16="http://schemas.microsoft.com/office/drawing/2014/main" val="2965818586"/>
                  </a:ext>
                </a:extLst>
              </a:tr>
              <a:tr h="370840">
                <a:tc>
                  <a:txBody>
                    <a:bodyPr/>
                    <a:lstStyle/>
                    <a:p>
                      <a:r>
                        <a:rPr lang="en-US" sz="1600" dirty="0"/>
                        <a:t>Protein </a:t>
                      </a:r>
                    </a:p>
                  </a:txBody>
                  <a:tcPr/>
                </a:tc>
                <a:tc>
                  <a:txBody>
                    <a:bodyPr/>
                    <a:lstStyle/>
                    <a:p>
                      <a:r>
                        <a:rPr lang="en-US" sz="1600" dirty="0"/>
                        <a:t>None</a:t>
                      </a:r>
                    </a:p>
                  </a:txBody>
                  <a:tcPr/>
                </a:tc>
                <a:tc>
                  <a:txBody>
                    <a:bodyPr/>
                    <a:lstStyle/>
                    <a:p>
                      <a:r>
                        <a:rPr lang="en-US" sz="1600" dirty="0"/>
                        <a:t>Dipstick detects albumin,</a:t>
                      </a:r>
                      <a:r>
                        <a:rPr lang="en-US" sz="1600" baseline="0" dirty="0"/>
                        <a:t> not other proteins</a:t>
                      </a:r>
                      <a:endParaRPr lang="en-US" sz="1600" dirty="0"/>
                    </a:p>
                    <a:p>
                      <a:r>
                        <a:rPr lang="en-US" sz="1600" dirty="0"/>
                        <a:t>False positives: concentrated urine</a:t>
                      </a:r>
                    </a:p>
                    <a:p>
                      <a:r>
                        <a:rPr lang="en-US" sz="1600" dirty="0"/>
                        <a:t>False negative: non-albumin protein</a:t>
                      </a:r>
                    </a:p>
                  </a:txBody>
                  <a:tcPr/>
                </a:tc>
                <a:extLst>
                  <a:ext uri="{0D108BD9-81ED-4DB2-BD59-A6C34878D82A}">
                    <a16:rowId xmlns:a16="http://schemas.microsoft.com/office/drawing/2014/main" val="1903866697"/>
                  </a:ext>
                </a:extLst>
              </a:tr>
              <a:tr h="370840">
                <a:tc>
                  <a:txBody>
                    <a:bodyPr/>
                    <a:lstStyle/>
                    <a:p>
                      <a:r>
                        <a:rPr lang="en-US" sz="1600" dirty="0"/>
                        <a:t>Glucose</a:t>
                      </a:r>
                    </a:p>
                  </a:txBody>
                  <a:tcPr/>
                </a:tc>
                <a:tc>
                  <a:txBody>
                    <a:bodyPr/>
                    <a:lstStyle/>
                    <a:p>
                      <a:r>
                        <a:rPr lang="en-US" sz="1600" dirty="0"/>
                        <a:t>None</a:t>
                      </a:r>
                    </a:p>
                  </a:txBody>
                  <a:tcPr/>
                </a:tc>
                <a:tc>
                  <a:txBody>
                    <a:bodyPr/>
                    <a:lstStyle/>
                    <a:p>
                      <a:r>
                        <a:rPr lang="en-US" sz="1600" dirty="0"/>
                        <a:t>Positive when plasma glucose &gt;180mg/dL, pregnancy, Fanconi syndrome, SGLT-2 inhibitor</a:t>
                      </a:r>
                    </a:p>
                  </a:txBody>
                  <a:tcPr/>
                </a:tc>
                <a:extLst>
                  <a:ext uri="{0D108BD9-81ED-4DB2-BD59-A6C34878D82A}">
                    <a16:rowId xmlns:a16="http://schemas.microsoft.com/office/drawing/2014/main" val="261348766"/>
                  </a:ext>
                </a:extLst>
              </a:tr>
              <a:tr h="370840">
                <a:tc>
                  <a:txBody>
                    <a:bodyPr/>
                    <a:lstStyle/>
                    <a:p>
                      <a:r>
                        <a:rPr lang="en-US" sz="1600" dirty="0"/>
                        <a:t>Ketones</a:t>
                      </a:r>
                    </a:p>
                  </a:txBody>
                  <a:tcPr/>
                </a:tc>
                <a:tc>
                  <a:txBody>
                    <a:bodyPr/>
                    <a:lstStyle/>
                    <a:p>
                      <a:r>
                        <a:rPr lang="en-US" sz="1600" dirty="0"/>
                        <a:t>None</a:t>
                      </a:r>
                    </a:p>
                  </a:txBody>
                  <a:tcPr/>
                </a:tc>
                <a:tc>
                  <a:txBody>
                    <a:bodyPr/>
                    <a:lstStyle/>
                    <a:p>
                      <a:r>
                        <a:rPr lang="en-US" sz="1600" dirty="0"/>
                        <a:t>Detects</a:t>
                      </a:r>
                      <a:r>
                        <a:rPr lang="en-US" sz="1600" baseline="0" dirty="0"/>
                        <a:t> acetoacetic acid</a:t>
                      </a:r>
                    </a:p>
                    <a:p>
                      <a:r>
                        <a:rPr lang="en-US" sz="1600" baseline="0" dirty="0"/>
                        <a:t>Doesn’t detect acetone or beta-hydroxybutyrate</a:t>
                      </a:r>
                      <a:endParaRPr lang="en-US" sz="1600" dirty="0"/>
                    </a:p>
                  </a:txBody>
                  <a:tcPr/>
                </a:tc>
                <a:extLst>
                  <a:ext uri="{0D108BD9-81ED-4DB2-BD59-A6C34878D82A}">
                    <a16:rowId xmlns:a16="http://schemas.microsoft.com/office/drawing/2014/main" val="612079713"/>
                  </a:ext>
                </a:extLst>
              </a:tr>
              <a:tr h="370840">
                <a:tc>
                  <a:txBody>
                    <a:bodyPr/>
                    <a:lstStyle/>
                    <a:p>
                      <a:r>
                        <a:rPr lang="en-US" sz="1600" dirty="0"/>
                        <a:t>Nitrites</a:t>
                      </a:r>
                    </a:p>
                  </a:txBody>
                  <a:tcPr/>
                </a:tc>
                <a:tc>
                  <a:txBody>
                    <a:bodyPr/>
                    <a:lstStyle/>
                    <a:p>
                      <a:r>
                        <a:rPr lang="en-US" sz="1600" dirty="0"/>
                        <a:t>None</a:t>
                      </a:r>
                    </a:p>
                  </a:txBody>
                  <a:tcPr/>
                </a:tc>
                <a:tc>
                  <a:txBody>
                    <a:bodyPr/>
                    <a:lstStyle/>
                    <a:p>
                      <a:r>
                        <a:rPr lang="en-US" sz="1600" b="1" i="1" u="sng" dirty="0"/>
                        <a:t>Nitrites converted</a:t>
                      </a:r>
                      <a:r>
                        <a:rPr lang="en-US" sz="1600" b="1" i="1" u="sng" baseline="0" dirty="0"/>
                        <a:t> dietary nitrate by bacteria</a:t>
                      </a:r>
                      <a:endParaRPr lang="en-US" sz="1600" b="1" i="1" u="sng" dirty="0"/>
                    </a:p>
                  </a:txBody>
                  <a:tcPr/>
                </a:tc>
                <a:extLst>
                  <a:ext uri="{0D108BD9-81ED-4DB2-BD59-A6C34878D82A}">
                    <a16:rowId xmlns:a16="http://schemas.microsoft.com/office/drawing/2014/main" val="2133856148"/>
                  </a:ext>
                </a:extLst>
              </a:tr>
              <a:tr h="370840">
                <a:tc>
                  <a:txBody>
                    <a:bodyPr/>
                    <a:lstStyle/>
                    <a:p>
                      <a:r>
                        <a:rPr lang="en-US" sz="1600" dirty="0"/>
                        <a:t>Leukocyte esterase</a:t>
                      </a:r>
                    </a:p>
                  </a:txBody>
                  <a:tcPr/>
                </a:tc>
                <a:tc>
                  <a:txBody>
                    <a:bodyPr/>
                    <a:lstStyle/>
                    <a:p>
                      <a:r>
                        <a:rPr lang="en-US" sz="1600" dirty="0"/>
                        <a:t>None</a:t>
                      </a:r>
                    </a:p>
                  </a:txBody>
                  <a:tcPr/>
                </a:tc>
                <a:tc>
                  <a:txBody>
                    <a:bodyPr/>
                    <a:lstStyle/>
                    <a:p>
                      <a:r>
                        <a:rPr lang="en-US" sz="1600" b="1" i="1" u="sng" dirty="0"/>
                        <a:t>Positive if &gt; 3 leukocytes</a:t>
                      </a:r>
                      <a:r>
                        <a:rPr lang="en-US" sz="1600" b="1" i="1" u="sng" baseline="0" dirty="0"/>
                        <a:t>/</a:t>
                      </a:r>
                      <a:r>
                        <a:rPr lang="en-US" sz="1600" b="1" i="1" u="sng" baseline="0" dirty="0" err="1"/>
                        <a:t>hpf</a:t>
                      </a:r>
                      <a:endParaRPr lang="en-US" sz="1600" b="1" i="1" u="sng" dirty="0"/>
                    </a:p>
                  </a:txBody>
                  <a:tcPr/>
                </a:tc>
                <a:extLst>
                  <a:ext uri="{0D108BD9-81ED-4DB2-BD59-A6C34878D82A}">
                    <a16:rowId xmlns:a16="http://schemas.microsoft.com/office/drawing/2014/main" val="3498128321"/>
                  </a:ext>
                </a:extLst>
              </a:tr>
            </a:tbl>
          </a:graphicData>
        </a:graphic>
      </p:graphicFrame>
    </p:spTree>
    <p:extLst>
      <p:ext uri="{BB962C8B-B14F-4D97-AF65-F5344CB8AC3E}">
        <p14:creationId xmlns:p14="http://schemas.microsoft.com/office/powerpoint/2010/main" val="2018478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a:extLst>
              <a:ext uri="{FF2B5EF4-FFF2-40B4-BE49-F238E27FC236}">
                <a16:creationId xmlns:a16="http://schemas.microsoft.com/office/drawing/2014/main" id="{D9C001CC-DEDE-4E13-B38D-51825B30AF3D}"/>
              </a:ext>
            </a:extLst>
          </p:cNvPr>
          <p:cNvSpPr>
            <a:spLocks noChangeArrowheads="1"/>
          </p:cNvSpPr>
          <p:nvPr/>
        </p:nvSpPr>
        <p:spPr bwMode="auto">
          <a:xfrm>
            <a:off x="5334001" y="4648200"/>
            <a:ext cx="1490663" cy="1219200"/>
          </a:xfrm>
          <a:prstGeom prst="triangle">
            <a:avLst>
              <a:gd name="adj" fmla="val 49972"/>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28675" name="Line 3">
            <a:extLst>
              <a:ext uri="{FF2B5EF4-FFF2-40B4-BE49-F238E27FC236}">
                <a16:creationId xmlns:a16="http://schemas.microsoft.com/office/drawing/2014/main" id="{270E15D6-7F30-446C-8388-1462163F987E}"/>
              </a:ext>
            </a:extLst>
          </p:cNvPr>
          <p:cNvSpPr>
            <a:spLocks noChangeShapeType="1"/>
          </p:cNvSpPr>
          <p:nvPr/>
        </p:nvSpPr>
        <p:spPr bwMode="auto">
          <a:xfrm flipV="1">
            <a:off x="3124201" y="4419600"/>
            <a:ext cx="6022975" cy="300038"/>
          </a:xfrm>
          <a:prstGeom prst="line">
            <a:avLst/>
          </a:prstGeom>
          <a:noFill/>
          <a:ln w="76200">
            <a:solidFill>
              <a:srgbClr val="FFFF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76" name="Rectangle 4">
            <a:extLst>
              <a:ext uri="{FF2B5EF4-FFF2-40B4-BE49-F238E27FC236}">
                <a16:creationId xmlns:a16="http://schemas.microsoft.com/office/drawing/2014/main" id="{6A4CE56B-C2FD-4BDF-94A8-BB07C0E54F43}"/>
              </a:ext>
            </a:extLst>
          </p:cNvPr>
          <p:cNvSpPr>
            <a:spLocks noChangeArrowheads="1"/>
          </p:cNvSpPr>
          <p:nvPr/>
        </p:nvSpPr>
        <p:spPr bwMode="auto">
          <a:xfrm>
            <a:off x="2209800" y="1295400"/>
            <a:ext cx="21669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66FF33"/>
                </a:solidFill>
              </a:rPr>
              <a:t>Pro-Stone Forces</a:t>
            </a:r>
          </a:p>
        </p:txBody>
      </p:sp>
      <p:sp>
        <p:nvSpPr>
          <p:cNvPr id="28677" name="Rectangle 5">
            <a:extLst>
              <a:ext uri="{FF2B5EF4-FFF2-40B4-BE49-F238E27FC236}">
                <a16:creationId xmlns:a16="http://schemas.microsoft.com/office/drawing/2014/main" id="{F28261A6-63AA-4BED-A107-624760F1C46A}"/>
              </a:ext>
            </a:extLst>
          </p:cNvPr>
          <p:cNvSpPr>
            <a:spLocks noChangeArrowheads="1"/>
          </p:cNvSpPr>
          <p:nvPr/>
        </p:nvSpPr>
        <p:spPr bwMode="auto">
          <a:xfrm>
            <a:off x="7543800" y="1143000"/>
            <a:ext cx="237013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FF0000"/>
                </a:solidFill>
              </a:rPr>
              <a:t>Stone Inhibitors</a:t>
            </a:r>
          </a:p>
        </p:txBody>
      </p:sp>
      <p:sp>
        <p:nvSpPr>
          <p:cNvPr id="28678" name="Rectangle 6">
            <a:extLst>
              <a:ext uri="{FF2B5EF4-FFF2-40B4-BE49-F238E27FC236}">
                <a16:creationId xmlns:a16="http://schemas.microsoft.com/office/drawing/2014/main" id="{21ADF632-9516-4F84-B4C5-AB7E93E0E980}"/>
              </a:ext>
            </a:extLst>
          </p:cNvPr>
          <p:cNvSpPr>
            <a:spLocks noChangeArrowheads="1"/>
          </p:cNvSpPr>
          <p:nvPr/>
        </p:nvSpPr>
        <p:spPr bwMode="auto">
          <a:xfrm>
            <a:off x="2811463" y="2362201"/>
            <a:ext cx="1625600" cy="224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US" altLang="en-US" sz="2000">
                <a:solidFill>
                  <a:schemeClr val="bg1"/>
                </a:solidFill>
              </a:rPr>
              <a:t>Calcium</a:t>
            </a:r>
          </a:p>
          <a:p>
            <a:pPr>
              <a:spcBef>
                <a:spcPct val="50000"/>
              </a:spcBef>
            </a:pPr>
            <a:r>
              <a:rPr lang="en-US" altLang="en-US" sz="2000">
                <a:solidFill>
                  <a:schemeClr val="bg1"/>
                </a:solidFill>
              </a:rPr>
              <a:t>Uric Acid</a:t>
            </a:r>
          </a:p>
          <a:p>
            <a:pPr>
              <a:spcBef>
                <a:spcPct val="50000"/>
              </a:spcBef>
            </a:pPr>
            <a:r>
              <a:rPr lang="en-US" altLang="en-US" sz="2000">
                <a:solidFill>
                  <a:schemeClr val="bg1"/>
                </a:solidFill>
              </a:rPr>
              <a:t>Oxalate</a:t>
            </a:r>
          </a:p>
          <a:p>
            <a:pPr>
              <a:spcBef>
                <a:spcPct val="50000"/>
              </a:spcBef>
            </a:pPr>
            <a:r>
              <a:rPr lang="en-US" altLang="en-US" sz="2000">
                <a:solidFill>
                  <a:schemeClr val="bg1"/>
                </a:solidFill>
              </a:rPr>
              <a:t>Cystine</a:t>
            </a:r>
          </a:p>
          <a:p>
            <a:pPr>
              <a:spcBef>
                <a:spcPct val="50000"/>
              </a:spcBef>
            </a:pPr>
            <a:r>
              <a:rPr lang="en-US" altLang="en-US" sz="2000">
                <a:solidFill>
                  <a:schemeClr val="bg1"/>
                </a:solidFill>
              </a:rPr>
              <a:t>Infection</a:t>
            </a:r>
          </a:p>
        </p:txBody>
      </p:sp>
      <p:sp>
        <p:nvSpPr>
          <p:cNvPr id="28679" name="Rectangle 7">
            <a:extLst>
              <a:ext uri="{FF2B5EF4-FFF2-40B4-BE49-F238E27FC236}">
                <a16:creationId xmlns:a16="http://schemas.microsoft.com/office/drawing/2014/main" id="{1EFBA31B-7057-4101-B9AC-90D02AE43CF3}"/>
              </a:ext>
            </a:extLst>
          </p:cNvPr>
          <p:cNvSpPr>
            <a:spLocks noChangeArrowheads="1"/>
          </p:cNvSpPr>
          <p:nvPr/>
        </p:nvSpPr>
        <p:spPr bwMode="auto">
          <a:xfrm>
            <a:off x="8077200" y="2590800"/>
            <a:ext cx="1963738" cy="163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pPr>
            <a:r>
              <a:rPr lang="en-US" altLang="en-US" sz="2000">
                <a:solidFill>
                  <a:schemeClr val="bg1"/>
                </a:solidFill>
              </a:rPr>
              <a:t>Volume (dilution)</a:t>
            </a:r>
          </a:p>
          <a:p>
            <a:pPr>
              <a:spcBef>
                <a:spcPct val="50000"/>
              </a:spcBef>
            </a:pPr>
            <a:r>
              <a:rPr lang="en-US" altLang="en-US" sz="2000">
                <a:solidFill>
                  <a:schemeClr val="bg1"/>
                </a:solidFill>
              </a:rPr>
              <a:t>Citrate</a:t>
            </a:r>
          </a:p>
          <a:p>
            <a:pPr>
              <a:spcBef>
                <a:spcPct val="50000"/>
              </a:spcBef>
            </a:pPr>
            <a:r>
              <a:rPr lang="en-US" altLang="en-US" sz="2000">
                <a:solidFill>
                  <a:schemeClr val="bg1"/>
                </a:solidFill>
              </a:rPr>
              <a:t>Alkaline urine</a:t>
            </a:r>
          </a:p>
        </p:txBody>
      </p:sp>
      <p:sp>
        <p:nvSpPr>
          <p:cNvPr id="28680" name="FlagCount" hidden="1">
            <a:hlinkClick r:id="rId3" action="ppaction://hlinkfile"/>
            <a:extLst>
              <a:ext uri="{FF2B5EF4-FFF2-40B4-BE49-F238E27FC236}">
                <a16:creationId xmlns:a16="http://schemas.microsoft.com/office/drawing/2014/main" id="{A7DF711C-C2F7-4F5F-A468-AE2122BE31BB}"/>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52731E2-936B-4521-ABB4-4A57CFCCE174}"/>
              </a:ext>
            </a:extLst>
          </p:cNvPr>
          <p:cNvSpPr>
            <a:spLocks noGrp="1" noChangeArrowheads="1"/>
          </p:cNvSpPr>
          <p:nvPr>
            <p:ph type="title"/>
          </p:nvPr>
        </p:nvSpPr>
        <p:spPr/>
        <p:txBody>
          <a:bodyPr/>
          <a:lstStyle/>
          <a:p>
            <a:pPr eaLnBrk="1" hangingPunct="1"/>
            <a:r>
              <a:rPr lang="en-US" altLang="en-US">
                <a:solidFill>
                  <a:srgbClr val="FFFF00"/>
                </a:solidFill>
              </a:rPr>
              <a:t>Clinical Presentations</a:t>
            </a:r>
          </a:p>
        </p:txBody>
      </p:sp>
      <p:sp>
        <p:nvSpPr>
          <p:cNvPr id="36867" name="Rectangle 3">
            <a:extLst>
              <a:ext uri="{FF2B5EF4-FFF2-40B4-BE49-F238E27FC236}">
                <a16:creationId xmlns:a16="http://schemas.microsoft.com/office/drawing/2014/main" id="{65E45D2A-8348-4D2C-A84A-62A2D932F956}"/>
              </a:ext>
            </a:extLst>
          </p:cNvPr>
          <p:cNvSpPr>
            <a:spLocks noGrp="1" noChangeArrowheads="1"/>
          </p:cNvSpPr>
          <p:nvPr>
            <p:ph type="body" idx="1"/>
          </p:nvPr>
        </p:nvSpPr>
        <p:spPr/>
        <p:txBody>
          <a:bodyPr/>
          <a:lstStyle/>
          <a:p>
            <a:pPr eaLnBrk="1" hangingPunct="1">
              <a:lnSpc>
                <a:spcPct val="90000"/>
              </a:lnSpc>
            </a:pPr>
            <a:r>
              <a:rPr lang="en-US" altLang="en-US">
                <a:solidFill>
                  <a:schemeClr val="bg1"/>
                </a:solidFill>
              </a:rPr>
              <a:t>Pain (ureteral colic, loin pain, dysuria)</a:t>
            </a:r>
          </a:p>
          <a:p>
            <a:pPr eaLnBrk="1" hangingPunct="1">
              <a:lnSpc>
                <a:spcPct val="90000"/>
              </a:lnSpc>
            </a:pPr>
            <a:r>
              <a:rPr lang="en-US" altLang="en-US">
                <a:solidFill>
                  <a:schemeClr val="bg1"/>
                </a:solidFill>
              </a:rPr>
              <a:t>Hematuria</a:t>
            </a:r>
          </a:p>
          <a:p>
            <a:pPr eaLnBrk="1" hangingPunct="1">
              <a:lnSpc>
                <a:spcPct val="90000"/>
              </a:lnSpc>
            </a:pPr>
            <a:r>
              <a:rPr lang="en-US" altLang="en-US">
                <a:solidFill>
                  <a:schemeClr val="bg1"/>
                </a:solidFill>
              </a:rPr>
              <a:t>Urinary tract infection (recurrent, chronic infection)</a:t>
            </a:r>
          </a:p>
          <a:p>
            <a:pPr eaLnBrk="1" hangingPunct="1">
              <a:lnSpc>
                <a:spcPct val="90000"/>
              </a:lnSpc>
            </a:pPr>
            <a:r>
              <a:rPr lang="en-US" altLang="en-US">
                <a:solidFill>
                  <a:schemeClr val="bg1"/>
                </a:solidFill>
              </a:rPr>
              <a:t>Asymptomatic urine abnormality (microscopic hematuria, proteinuria, sterile pyuria)</a:t>
            </a:r>
          </a:p>
          <a:p>
            <a:pPr eaLnBrk="1" hangingPunct="1">
              <a:lnSpc>
                <a:spcPct val="90000"/>
              </a:lnSpc>
            </a:pPr>
            <a:r>
              <a:rPr lang="en-US" altLang="en-US">
                <a:solidFill>
                  <a:schemeClr val="bg1"/>
                </a:solidFill>
              </a:rPr>
              <a:t>Interruption of urinary stream</a:t>
            </a:r>
          </a:p>
          <a:p>
            <a:pPr eaLnBrk="1" hangingPunct="1">
              <a:lnSpc>
                <a:spcPct val="90000"/>
              </a:lnSpc>
            </a:pPr>
            <a:r>
              <a:rPr lang="en-US" altLang="en-US">
                <a:solidFill>
                  <a:schemeClr val="bg1"/>
                </a:solidFill>
              </a:rPr>
              <a:t>Calculus anuria</a:t>
            </a:r>
          </a:p>
        </p:txBody>
      </p:sp>
      <p:sp>
        <p:nvSpPr>
          <p:cNvPr id="36868" name="FlagCount" hidden="1">
            <a:hlinkClick r:id="rId2" action="ppaction://hlinkfile"/>
            <a:extLst>
              <a:ext uri="{FF2B5EF4-FFF2-40B4-BE49-F238E27FC236}">
                <a16:creationId xmlns:a16="http://schemas.microsoft.com/office/drawing/2014/main" id="{B3B7DAA1-E808-4B2D-BDE9-2C6AD309CC33}"/>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B9D921A-540F-416E-9453-7B710A52A552}"/>
              </a:ext>
            </a:extLst>
          </p:cNvPr>
          <p:cNvSpPr>
            <a:spLocks noGrp="1" noChangeArrowheads="1"/>
          </p:cNvSpPr>
          <p:nvPr>
            <p:ph type="title"/>
          </p:nvPr>
        </p:nvSpPr>
        <p:spPr/>
        <p:txBody>
          <a:bodyPr/>
          <a:lstStyle/>
          <a:p>
            <a:pPr eaLnBrk="1" hangingPunct="1"/>
            <a:r>
              <a:rPr lang="en-US" altLang="en-US" sz="4000">
                <a:solidFill>
                  <a:srgbClr val="FFFF00"/>
                </a:solidFill>
              </a:rPr>
              <a:t>Differential Diagnosis of Flank Pain</a:t>
            </a:r>
          </a:p>
        </p:txBody>
      </p:sp>
      <p:pic>
        <p:nvPicPr>
          <p:cNvPr id="38915" name="Picture 5">
            <a:extLst>
              <a:ext uri="{FF2B5EF4-FFF2-40B4-BE49-F238E27FC236}">
                <a16:creationId xmlns:a16="http://schemas.microsoft.com/office/drawing/2014/main" id="{689C7B5D-0EE0-40B5-AD8B-8DBAC1DC3697}"/>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183920" y="1690688"/>
            <a:ext cx="3867150" cy="4525963"/>
          </a:xfrm>
          <a:noFill/>
        </p:spPr>
      </p:pic>
      <p:sp>
        <p:nvSpPr>
          <p:cNvPr id="38916" name="FlagCount" hidden="1">
            <a:hlinkClick r:id="rId3" action="ppaction://hlinkfile"/>
            <a:extLst>
              <a:ext uri="{FF2B5EF4-FFF2-40B4-BE49-F238E27FC236}">
                <a16:creationId xmlns:a16="http://schemas.microsoft.com/office/drawing/2014/main" id="{00D148AF-1755-4177-B593-EDB4A97E4879}"/>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2" name="TextBox 1">
            <a:extLst>
              <a:ext uri="{FF2B5EF4-FFF2-40B4-BE49-F238E27FC236}">
                <a16:creationId xmlns:a16="http://schemas.microsoft.com/office/drawing/2014/main" id="{EF1E3DBE-077B-4BDD-8663-40F6065268E8}"/>
              </a:ext>
            </a:extLst>
          </p:cNvPr>
          <p:cNvSpPr txBox="1"/>
          <p:nvPr/>
        </p:nvSpPr>
        <p:spPr>
          <a:xfrm>
            <a:off x="1192696" y="1868557"/>
            <a:ext cx="5327374" cy="3693319"/>
          </a:xfrm>
          <a:prstGeom prst="rect">
            <a:avLst/>
          </a:prstGeom>
          <a:noFill/>
        </p:spPr>
        <p:txBody>
          <a:bodyPr wrap="square" rtlCol="0">
            <a:spAutoFit/>
          </a:bodyPr>
          <a:lstStyle/>
          <a:p>
            <a:pPr marL="285750" indent="-285750">
              <a:buFont typeface="Arial" panose="020B0604020202020204" pitchFamily="34" charset="0"/>
              <a:buChar char="•"/>
            </a:pPr>
            <a:r>
              <a:rPr lang="en-US" sz="3600" dirty="0">
                <a:solidFill>
                  <a:schemeClr val="bg1"/>
                </a:solidFill>
                <a:latin typeface="Lato" panose="020F0502020204030203" pitchFamily="34" charset="0"/>
              </a:rPr>
              <a:t>Appendicitis</a:t>
            </a:r>
          </a:p>
          <a:p>
            <a:pPr marL="285750" indent="-285750">
              <a:buFont typeface="Arial" panose="020B0604020202020204" pitchFamily="34" charset="0"/>
              <a:buChar char="•"/>
            </a:pPr>
            <a:r>
              <a:rPr lang="en-US" sz="3600" i="0" dirty="0">
                <a:solidFill>
                  <a:schemeClr val="bg1"/>
                </a:solidFill>
                <a:effectLst/>
                <a:latin typeface="Lato" panose="020F0502020204030203" pitchFamily="34" charset="0"/>
              </a:rPr>
              <a:t>Ovarian cysts</a:t>
            </a:r>
          </a:p>
          <a:p>
            <a:pPr marL="285750" indent="-285750">
              <a:buFont typeface="Arial" panose="020B0604020202020204" pitchFamily="34" charset="0"/>
              <a:buChar char="•"/>
            </a:pPr>
            <a:r>
              <a:rPr lang="en-US" sz="3600" dirty="0">
                <a:solidFill>
                  <a:schemeClr val="bg1"/>
                </a:solidFill>
                <a:latin typeface="Lato" panose="020F0502020204030203" pitchFamily="34" charset="0"/>
              </a:rPr>
              <a:t>Peritonitis</a:t>
            </a:r>
          </a:p>
          <a:p>
            <a:pPr marL="285750" indent="-285750">
              <a:buFont typeface="Arial" panose="020B0604020202020204" pitchFamily="34" charset="0"/>
              <a:buChar char="•"/>
            </a:pPr>
            <a:r>
              <a:rPr lang="en-US" sz="3600" i="0" dirty="0">
                <a:solidFill>
                  <a:schemeClr val="bg1"/>
                </a:solidFill>
                <a:effectLst/>
                <a:latin typeface="Lato" panose="020F0502020204030203" pitchFamily="34" charset="0"/>
              </a:rPr>
              <a:t>Ectopic pregnancy</a:t>
            </a:r>
          </a:p>
          <a:p>
            <a:pPr marL="285750" indent="-285750">
              <a:buFont typeface="Arial" panose="020B0604020202020204" pitchFamily="34" charset="0"/>
              <a:buChar char="•"/>
            </a:pPr>
            <a:r>
              <a:rPr lang="en-US" sz="3600" dirty="0">
                <a:solidFill>
                  <a:schemeClr val="bg1"/>
                </a:solidFill>
                <a:latin typeface="Lato" panose="020F0502020204030203" pitchFamily="34" charset="0"/>
              </a:rPr>
              <a:t>UTI</a:t>
            </a:r>
          </a:p>
          <a:p>
            <a:pPr marL="285750" indent="-285750">
              <a:buFont typeface="Arial" panose="020B0604020202020204" pitchFamily="34" charset="0"/>
              <a:buChar char="•"/>
            </a:pPr>
            <a:r>
              <a:rPr lang="en-US" sz="3600" dirty="0">
                <a:solidFill>
                  <a:schemeClr val="bg1"/>
                </a:solidFill>
                <a:latin typeface="Lato" panose="020F0502020204030203" pitchFamily="34" charset="0"/>
              </a:rPr>
              <a:t>Diverticulitis</a:t>
            </a:r>
            <a:endParaRPr lang="en-US" sz="3600" i="0" dirty="0">
              <a:solidFill>
                <a:schemeClr val="bg1"/>
              </a:solidFill>
              <a:effectLst/>
              <a:latin typeface="Lato" panose="020F0502020204030203" pitchFamily="34" charset="0"/>
            </a:endParaRPr>
          </a:p>
          <a:p>
            <a:pPr marL="285750" indent="-285750">
              <a:buFont typeface="Arial" panose="020B0604020202020204" pitchFamily="34" charset="0"/>
              <a:buChar char="•"/>
            </a:pPr>
            <a:endParaRPr lang="en-US" b="1" dirty="0">
              <a:solidFill>
                <a:schemeClr val="bg1"/>
              </a:solidFill>
              <a:latin typeface="Lato" panose="020F0502020204030203"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44D89BF-FCE9-40F6-8E7B-F13356B13F74}"/>
              </a:ext>
            </a:extLst>
          </p:cNvPr>
          <p:cNvSpPr>
            <a:spLocks noGrp="1" noChangeArrowheads="1"/>
          </p:cNvSpPr>
          <p:nvPr>
            <p:ph type="title"/>
          </p:nvPr>
        </p:nvSpPr>
        <p:spPr/>
        <p:txBody>
          <a:bodyPr/>
          <a:lstStyle/>
          <a:p>
            <a:pPr eaLnBrk="1" hangingPunct="1"/>
            <a:r>
              <a:rPr lang="en-US" altLang="en-US" sz="4000">
                <a:solidFill>
                  <a:srgbClr val="FFFF00"/>
                </a:solidFill>
              </a:rPr>
              <a:t>Basic Evaluation of Stone Formers (1</a:t>
            </a:r>
            <a:r>
              <a:rPr lang="en-US" altLang="en-US" sz="4000" baseline="30000">
                <a:solidFill>
                  <a:srgbClr val="FFFF00"/>
                </a:solidFill>
              </a:rPr>
              <a:t>st</a:t>
            </a:r>
            <a:r>
              <a:rPr lang="en-US" altLang="en-US" sz="4000">
                <a:solidFill>
                  <a:srgbClr val="FFFF00"/>
                </a:solidFill>
              </a:rPr>
              <a:t> stone)</a:t>
            </a:r>
          </a:p>
        </p:txBody>
      </p:sp>
      <p:sp>
        <p:nvSpPr>
          <p:cNvPr id="39939" name="Rectangle 3">
            <a:extLst>
              <a:ext uri="{FF2B5EF4-FFF2-40B4-BE49-F238E27FC236}">
                <a16:creationId xmlns:a16="http://schemas.microsoft.com/office/drawing/2014/main" id="{D0A23F8A-A07E-4387-B060-753484EFE250}"/>
              </a:ext>
            </a:extLst>
          </p:cNvPr>
          <p:cNvSpPr>
            <a:spLocks noGrp="1" noChangeArrowheads="1"/>
          </p:cNvSpPr>
          <p:nvPr>
            <p:ph type="body" idx="1"/>
          </p:nvPr>
        </p:nvSpPr>
        <p:spPr>
          <a:xfrm>
            <a:off x="1981200" y="1600200"/>
            <a:ext cx="8229600" cy="4876800"/>
          </a:xfrm>
        </p:spPr>
        <p:txBody>
          <a:bodyPr/>
          <a:lstStyle/>
          <a:p>
            <a:pPr eaLnBrk="1" hangingPunct="1">
              <a:lnSpc>
                <a:spcPct val="80000"/>
              </a:lnSpc>
            </a:pPr>
            <a:r>
              <a:rPr lang="en-US" altLang="en-US">
                <a:solidFill>
                  <a:schemeClr val="bg1"/>
                </a:solidFill>
              </a:rPr>
              <a:t>Stone history</a:t>
            </a:r>
          </a:p>
          <a:p>
            <a:pPr eaLnBrk="1" hangingPunct="1">
              <a:lnSpc>
                <a:spcPct val="80000"/>
              </a:lnSpc>
            </a:pPr>
            <a:r>
              <a:rPr lang="en-US" altLang="en-US">
                <a:solidFill>
                  <a:schemeClr val="bg1"/>
                </a:solidFill>
              </a:rPr>
              <a:t>Medical history</a:t>
            </a:r>
          </a:p>
          <a:p>
            <a:pPr lvl="1" eaLnBrk="1" hangingPunct="1">
              <a:lnSpc>
                <a:spcPct val="80000"/>
              </a:lnSpc>
            </a:pPr>
            <a:r>
              <a:rPr lang="en-US" altLang="en-US">
                <a:solidFill>
                  <a:schemeClr val="bg1"/>
                </a:solidFill>
              </a:rPr>
              <a:t>Diseases leading to hypercalcemia (malignancy, hyperparathyroidism, sarcoidosis)</a:t>
            </a:r>
          </a:p>
          <a:p>
            <a:pPr lvl="1" eaLnBrk="1" hangingPunct="1">
              <a:lnSpc>
                <a:spcPct val="80000"/>
              </a:lnSpc>
            </a:pPr>
            <a:r>
              <a:rPr lang="en-US" altLang="en-US">
                <a:solidFill>
                  <a:schemeClr val="bg1"/>
                </a:solidFill>
              </a:rPr>
              <a:t>Malabsorptive GI disorders (Crohn’s, celiac sprue)</a:t>
            </a:r>
          </a:p>
          <a:p>
            <a:pPr lvl="1" eaLnBrk="1" hangingPunct="1">
              <a:lnSpc>
                <a:spcPct val="80000"/>
              </a:lnSpc>
            </a:pPr>
            <a:r>
              <a:rPr lang="en-US" altLang="en-US">
                <a:solidFill>
                  <a:schemeClr val="bg1"/>
                </a:solidFill>
              </a:rPr>
              <a:t>Gout </a:t>
            </a:r>
          </a:p>
          <a:p>
            <a:pPr eaLnBrk="1" hangingPunct="1">
              <a:lnSpc>
                <a:spcPct val="80000"/>
              </a:lnSpc>
            </a:pPr>
            <a:r>
              <a:rPr lang="en-US" altLang="en-US">
                <a:solidFill>
                  <a:schemeClr val="bg1"/>
                </a:solidFill>
              </a:rPr>
              <a:t>Family History</a:t>
            </a:r>
          </a:p>
          <a:p>
            <a:pPr lvl="1" eaLnBrk="1" hangingPunct="1">
              <a:lnSpc>
                <a:spcPct val="80000"/>
              </a:lnSpc>
            </a:pPr>
            <a:r>
              <a:rPr lang="en-US" altLang="en-US">
                <a:solidFill>
                  <a:schemeClr val="bg1"/>
                </a:solidFill>
              </a:rPr>
              <a:t>Idiopathic hypercalciuria (multiple genes identified)</a:t>
            </a:r>
          </a:p>
          <a:p>
            <a:pPr lvl="1" eaLnBrk="1" hangingPunct="1">
              <a:lnSpc>
                <a:spcPct val="80000"/>
              </a:lnSpc>
            </a:pPr>
            <a:r>
              <a:rPr lang="en-US" altLang="en-US">
                <a:solidFill>
                  <a:schemeClr val="bg1"/>
                </a:solidFill>
              </a:rPr>
              <a:t>Cystinuria (AR)</a:t>
            </a:r>
          </a:p>
          <a:p>
            <a:pPr lvl="1" eaLnBrk="1" hangingPunct="1">
              <a:lnSpc>
                <a:spcPct val="80000"/>
              </a:lnSpc>
            </a:pPr>
            <a:r>
              <a:rPr lang="en-US" altLang="en-US">
                <a:solidFill>
                  <a:schemeClr val="bg1"/>
                </a:solidFill>
              </a:rPr>
              <a:t>Hyperuricosuria</a:t>
            </a:r>
          </a:p>
          <a:p>
            <a:pPr lvl="1" eaLnBrk="1" hangingPunct="1">
              <a:lnSpc>
                <a:spcPct val="80000"/>
              </a:lnSpc>
            </a:pPr>
            <a:r>
              <a:rPr lang="en-US" altLang="en-US">
                <a:solidFill>
                  <a:schemeClr val="bg1"/>
                </a:solidFill>
              </a:rPr>
              <a:t>X-linked causes of calcium stones and nephrocalcinosis</a:t>
            </a:r>
          </a:p>
          <a:p>
            <a:pPr lvl="1" eaLnBrk="1" hangingPunct="1">
              <a:lnSpc>
                <a:spcPct val="80000"/>
              </a:lnSpc>
            </a:pPr>
            <a:r>
              <a:rPr lang="en-US" altLang="en-US">
                <a:solidFill>
                  <a:schemeClr val="bg1"/>
                </a:solidFill>
              </a:rPr>
              <a:t>Primary hyperoxaluria (AR)</a:t>
            </a:r>
          </a:p>
        </p:txBody>
      </p:sp>
      <p:sp>
        <p:nvSpPr>
          <p:cNvPr id="39940" name="FlagCount" hidden="1">
            <a:hlinkClick r:id="rId3" action="ppaction://hlinkfile"/>
            <a:extLst>
              <a:ext uri="{FF2B5EF4-FFF2-40B4-BE49-F238E27FC236}">
                <a16:creationId xmlns:a16="http://schemas.microsoft.com/office/drawing/2014/main" id="{7B723D43-D9E6-484A-ABE2-43E0E89206C2}"/>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9EE9A202-1F93-4D2F-9F02-71E9ACB8E13E}"/>
              </a:ext>
            </a:extLst>
          </p:cNvPr>
          <p:cNvSpPr>
            <a:spLocks noGrp="1" noChangeArrowheads="1"/>
          </p:cNvSpPr>
          <p:nvPr>
            <p:ph type="title"/>
          </p:nvPr>
        </p:nvSpPr>
        <p:spPr/>
        <p:txBody>
          <a:bodyPr/>
          <a:lstStyle/>
          <a:p>
            <a:pPr eaLnBrk="1" hangingPunct="1"/>
            <a:r>
              <a:rPr lang="en-US" altLang="en-US" sz="4000">
                <a:solidFill>
                  <a:srgbClr val="FFFF00"/>
                </a:solidFill>
              </a:rPr>
              <a:t>Basic Evaluation of Stone Formers (1</a:t>
            </a:r>
            <a:r>
              <a:rPr lang="en-US" altLang="en-US" sz="4000" baseline="30000">
                <a:solidFill>
                  <a:srgbClr val="FFFF00"/>
                </a:solidFill>
              </a:rPr>
              <a:t>st</a:t>
            </a:r>
            <a:r>
              <a:rPr lang="en-US" altLang="en-US" sz="4000">
                <a:solidFill>
                  <a:srgbClr val="FFFF00"/>
                </a:solidFill>
              </a:rPr>
              <a:t> stone)</a:t>
            </a:r>
          </a:p>
        </p:txBody>
      </p:sp>
      <p:sp>
        <p:nvSpPr>
          <p:cNvPr id="41987" name="Rectangle 3">
            <a:extLst>
              <a:ext uri="{FF2B5EF4-FFF2-40B4-BE49-F238E27FC236}">
                <a16:creationId xmlns:a16="http://schemas.microsoft.com/office/drawing/2014/main" id="{E63E5A1F-DF3B-41FB-B0C9-98282FAC8D44}"/>
              </a:ext>
            </a:extLst>
          </p:cNvPr>
          <p:cNvSpPr>
            <a:spLocks noGrp="1" noChangeArrowheads="1"/>
          </p:cNvSpPr>
          <p:nvPr>
            <p:ph type="body" idx="1"/>
          </p:nvPr>
        </p:nvSpPr>
        <p:spPr>
          <a:xfrm>
            <a:off x="1981200" y="1600200"/>
            <a:ext cx="8229600" cy="4876800"/>
          </a:xfrm>
        </p:spPr>
        <p:txBody>
          <a:bodyPr/>
          <a:lstStyle/>
          <a:p>
            <a:pPr eaLnBrk="1" hangingPunct="1"/>
            <a:r>
              <a:rPr lang="en-US" altLang="en-US">
                <a:solidFill>
                  <a:schemeClr val="bg1"/>
                </a:solidFill>
              </a:rPr>
              <a:t>Medications</a:t>
            </a:r>
          </a:p>
          <a:p>
            <a:pPr lvl="1" eaLnBrk="1" hangingPunct="1"/>
            <a:r>
              <a:rPr lang="en-US" altLang="en-US">
                <a:solidFill>
                  <a:schemeClr val="bg1"/>
                </a:solidFill>
              </a:rPr>
              <a:t>Loop diuretics, vitamin D, glucocorticoids, antacids, theophylline, acetazolamide, amphoteracin B (calcium)</a:t>
            </a:r>
          </a:p>
          <a:p>
            <a:pPr lvl="1" eaLnBrk="1" hangingPunct="1"/>
            <a:r>
              <a:rPr lang="en-US" altLang="en-US">
                <a:solidFill>
                  <a:schemeClr val="bg1"/>
                </a:solidFill>
              </a:rPr>
              <a:t>Salicylates, probenecid (uric acid)</a:t>
            </a:r>
          </a:p>
          <a:p>
            <a:pPr lvl="1" eaLnBrk="1" hangingPunct="1"/>
            <a:r>
              <a:rPr lang="en-US" altLang="en-US">
                <a:solidFill>
                  <a:schemeClr val="bg1"/>
                </a:solidFill>
              </a:rPr>
              <a:t>Allopurinol (xanthine)</a:t>
            </a:r>
          </a:p>
          <a:p>
            <a:pPr lvl="1" eaLnBrk="1" hangingPunct="1"/>
            <a:r>
              <a:rPr lang="en-US" altLang="en-US">
                <a:solidFill>
                  <a:schemeClr val="bg1"/>
                </a:solidFill>
              </a:rPr>
              <a:t>Acyclovir, triamterene, indinavir (precipitation into stones)</a:t>
            </a:r>
          </a:p>
          <a:p>
            <a:pPr eaLnBrk="1" hangingPunct="1"/>
            <a:r>
              <a:rPr lang="en-US" altLang="en-US">
                <a:solidFill>
                  <a:schemeClr val="bg1"/>
                </a:solidFill>
              </a:rPr>
              <a:t>Social history (jobs resulting in volume depletion)</a:t>
            </a:r>
          </a:p>
          <a:p>
            <a:pPr eaLnBrk="1" hangingPunct="1"/>
            <a:r>
              <a:rPr lang="en-US" altLang="en-US">
                <a:solidFill>
                  <a:schemeClr val="bg1"/>
                </a:solidFill>
              </a:rPr>
              <a:t>Dietary history</a:t>
            </a:r>
          </a:p>
          <a:p>
            <a:pPr eaLnBrk="1" hangingPunct="1"/>
            <a:endParaRPr lang="en-US" altLang="en-US">
              <a:solidFill>
                <a:schemeClr val="bg1"/>
              </a:solidFill>
            </a:endParaRPr>
          </a:p>
        </p:txBody>
      </p:sp>
      <p:sp>
        <p:nvSpPr>
          <p:cNvPr id="41988" name="FlagCount" hidden="1">
            <a:hlinkClick r:id="rId3" action="ppaction://hlinkfile"/>
            <a:extLst>
              <a:ext uri="{FF2B5EF4-FFF2-40B4-BE49-F238E27FC236}">
                <a16:creationId xmlns:a16="http://schemas.microsoft.com/office/drawing/2014/main" id="{3839D931-0F78-40E0-9869-4516211ADD08}"/>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53506676-9AAB-4622-95FD-CD7D1987C2E3}"/>
              </a:ext>
            </a:extLst>
          </p:cNvPr>
          <p:cNvSpPr>
            <a:spLocks noGrp="1" noChangeArrowheads="1"/>
          </p:cNvSpPr>
          <p:nvPr>
            <p:ph type="title"/>
          </p:nvPr>
        </p:nvSpPr>
        <p:spPr>
          <a:xfrm>
            <a:off x="1905000" y="228600"/>
            <a:ext cx="8229600" cy="1143000"/>
          </a:xfrm>
        </p:spPr>
        <p:txBody>
          <a:bodyPr/>
          <a:lstStyle/>
          <a:p>
            <a:pPr eaLnBrk="1" hangingPunct="1"/>
            <a:r>
              <a:rPr lang="en-US" altLang="en-US">
                <a:solidFill>
                  <a:srgbClr val="FFFF00"/>
                </a:solidFill>
              </a:rPr>
              <a:t>Dietary History</a:t>
            </a:r>
          </a:p>
        </p:txBody>
      </p:sp>
      <p:sp>
        <p:nvSpPr>
          <p:cNvPr id="44035" name="Rectangle 5">
            <a:extLst>
              <a:ext uri="{FF2B5EF4-FFF2-40B4-BE49-F238E27FC236}">
                <a16:creationId xmlns:a16="http://schemas.microsoft.com/office/drawing/2014/main" id="{89E94E33-7137-4268-A50E-ABDF44144360}"/>
              </a:ext>
            </a:extLst>
          </p:cNvPr>
          <p:cNvSpPr>
            <a:spLocks noGrp="1" noChangeArrowheads="1"/>
          </p:cNvSpPr>
          <p:nvPr>
            <p:ph type="body" sz="half" idx="1"/>
          </p:nvPr>
        </p:nvSpPr>
        <p:spPr>
          <a:xfrm>
            <a:off x="1981200" y="1600200"/>
            <a:ext cx="4038600" cy="5029200"/>
          </a:xfrm>
          <a:ln>
            <a:solidFill>
              <a:schemeClr val="bg1"/>
            </a:solidFill>
            <a:miter lim="800000"/>
            <a:headEnd/>
            <a:tailEnd/>
          </a:ln>
        </p:spPr>
        <p:txBody>
          <a:bodyPr>
            <a:normAutofit fontScale="92500" lnSpcReduction="10000"/>
          </a:bodyPr>
          <a:lstStyle/>
          <a:p>
            <a:pPr eaLnBrk="1" hangingPunct="1">
              <a:lnSpc>
                <a:spcPct val="80000"/>
              </a:lnSpc>
              <a:buFontTx/>
              <a:buNone/>
            </a:pPr>
            <a:r>
              <a:rPr lang="en-US" altLang="en-US" sz="2400">
                <a:solidFill>
                  <a:srgbClr val="00FFFF"/>
                </a:solidFill>
              </a:rPr>
              <a:t>High oxalate foods</a:t>
            </a:r>
          </a:p>
          <a:p>
            <a:pPr eaLnBrk="1" hangingPunct="1">
              <a:lnSpc>
                <a:spcPct val="80000"/>
              </a:lnSpc>
            </a:pPr>
            <a:r>
              <a:rPr lang="en-US" altLang="en-US" sz="2000">
                <a:solidFill>
                  <a:schemeClr val="bg1"/>
                </a:solidFill>
              </a:rPr>
              <a:t>green beans</a:t>
            </a:r>
          </a:p>
          <a:p>
            <a:pPr eaLnBrk="1" hangingPunct="1">
              <a:lnSpc>
                <a:spcPct val="80000"/>
              </a:lnSpc>
            </a:pPr>
            <a:r>
              <a:rPr lang="en-US" altLang="en-US" sz="2000">
                <a:solidFill>
                  <a:schemeClr val="bg1"/>
                </a:solidFill>
              </a:rPr>
              <a:t>Beets</a:t>
            </a:r>
          </a:p>
          <a:p>
            <a:pPr eaLnBrk="1" hangingPunct="1">
              <a:lnSpc>
                <a:spcPct val="80000"/>
              </a:lnSpc>
            </a:pPr>
            <a:r>
              <a:rPr lang="en-US" altLang="en-US" sz="2000">
                <a:solidFill>
                  <a:schemeClr val="bg1"/>
                </a:solidFill>
              </a:rPr>
              <a:t>Celery</a:t>
            </a:r>
          </a:p>
          <a:p>
            <a:pPr eaLnBrk="1" hangingPunct="1">
              <a:lnSpc>
                <a:spcPct val="80000"/>
              </a:lnSpc>
            </a:pPr>
            <a:r>
              <a:rPr lang="en-US" altLang="en-US" sz="2000">
                <a:solidFill>
                  <a:schemeClr val="bg1"/>
                </a:solidFill>
              </a:rPr>
              <a:t>Green onions</a:t>
            </a:r>
          </a:p>
          <a:p>
            <a:pPr eaLnBrk="1" hangingPunct="1">
              <a:lnSpc>
                <a:spcPct val="80000"/>
              </a:lnSpc>
            </a:pPr>
            <a:r>
              <a:rPr lang="en-US" altLang="en-US" sz="2000">
                <a:solidFill>
                  <a:schemeClr val="bg1"/>
                </a:solidFill>
              </a:rPr>
              <a:t>Leeks</a:t>
            </a:r>
          </a:p>
          <a:p>
            <a:pPr eaLnBrk="1" hangingPunct="1">
              <a:lnSpc>
                <a:spcPct val="80000"/>
              </a:lnSpc>
            </a:pPr>
            <a:r>
              <a:rPr lang="en-US" altLang="en-US" sz="2000">
                <a:solidFill>
                  <a:schemeClr val="bg1"/>
                </a:solidFill>
              </a:rPr>
              <a:t>Leafy greens</a:t>
            </a:r>
          </a:p>
          <a:p>
            <a:pPr eaLnBrk="1" hangingPunct="1">
              <a:lnSpc>
                <a:spcPct val="80000"/>
              </a:lnSpc>
            </a:pPr>
            <a:r>
              <a:rPr lang="en-US" altLang="en-US" sz="2000">
                <a:solidFill>
                  <a:schemeClr val="bg1"/>
                </a:solidFill>
              </a:rPr>
              <a:t>Cocoa/chocolate</a:t>
            </a:r>
          </a:p>
          <a:p>
            <a:pPr eaLnBrk="1" hangingPunct="1">
              <a:lnSpc>
                <a:spcPct val="80000"/>
              </a:lnSpc>
            </a:pPr>
            <a:r>
              <a:rPr lang="en-US" altLang="en-US" sz="2000">
                <a:solidFill>
                  <a:schemeClr val="bg1"/>
                </a:solidFill>
              </a:rPr>
              <a:t>Black tea</a:t>
            </a:r>
          </a:p>
          <a:p>
            <a:pPr eaLnBrk="1" hangingPunct="1">
              <a:lnSpc>
                <a:spcPct val="80000"/>
              </a:lnSpc>
            </a:pPr>
            <a:r>
              <a:rPr lang="en-US" altLang="en-US" sz="2000">
                <a:solidFill>
                  <a:schemeClr val="bg1"/>
                </a:solidFill>
              </a:rPr>
              <a:t>Berries</a:t>
            </a:r>
          </a:p>
          <a:p>
            <a:pPr eaLnBrk="1" hangingPunct="1">
              <a:lnSpc>
                <a:spcPct val="80000"/>
              </a:lnSpc>
            </a:pPr>
            <a:r>
              <a:rPr lang="en-US" altLang="en-US" sz="2000">
                <a:solidFill>
                  <a:schemeClr val="bg1"/>
                </a:solidFill>
              </a:rPr>
              <a:t>Orange &amp; lemon peel</a:t>
            </a:r>
          </a:p>
          <a:p>
            <a:pPr eaLnBrk="1" hangingPunct="1">
              <a:lnSpc>
                <a:spcPct val="80000"/>
              </a:lnSpc>
            </a:pPr>
            <a:r>
              <a:rPr lang="en-US" altLang="en-US" sz="2000">
                <a:solidFill>
                  <a:schemeClr val="bg1"/>
                </a:solidFill>
              </a:rPr>
              <a:t>Dried figs</a:t>
            </a:r>
          </a:p>
          <a:p>
            <a:pPr eaLnBrk="1" hangingPunct="1">
              <a:lnSpc>
                <a:spcPct val="80000"/>
              </a:lnSpc>
            </a:pPr>
            <a:r>
              <a:rPr lang="en-US" altLang="en-US" sz="2000">
                <a:solidFill>
                  <a:schemeClr val="bg1"/>
                </a:solidFill>
              </a:rPr>
              <a:t>Summer squash</a:t>
            </a:r>
          </a:p>
          <a:p>
            <a:pPr eaLnBrk="1" hangingPunct="1">
              <a:lnSpc>
                <a:spcPct val="80000"/>
              </a:lnSpc>
            </a:pPr>
            <a:r>
              <a:rPr lang="en-US" altLang="en-US" sz="2000">
                <a:solidFill>
                  <a:schemeClr val="bg1"/>
                </a:solidFill>
              </a:rPr>
              <a:t>Nuts, peanut butter</a:t>
            </a:r>
          </a:p>
          <a:p>
            <a:pPr eaLnBrk="1" hangingPunct="1">
              <a:lnSpc>
                <a:spcPct val="80000"/>
              </a:lnSpc>
            </a:pPr>
            <a:r>
              <a:rPr lang="en-US" altLang="en-US" sz="2000">
                <a:solidFill>
                  <a:schemeClr val="bg1"/>
                </a:solidFill>
              </a:rPr>
              <a:t>Tofu</a:t>
            </a:r>
          </a:p>
        </p:txBody>
      </p:sp>
      <p:sp>
        <p:nvSpPr>
          <p:cNvPr id="44036" name="Rectangle 6">
            <a:extLst>
              <a:ext uri="{FF2B5EF4-FFF2-40B4-BE49-F238E27FC236}">
                <a16:creationId xmlns:a16="http://schemas.microsoft.com/office/drawing/2014/main" id="{089C7E5A-B782-497E-8F9C-50C778484FCC}"/>
              </a:ext>
            </a:extLst>
          </p:cNvPr>
          <p:cNvSpPr>
            <a:spLocks noGrp="1" noChangeArrowheads="1"/>
          </p:cNvSpPr>
          <p:nvPr>
            <p:ph type="body" sz="half" idx="2"/>
          </p:nvPr>
        </p:nvSpPr>
        <p:spPr>
          <a:xfrm>
            <a:off x="6477000" y="1600200"/>
            <a:ext cx="4038600" cy="5029200"/>
          </a:xfrm>
          <a:ln>
            <a:solidFill>
              <a:schemeClr val="bg1"/>
            </a:solidFill>
            <a:miter lim="800000"/>
            <a:headEnd/>
            <a:tailEnd/>
          </a:ln>
        </p:spPr>
        <p:txBody>
          <a:bodyPr/>
          <a:lstStyle/>
          <a:p>
            <a:pPr eaLnBrk="1" hangingPunct="1">
              <a:lnSpc>
                <a:spcPct val="80000"/>
              </a:lnSpc>
              <a:buFontTx/>
              <a:buNone/>
            </a:pPr>
            <a:r>
              <a:rPr lang="en-US" altLang="en-US" sz="2400">
                <a:solidFill>
                  <a:srgbClr val="00FFFF"/>
                </a:solidFill>
              </a:rPr>
              <a:t>High purine foods</a:t>
            </a:r>
          </a:p>
          <a:p>
            <a:pPr eaLnBrk="1" hangingPunct="1">
              <a:lnSpc>
                <a:spcPct val="80000"/>
              </a:lnSpc>
            </a:pPr>
            <a:r>
              <a:rPr lang="en-US" altLang="en-US" sz="2000">
                <a:solidFill>
                  <a:schemeClr val="bg1"/>
                </a:solidFill>
              </a:rPr>
              <a:t>Organ meats</a:t>
            </a:r>
          </a:p>
          <a:p>
            <a:pPr eaLnBrk="1" hangingPunct="1">
              <a:lnSpc>
                <a:spcPct val="80000"/>
              </a:lnSpc>
            </a:pPr>
            <a:r>
              <a:rPr lang="en-US" altLang="en-US" sz="2000">
                <a:solidFill>
                  <a:schemeClr val="bg1"/>
                </a:solidFill>
              </a:rPr>
              <a:t>Shellfish</a:t>
            </a:r>
          </a:p>
          <a:p>
            <a:pPr eaLnBrk="1" hangingPunct="1">
              <a:lnSpc>
                <a:spcPct val="80000"/>
              </a:lnSpc>
            </a:pPr>
            <a:r>
              <a:rPr lang="en-US" altLang="en-US" sz="2000">
                <a:solidFill>
                  <a:schemeClr val="bg1"/>
                </a:solidFill>
              </a:rPr>
              <a:t>Meat</a:t>
            </a:r>
          </a:p>
          <a:p>
            <a:pPr eaLnBrk="1" hangingPunct="1">
              <a:lnSpc>
                <a:spcPct val="80000"/>
              </a:lnSpc>
            </a:pPr>
            <a:r>
              <a:rPr lang="en-US" altLang="en-US" sz="2000">
                <a:solidFill>
                  <a:schemeClr val="bg1"/>
                </a:solidFill>
              </a:rPr>
              <a:t>Fish</a:t>
            </a:r>
          </a:p>
          <a:p>
            <a:pPr eaLnBrk="1" hangingPunct="1">
              <a:lnSpc>
                <a:spcPct val="80000"/>
              </a:lnSpc>
            </a:pPr>
            <a:r>
              <a:rPr lang="en-US" altLang="en-US" sz="2000">
                <a:solidFill>
                  <a:schemeClr val="bg1"/>
                </a:solidFill>
              </a:rPr>
              <a:t>Meat extracts </a:t>
            </a:r>
          </a:p>
          <a:p>
            <a:pPr eaLnBrk="1" hangingPunct="1">
              <a:lnSpc>
                <a:spcPct val="80000"/>
              </a:lnSpc>
            </a:pPr>
            <a:r>
              <a:rPr lang="en-US" altLang="en-US" sz="2000">
                <a:solidFill>
                  <a:schemeClr val="bg1"/>
                </a:solidFill>
              </a:rPr>
              <a:t>Gravies</a:t>
            </a:r>
          </a:p>
          <a:p>
            <a:pPr eaLnBrk="1" hangingPunct="1">
              <a:lnSpc>
                <a:spcPct val="80000"/>
              </a:lnSpc>
            </a:pPr>
            <a:r>
              <a:rPr lang="en-US" altLang="en-US" sz="2000">
                <a:solidFill>
                  <a:schemeClr val="bg1"/>
                </a:solidFill>
              </a:rPr>
              <a:t>Asparagus</a:t>
            </a:r>
          </a:p>
          <a:p>
            <a:pPr eaLnBrk="1" hangingPunct="1">
              <a:lnSpc>
                <a:spcPct val="80000"/>
              </a:lnSpc>
            </a:pPr>
            <a:r>
              <a:rPr lang="en-US" altLang="en-US" sz="2000">
                <a:solidFill>
                  <a:schemeClr val="bg1"/>
                </a:solidFill>
              </a:rPr>
              <a:t>Cauliflower</a:t>
            </a:r>
          </a:p>
          <a:p>
            <a:pPr eaLnBrk="1" hangingPunct="1">
              <a:lnSpc>
                <a:spcPct val="80000"/>
              </a:lnSpc>
            </a:pPr>
            <a:r>
              <a:rPr lang="en-US" altLang="en-US" sz="2000">
                <a:solidFill>
                  <a:schemeClr val="bg1"/>
                </a:solidFill>
              </a:rPr>
              <a:t>Peas</a:t>
            </a:r>
          </a:p>
          <a:p>
            <a:pPr eaLnBrk="1" hangingPunct="1">
              <a:lnSpc>
                <a:spcPct val="80000"/>
              </a:lnSpc>
            </a:pPr>
            <a:r>
              <a:rPr lang="en-US" altLang="en-US" sz="2000">
                <a:solidFill>
                  <a:schemeClr val="bg1"/>
                </a:solidFill>
              </a:rPr>
              <a:t>Spinach</a:t>
            </a:r>
          </a:p>
          <a:p>
            <a:pPr eaLnBrk="1" hangingPunct="1">
              <a:lnSpc>
                <a:spcPct val="80000"/>
              </a:lnSpc>
            </a:pPr>
            <a:r>
              <a:rPr lang="en-US" altLang="en-US" sz="2000">
                <a:solidFill>
                  <a:schemeClr val="bg1"/>
                </a:solidFill>
              </a:rPr>
              <a:t>Mushrooms</a:t>
            </a:r>
          </a:p>
          <a:p>
            <a:pPr eaLnBrk="1" hangingPunct="1">
              <a:lnSpc>
                <a:spcPct val="80000"/>
              </a:lnSpc>
            </a:pPr>
            <a:r>
              <a:rPr lang="en-US" altLang="en-US" sz="2000">
                <a:solidFill>
                  <a:schemeClr val="bg1"/>
                </a:solidFill>
              </a:rPr>
              <a:t>Beans (lima, kidney, lentils)</a:t>
            </a:r>
          </a:p>
        </p:txBody>
      </p:sp>
      <p:sp>
        <p:nvSpPr>
          <p:cNvPr id="44037" name="FlagCount" hidden="1">
            <a:hlinkClick r:id="rId3" action="ppaction://hlinkfile"/>
            <a:extLst>
              <a:ext uri="{FF2B5EF4-FFF2-40B4-BE49-F238E27FC236}">
                <a16:creationId xmlns:a16="http://schemas.microsoft.com/office/drawing/2014/main" id="{C120AA80-8495-4F64-BF25-5ADA96F320B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tone_nejm1">
            <a:extLst>
              <a:ext uri="{FF2B5EF4-FFF2-40B4-BE49-F238E27FC236}">
                <a16:creationId xmlns:a16="http://schemas.microsoft.com/office/drawing/2014/main" id="{AE9C7FA1-8851-4E98-A4D3-9515ADD21B47}"/>
              </a:ext>
            </a:extLst>
          </p:cNvPr>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1524000" y="0"/>
            <a:ext cx="9144000" cy="647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a:extLst>
              <a:ext uri="{FF2B5EF4-FFF2-40B4-BE49-F238E27FC236}">
                <a16:creationId xmlns:a16="http://schemas.microsoft.com/office/drawing/2014/main" id="{6C10B869-414B-4FDB-8359-A14CF59FB10F}"/>
              </a:ext>
            </a:extLst>
          </p:cNvPr>
          <p:cNvSpPr txBox="1">
            <a:spLocks noChangeArrowheads="1"/>
          </p:cNvSpPr>
          <p:nvPr/>
        </p:nvSpPr>
        <p:spPr bwMode="auto">
          <a:xfrm>
            <a:off x="1828800" y="6477001"/>
            <a:ext cx="861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Curhan GC. Willett WC. et al. </a:t>
            </a:r>
            <a:r>
              <a:rPr lang="en-US" altLang="en-US" sz="1000" i="1">
                <a:solidFill>
                  <a:schemeClr val="bg1"/>
                </a:solidFill>
              </a:rPr>
              <a:t>New England Journal of Medicine.</a:t>
            </a:r>
            <a:r>
              <a:rPr lang="en-US" altLang="en-US" sz="1000">
                <a:solidFill>
                  <a:schemeClr val="bg1"/>
                </a:solidFill>
              </a:rPr>
              <a:t> 328(12):833-8, 1993 Mar 25. </a:t>
            </a:r>
            <a:br>
              <a:rPr lang="en-US" altLang="en-US" sz="1000">
                <a:solidFill>
                  <a:schemeClr val="bg1"/>
                </a:solidFill>
              </a:rPr>
            </a:br>
            <a:endParaRPr lang="en-US" altLang="en-US" sz="1000">
              <a:solidFill>
                <a:schemeClr val="bg1"/>
              </a:solidFill>
            </a:endParaRPr>
          </a:p>
        </p:txBody>
      </p:sp>
      <p:sp>
        <p:nvSpPr>
          <p:cNvPr id="46084" name="Oval 4">
            <a:extLst>
              <a:ext uri="{FF2B5EF4-FFF2-40B4-BE49-F238E27FC236}">
                <a16:creationId xmlns:a16="http://schemas.microsoft.com/office/drawing/2014/main" id="{A05E6CF7-E47D-488C-ABB6-90B3706D4B89}"/>
              </a:ext>
            </a:extLst>
          </p:cNvPr>
          <p:cNvSpPr>
            <a:spLocks noChangeArrowheads="1"/>
          </p:cNvSpPr>
          <p:nvPr/>
        </p:nvSpPr>
        <p:spPr bwMode="auto">
          <a:xfrm>
            <a:off x="4114800" y="1905000"/>
            <a:ext cx="381000" cy="152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46085" name="Oval 5">
            <a:extLst>
              <a:ext uri="{FF2B5EF4-FFF2-40B4-BE49-F238E27FC236}">
                <a16:creationId xmlns:a16="http://schemas.microsoft.com/office/drawing/2014/main" id="{2A018190-BE2B-4350-9655-D048A5711450}"/>
              </a:ext>
            </a:extLst>
          </p:cNvPr>
          <p:cNvSpPr>
            <a:spLocks noChangeArrowheads="1"/>
          </p:cNvSpPr>
          <p:nvPr/>
        </p:nvSpPr>
        <p:spPr bwMode="auto">
          <a:xfrm>
            <a:off x="8458200" y="1905000"/>
            <a:ext cx="457200" cy="152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46086" name="Oval 6">
            <a:extLst>
              <a:ext uri="{FF2B5EF4-FFF2-40B4-BE49-F238E27FC236}">
                <a16:creationId xmlns:a16="http://schemas.microsoft.com/office/drawing/2014/main" id="{92676987-45A8-479D-94CD-4FEA551EFEAF}"/>
              </a:ext>
            </a:extLst>
          </p:cNvPr>
          <p:cNvSpPr>
            <a:spLocks noChangeArrowheads="1"/>
          </p:cNvSpPr>
          <p:nvPr/>
        </p:nvSpPr>
        <p:spPr bwMode="auto">
          <a:xfrm>
            <a:off x="4191000" y="3352800"/>
            <a:ext cx="304800" cy="152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46087" name="Oval 7">
            <a:extLst>
              <a:ext uri="{FF2B5EF4-FFF2-40B4-BE49-F238E27FC236}">
                <a16:creationId xmlns:a16="http://schemas.microsoft.com/office/drawing/2014/main" id="{001E3521-CD09-4967-9F71-FE9020BF5B6E}"/>
              </a:ext>
            </a:extLst>
          </p:cNvPr>
          <p:cNvSpPr>
            <a:spLocks noChangeArrowheads="1"/>
          </p:cNvSpPr>
          <p:nvPr/>
        </p:nvSpPr>
        <p:spPr bwMode="auto">
          <a:xfrm>
            <a:off x="8382000" y="3352800"/>
            <a:ext cx="533400" cy="152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46088" name="Oval 8">
            <a:extLst>
              <a:ext uri="{FF2B5EF4-FFF2-40B4-BE49-F238E27FC236}">
                <a16:creationId xmlns:a16="http://schemas.microsoft.com/office/drawing/2014/main" id="{ED912897-DBAB-40F4-9996-65B4A434A124}"/>
              </a:ext>
            </a:extLst>
          </p:cNvPr>
          <p:cNvSpPr>
            <a:spLocks noChangeArrowheads="1"/>
          </p:cNvSpPr>
          <p:nvPr/>
        </p:nvSpPr>
        <p:spPr bwMode="auto">
          <a:xfrm>
            <a:off x="4114800" y="4724400"/>
            <a:ext cx="3810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46089" name="Oval 9">
            <a:extLst>
              <a:ext uri="{FF2B5EF4-FFF2-40B4-BE49-F238E27FC236}">
                <a16:creationId xmlns:a16="http://schemas.microsoft.com/office/drawing/2014/main" id="{0F90409C-9C5C-45F4-AD09-9989EF7FB0F2}"/>
              </a:ext>
            </a:extLst>
          </p:cNvPr>
          <p:cNvSpPr>
            <a:spLocks noChangeArrowheads="1"/>
          </p:cNvSpPr>
          <p:nvPr/>
        </p:nvSpPr>
        <p:spPr bwMode="auto">
          <a:xfrm>
            <a:off x="8382000" y="47244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solidFill>
                <a:schemeClr val="bg1"/>
              </a:solidFill>
            </a:endParaRPr>
          </a:p>
        </p:txBody>
      </p:sp>
      <p:sp>
        <p:nvSpPr>
          <p:cNvPr id="46090" name="FlagCount" hidden="1">
            <a:hlinkClick r:id="rId5" action="ppaction://hlinkfile"/>
            <a:extLst>
              <a:ext uri="{FF2B5EF4-FFF2-40B4-BE49-F238E27FC236}">
                <a16:creationId xmlns:a16="http://schemas.microsoft.com/office/drawing/2014/main" id="{0598D8B9-6C4C-4F37-B833-949659FBC7AD}"/>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ustDataLst>
      <p:tags r:id="rId1"/>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a:extLst>
              <a:ext uri="{FF2B5EF4-FFF2-40B4-BE49-F238E27FC236}">
                <a16:creationId xmlns:a16="http://schemas.microsoft.com/office/drawing/2014/main" id="{C1F57666-9035-4BE9-9402-677414BB2D43}"/>
              </a:ext>
            </a:extLst>
          </p:cNvPr>
          <p:cNvSpPr>
            <a:spLocks noGrp="1" noChangeArrowheads="1"/>
          </p:cNvSpPr>
          <p:nvPr>
            <p:ph type="title"/>
          </p:nvPr>
        </p:nvSpPr>
        <p:spPr/>
        <p:txBody>
          <a:bodyPr/>
          <a:lstStyle/>
          <a:p>
            <a:pPr eaLnBrk="1" hangingPunct="1"/>
            <a:r>
              <a:rPr lang="en-US" altLang="en-US">
                <a:solidFill>
                  <a:srgbClr val="FFFF00"/>
                </a:solidFill>
              </a:rPr>
              <a:t>Calcium intake</a:t>
            </a:r>
          </a:p>
        </p:txBody>
      </p:sp>
      <p:pic>
        <p:nvPicPr>
          <p:cNvPr id="50179" name="Picture 9" descr="W0164-39-011">
            <a:extLst>
              <a:ext uri="{FF2B5EF4-FFF2-40B4-BE49-F238E27FC236}">
                <a16:creationId xmlns:a16="http://schemas.microsoft.com/office/drawing/2014/main" id="{D350B561-9D40-43AD-BA6F-F06F00E6C0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219200"/>
            <a:ext cx="8001000"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FlagCount" hidden="1">
            <a:hlinkClick r:id="rId4" action="ppaction://hlinkfile"/>
            <a:extLst>
              <a:ext uri="{FF2B5EF4-FFF2-40B4-BE49-F238E27FC236}">
                <a16:creationId xmlns:a16="http://schemas.microsoft.com/office/drawing/2014/main" id="{00847663-AAEB-41E9-943C-0F9020DCB0C3}"/>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a:extLst>
              <a:ext uri="{FF2B5EF4-FFF2-40B4-BE49-F238E27FC236}">
                <a16:creationId xmlns:a16="http://schemas.microsoft.com/office/drawing/2014/main" id="{73B0D5B2-2921-4EB0-A829-8A0384F65CC5}"/>
              </a:ext>
            </a:extLst>
          </p:cNvPr>
          <p:cNvSpPr txBox="1">
            <a:spLocks noChangeArrowheads="1"/>
          </p:cNvSpPr>
          <p:nvPr/>
        </p:nvSpPr>
        <p:spPr bwMode="auto">
          <a:xfrm>
            <a:off x="1828800" y="6278564"/>
            <a:ext cx="8610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Borghi L. Schianchi T. et al. New England Journal of Medicine. 346(2):77-84, 2002 Jan 10.</a:t>
            </a:r>
            <a:r>
              <a:rPr lang="en-US" altLang="en-US">
                <a:solidFill>
                  <a:schemeClr val="bg1"/>
                </a:solidFill>
              </a:rPr>
              <a:t> </a:t>
            </a:r>
            <a:endParaRPr lang="en-US" altLang="en-US" sz="1000">
              <a:solidFill>
                <a:schemeClr val="bg1"/>
              </a:solidFill>
            </a:endParaRPr>
          </a:p>
        </p:txBody>
      </p:sp>
      <p:sp>
        <p:nvSpPr>
          <p:cNvPr id="52227" name="Rectangle 3">
            <a:extLst>
              <a:ext uri="{FF2B5EF4-FFF2-40B4-BE49-F238E27FC236}">
                <a16:creationId xmlns:a16="http://schemas.microsoft.com/office/drawing/2014/main" id="{CA54D935-7822-403C-8A3F-3CAFBE269AFD}"/>
              </a:ext>
            </a:extLst>
          </p:cNvPr>
          <p:cNvSpPr>
            <a:spLocks noGrp="1" noChangeArrowheads="1"/>
          </p:cNvSpPr>
          <p:nvPr>
            <p:ph type="title"/>
          </p:nvPr>
        </p:nvSpPr>
        <p:spPr/>
        <p:txBody>
          <a:bodyPr/>
          <a:lstStyle/>
          <a:p>
            <a:pPr eaLnBrk="1" hangingPunct="1"/>
            <a:r>
              <a:rPr lang="en-US" altLang="en-US">
                <a:solidFill>
                  <a:srgbClr val="FFFF00"/>
                </a:solidFill>
              </a:rPr>
              <a:t>Calcium, protein, and salt intake</a:t>
            </a:r>
          </a:p>
        </p:txBody>
      </p:sp>
      <p:pic>
        <p:nvPicPr>
          <p:cNvPr id="52228" name="Picture 6" descr="stone_nejm3">
            <a:extLst>
              <a:ext uri="{FF2B5EF4-FFF2-40B4-BE49-F238E27FC236}">
                <a16:creationId xmlns:a16="http://schemas.microsoft.com/office/drawing/2014/main" id="{A4BCE9C7-743A-4CFD-80A6-D850EE882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524000"/>
            <a:ext cx="6858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FlagCount" hidden="1">
            <a:hlinkClick r:id="rId3" action="ppaction://hlinkfile"/>
            <a:extLst>
              <a:ext uri="{FF2B5EF4-FFF2-40B4-BE49-F238E27FC236}">
                <a16:creationId xmlns:a16="http://schemas.microsoft.com/office/drawing/2014/main" id="{DA630138-B126-4244-84F3-4B70BD654A99}"/>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42AD35C-AD8D-41C0-815D-70BA7EF2ACDA}"/>
              </a:ext>
            </a:extLst>
          </p:cNvPr>
          <p:cNvSpPr>
            <a:spLocks noGrp="1" noChangeArrowheads="1"/>
          </p:cNvSpPr>
          <p:nvPr>
            <p:ph type="title"/>
          </p:nvPr>
        </p:nvSpPr>
        <p:spPr/>
        <p:txBody>
          <a:bodyPr/>
          <a:lstStyle/>
          <a:p>
            <a:pPr eaLnBrk="1" hangingPunct="1"/>
            <a:r>
              <a:rPr lang="en-US" altLang="en-US">
                <a:solidFill>
                  <a:srgbClr val="FFFF00"/>
                </a:solidFill>
              </a:rPr>
              <a:t>Laboratory evaluation</a:t>
            </a:r>
          </a:p>
        </p:txBody>
      </p:sp>
      <p:sp>
        <p:nvSpPr>
          <p:cNvPr id="53251" name="Rectangle 3">
            <a:extLst>
              <a:ext uri="{FF2B5EF4-FFF2-40B4-BE49-F238E27FC236}">
                <a16:creationId xmlns:a16="http://schemas.microsoft.com/office/drawing/2014/main" id="{21A98F56-EEDD-410D-A0D1-6D061CBE843B}"/>
              </a:ext>
            </a:extLst>
          </p:cNvPr>
          <p:cNvSpPr>
            <a:spLocks noGrp="1" noChangeArrowheads="1"/>
          </p:cNvSpPr>
          <p:nvPr>
            <p:ph type="body" idx="1"/>
          </p:nvPr>
        </p:nvSpPr>
        <p:spPr/>
        <p:txBody>
          <a:bodyPr/>
          <a:lstStyle/>
          <a:p>
            <a:pPr eaLnBrk="1" hangingPunct="1"/>
            <a:r>
              <a:rPr lang="en-US" altLang="en-US">
                <a:solidFill>
                  <a:schemeClr val="bg1"/>
                </a:solidFill>
              </a:rPr>
              <a:t>Urinalysis</a:t>
            </a:r>
          </a:p>
          <a:p>
            <a:pPr lvl="1" eaLnBrk="1" hangingPunct="1"/>
            <a:r>
              <a:rPr lang="en-US" altLang="en-US">
                <a:solidFill>
                  <a:schemeClr val="bg1"/>
                </a:solidFill>
              </a:rPr>
              <a:t>pH </a:t>
            </a:r>
          </a:p>
          <a:p>
            <a:pPr lvl="2" eaLnBrk="1" hangingPunct="1"/>
            <a:r>
              <a:rPr lang="en-US" altLang="en-US">
                <a:solidFill>
                  <a:schemeClr val="bg1"/>
                </a:solidFill>
              </a:rPr>
              <a:t>High with struvite/calcium phosphate stones</a:t>
            </a:r>
          </a:p>
          <a:p>
            <a:pPr lvl="2" eaLnBrk="1" hangingPunct="1"/>
            <a:r>
              <a:rPr lang="en-US" altLang="en-US">
                <a:solidFill>
                  <a:schemeClr val="bg1"/>
                </a:solidFill>
              </a:rPr>
              <a:t>Low with uric acid and calcium oxalate stones</a:t>
            </a:r>
          </a:p>
          <a:p>
            <a:pPr lvl="1" eaLnBrk="1" hangingPunct="1"/>
            <a:r>
              <a:rPr lang="en-US" altLang="en-US">
                <a:solidFill>
                  <a:schemeClr val="bg1"/>
                </a:solidFill>
              </a:rPr>
              <a:t>Specific gravity to assess adequacy of fluid intake</a:t>
            </a:r>
          </a:p>
          <a:p>
            <a:pPr lvl="1" eaLnBrk="1" hangingPunct="1"/>
            <a:r>
              <a:rPr lang="en-US" altLang="en-US">
                <a:solidFill>
                  <a:schemeClr val="bg1"/>
                </a:solidFill>
              </a:rPr>
              <a:t>RBCs</a:t>
            </a:r>
          </a:p>
          <a:p>
            <a:pPr lvl="1" eaLnBrk="1" hangingPunct="1"/>
            <a:r>
              <a:rPr lang="en-US" altLang="en-US">
                <a:solidFill>
                  <a:schemeClr val="bg1"/>
                </a:solidFill>
              </a:rPr>
              <a:t>Characteristic crystals</a:t>
            </a:r>
          </a:p>
        </p:txBody>
      </p:sp>
      <p:sp>
        <p:nvSpPr>
          <p:cNvPr id="53252" name="FlagCount" hidden="1">
            <a:hlinkClick r:id="rId3" action="ppaction://hlinkfile"/>
            <a:extLst>
              <a:ext uri="{FF2B5EF4-FFF2-40B4-BE49-F238E27FC236}">
                <a16:creationId xmlns:a16="http://schemas.microsoft.com/office/drawing/2014/main" id="{9D96F6D8-0F92-439B-A678-83DBB176F4C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chemeClr val="accent2">
                    <a:lumMod val="60000"/>
                    <a:lumOff val="40000"/>
                  </a:schemeClr>
                </a:solidFill>
              </a:rPr>
              <a:t>Urine Microscopy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0326625"/>
              </p:ext>
            </p:extLst>
          </p:nvPr>
        </p:nvGraphicFramePr>
        <p:xfrm>
          <a:off x="838200" y="1494321"/>
          <a:ext cx="10515600" cy="30276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128158513"/>
                    </a:ext>
                  </a:extLst>
                </a:gridCol>
                <a:gridCol w="1739348">
                  <a:extLst>
                    <a:ext uri="{9D8B030D-6E8A-4147-A177-3AD203B41FA5}">
                      <a16:colId xmlns:a16="http://schemas.microsoft.com/office/drawing/2014/main" val="1054998901"/>
                    </a:ext>
                  </a:extLst>
                </a:gridCol>
                <a:gridCol w="5271052">
                  <a:extLst>
                    <a:ext uri="{9D8B030D-6E8A-4147-A177-3AD203B41FA5}">
                      <a16:colId xmlns:a16="http://schemas.microsoft.com/office/drawing/2014/main" val="69338050"/>
                    </a:ext>
                  </a:extLst>
                </a:gridCol>
              </a:tblGrid>
              <a:tr h="370840">
                <a:tc>
                  <a:txBody>
                    <a:bodyPr/>
                    <a:lstStyle/>
                    <a:p>
                      <a:endParaRPr lang="en-US" dirty="0"/>
                    </a:p>
                  </a:txBody>
                  <a:tcPr/>
                </a:tc>
                <a:tc>
                  <a:txBody>
                    <a:bodyPr/>
                    <a:lstStyle/>
                    <a:p>
                      <a:r>
                        <a:rPr lang="en-US" dirty="0"/>
                        <a:t>Reference</a:t>
                      </a:r>
                      <a:r>
                        <a:rPr lang="en-US" baseline="0" dirty="0"/>
                        <a:t> Range</a:t>
                      </a:r>
                      <a:endParaRPr lang="en-US" dirty="0"/>
                    </a:p>
                  </a:txBody>
                  <a:tcPr/>
                </a:tc>
                <a:tc>
                  <a:txBody>
                    <a:bodyPr/>
                    <a:lstStyle/>
                    <a:p>
                      <a:r>
                        <a:rPr lang="en-US" dirty="0"/>
                        <a:t>Comments</a:t>
                      </a:r>
                    </a:p>
                  </a:txBody>
                  <a:tcPr/>
                </a:tc>
                <a:extLst>
                  <a:ext uri="{0D108BD9-81ED-4DB2-BD59-A6C34878D82A}">
                    <a16:rowId xmlns:a16="http://schemas.microsoft.com/office/drawing/2014/main" val="2264879315"/>
                  </a:ext>
                </a:extLst>
              </a:tr>
              <a:tr h="370840">
                <a:tc>
                  <a:txBody>
                    <a:bodyPr/>
                    <a:lstStyle/>
                    <a:p>
                      <a:r>
                        <a:rPr lang="en-US" sz="1600" dirty="0"/>
                        <a:t>Erythrocytes</a:t>
                      </a:r>
                    </a:p>
                  </a:txBody>
                  <a:tcPr/>
                </a:tc>
                <a:tc>
                  <a:txBody>
                    <a:bodyPr/>
                    <a:lstStyle/>
                    <a:p>
                      <a:r>
                        <a:rPr lang="en-US" sz="1600" dirty="0"/>
                        <a:t>0-3/</a:t>
                      </a:r>
                      <a:r>
                        <a:rPr lang="en-US" sz="1600" dirty="0" err="1"/>
                        <a:t>hpf</a:t>
                      </a:r>
                      <a:endParaRPr lang="en-US" sz="1600" dirty="0"/>
                    </a:p>
                  </a:txBody>
                  <a:tcPr/>
                </a:tc>
                <a:tc>
                  <a:txBody>
                    <a:bodyPr/>
                    <a:lstStyle/>
                    <a:p>
                      <a:r>
                        <a:rPr lang="en-US" sz="1600" dirty="0"/>
                        <a:t>Need to evaluate erythrocyte</a:t>
                      </a:r>
                      <a:r>
                        <a:rPr lang="en-US" sz="1600" baseline="0" dirty="0"/>
                        <a:t> morphology</a:t>
                      </a:r>
                    </a:p>
                    <a:p>
                      <a:r>
                        <a:rPr lang="en-US" sz="1600" baseline="0" dirty="0"/>
                        <a:t>    </a:t>
                      </a:r>
                      <a:r>
                        <a:rPr lang="en-US" sz="1600" b="1" i="1" u="sng" baseline="0" dirty="0"/>
                        <a:t>- dysmorphic RBCs (glomerulonephritis)</a:t>
                      </a:r>
                      <a:endParaRPr lang="en-US" sz="1600" b="1" i="1" u="sng" dirty="0"/>
                    </a:p>
                  </a:txBody>
                  <a:tcPr/>
                </a:tc>
                <a:extLst>
                  <a:ext uri="{0D108BD9-81ED-4DB2-BD59-A6C34878D82A}">
                    <a16:rowId xmlns:a16="http://schemas.microsoft.com/office/drawing/2014/main" val="2608537988"/>
                  </a:ext>
                </a:extLst>
              </a:tr>
              <a:tr h="370840">
                <a:tc>
                  <a:txBody>
                    <a:bodyPr/>
                    <a:lstStyle/>
                    <a:p>
                      <a:r>
                        <a:rPr lang="en-US" sz="1600" dirty="0"/>
                        <a:t>Leukocytes</a:t>
                      </a:r>
                    </a:p>
                  </a:txBody>
                  <a:tcPr/>
                </a:tc>
                <a:tc>
                  <a:txBody>
                    <a:bodyPr/>
                    <a:lstStyle/>
                    <a:p>
                      <a:r>
                        <a:rPr lang="en-US" sz="1600" dirty="0"/>
                        <a:t>0-3/</a:t>
                      </a:r>
                      <a:r>
                        <a:rPr lang="en-US" sz="1600" dirty="0" err="1"/>
                        <a:t>hpf</a:t>
                      </a:r>
                      <a:endParaRPr lang="en-US" sz="1600" dirty="0"/>
                    </a:p>
                  </a:txBody>
                  <a:tcPr/>
                </a:tc>
                <a:tc>
                  <a:txBody>
                    <a:bodyPr/>
                    <a:lstStyle/>
                    <a:p>
                      <a:endParaRPr lang="en-US" sz="1600" dirty="0"/>
                    </a:p>
                  </a:txBody>
                  <a:tcPr/>
                </a:tc>
                <a:extLst>
                  <a:ext uri="{0D108BD9-81ED-4DB2-BD59-A6C34878D82A}">
                    <a16:rowId xmlns:a16="http://schemas.microsoft.com/office/drawing/2014/main" val="1581279701"/>
                  </a:ext>
                </a:extLst>
              </a:tr>
              <a:tr h="370840">
                <a:tc>
                  <a:txBody>
                    <a:bodyPr/>
                    <a:lstStyle/>
                    <a:p>
                      <a:r>
                        <a:rPr lang="en-US" sz="1600" dirty="0"/>
                        <a:t>Casts</a:t>
                      </a:r>
                    </a:p>
                  </a:txBody>
                  <a:tcPr/>
                </a:tc>
                <a:tc>
                  <a:txBody>
                    <a:bodyPr/>
                    <a:lstStyle/>
                    <a:p>
                      <a:r>
                        <a:rPr lang="en-US" sz="1600" dirty="0"/>
                        <a:t>None or hyaline</a:t>
                      </a:r>
                    </a:p>
                  </a:txBody>
                  <a:tcPr/>
                </a:tc>
                <a:tc>
                  <a:txBody>
                    <a:bodyPr/>
                    <a:lstStyle/>
                    <a:p>
                      <a:r>
                        <a:rPr lang="en-US" sz="1600" dirty="0"/>
                        <a:t>Hyaline – suggest poor renal perfusion</a:t>
                      </a:r>
                    </a:p>
                    <a:p>
                      <a:r>
                        <a:rPr lang="en-US" sz="1600" dirty="0"/>
                        <a:t>Non-hyaline casts – suggest intrinsic</a:t>
                      </a:r>
                      <a:r>
                        <a:rPr lang="en-US" sz="1600" baseline="0" dirty="0"/>
                        <a:t> injury</a:t>
                      </a:r>
                    </a:p>
                    <a:p>
                      <a:r>
                        <a:rPr lang="en-US" sz="1600" baseline="0" dirty="0"/>
                        <a:t>    - </a:t>
                      </a:r>
                      <a:r>
                        <a:rPr lang="en-US" sz="1600" b="1" i="1" u="sng" baseline="0" dirty="0"/>
                        <a:t>RBC casts (glomerulonephritis)</a:t>
                      </a:r>
                    </a:p>
                    <a:p>
                      <a:r>
                        <a:rPr lang="en-US" sz="1600" b="1" i="0" u="none" baseline="0" dirty="0"/>
                        <a:t>    - </a:t>
                      </a:r>
                      <a:r>
                        <a:rPr lang="en-US" sz="1600" b="1" i="1" u="sng" baseline="0" dirty="0"/>
                        <a:t>WBC casts (interstitial nephritis, pyelonephritis)</a:t>
                      </a:r>
                      <a:endParaRPr lang="en-US" sz="1600" b="1" i="1" u="sng" dirty="0"/>
                    </a:p>
                  </a:txBody>
                  <a:tcPr/>
                </a:tc>
                <a:extLst>
                  <a:ext uri="{0D108BD9-81ED-4DB2-BD59-A6C34878D82A}">
                    <a16:rowId xmlns:a16="http://schemas.microsoft.com/office/drawing/2014/main" val="2965818586"/>
                  </a:ext>
                </a:extLst>
              </a:tr>
              <a:tr h="370840">
                <a:tc>
                  <a:txBody>
                    <a:bodyPr/>
                    <a:lstStyle/>
                    <a:p>
                      <a:r>
                        <a:rPr lang="en-US" sz="1600" dirty="0"/>
                        <a:t>Crystals</a:t>
                      </a:r>
                    </a:p>
                  </a:txBody>
                  <a:tcPr/>
                </a:tc>
                <a:tc>
                  <a:txBody>
                    <a:bodyPr/>
                    <a:lstStyle/>
                    <a:p>
                      <a:r>
                        <a:rPr lang="en-US" sz="1600" dirty="0"/>
                        <a:t>None</a:t>
                      </a:r>
                    </a:p>
                  </a:txBody>
                  <a:tcPr/>
                </a:tc>
                <a:tc>
                  <a:txBody>
                    <a:bodyPr/>
                    <a:lstStyle/>
                    <a:p>
                      <a:r>
                        <a:rPr lang="en-US" sz="1600" dirty="0"/>
                        <a:t>Occur when urine is supersaturated</a:t>
                      </a:r>
                      <a:r>
                        <a:rPr lang="en-US" sz="1600" baseline="0" dirty="0"/>
                        <a:t> with a specific substance</a:t>
                      </a:r>
                      <a:endParaRPr lang="en-US" sz="1600" dirty="0"/>
                    </a:p>
                  </a:txBody>
                  <a:tcPr/>
                </a:tc>
                <a:extLst>
                  <a:ext uri="{0D108BD9-81ED-4DB2-BD59-A6C34878D82A}">
                    <a16:rowId xmlns:a16="http://schemas.microsoft.com/office/drawing/2014/main" val="1903866697"/>
                  </a:ext>
                </a:extLst>
              </a:tr>
            </a:tbl>
          </a:graphicData>
        </a:graphic>
      </p:graphicFrame>
    </p:spTree>
    <p:extLst>
      <p:ext uri="{BB962C8B-B14F-4D97-AF65-F5344CB8AC3E}">
        <p14:creationId xmlns:p14="http://schemas.microsoft.com/office/powerpoint/2010/main" val="3895084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444E75A-F720-440C-9FCE-364A63DD55E3}"/>
              </a:ext>
            </a:extLst>
          </p:cNvPr>
          <p:cNvSpPr>
            <a:spLocks noGrp="1" noChangeArrowheads="1"/>
          </p:cNvSpPr>
          <p:nvPr>
            <p:ph type="title"/>
          </p:nvPr>
        </p:nvSpPr>
        <p:spPr/>
        <p:txBody>
          <a:bodyPr/>
          <a:lstStyle/>
          <a:p>
            <a:pPr eaLnBrk="1" hangingPunct="1"/>
            <a:r>
              <a:rPr lang="en-US" altLang="en-US">
                <a:solidFill>
                  <a:srgbClr val="FFFF00"/>
                </a:solidFill>
              </a:rPr>
              <a:t>Calcium Oxalate</a:t>
            </a:r>
          </a:p>
        </p:txBody>
      </p:sp>
      <p:pic>
        <p:nvPicPr>
          <p:cNvPr id="55299" name="Picture 9" descr="stone_calcium oxalate2">
            <a:extLst>
              <a:ext uri="{FF2B5EF4-FFF2-40B4-BE49-F238E27FC236}">
                <a16:creationId xmlns:a16="http://schemas.microsoft.com/office/drawing/2014/main" id="{1A60C6D7-1F45-43CD-870A-7109757E6C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32114" y="1600201"/>
            <a:ext cx="63277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Text Box 4">
            <a:extLst>
              <a:ext uri="{FF2B5EF4-FFF2-40B4-BE49-F238E27FC236}">
                <a16:creationId xmlns:a16="http://schemas.microsoft.com/office/drawing/2014/main" id="{48240B0B-3881-42A3-A633-B24AB853AA52}"/>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sp>
        <p:nvSpPr>
          <p:cNvPr id="55301" name="FlagCount" hidden="1">
            <a:hlinkClick r:id="rId4" action="ppaction://hlinkfile"/>
            <a:extLst>
              <a:ext uri="{FF2B5EF4-FFF2-40B4-BE49-F238E27FC236}">
                <a16:creationId xmlns:a16="http://schemas.microsoft.com/office/drawing/2014/main" id="{11CEF8E7-FCF0-4BE5-87A1-E819AB586768}"/>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8620D16-807B-4DF9-B4B0-8F17B5DAC3AD}"/>
              </a:ext>
            </a:extLst>
          </p:cNvPr>
          <p:cNvSpPr>
            <a:spLocks noGrp="1" noChangeArrowheads="1"/>
          </p:cNvSpPr>
          <p:nvPr>
            <p:ph type="title"/>
          </p:nvPr>
        </p:nvSpPr>
        <p:spPr/>
        <p:txBody>
          <a:bodyPr/>
          <a:lstStyle/>
          <a:p>
            <a:pPr eaLnBrk="1" hangingPunct="1"/>
            <a:r>
              <a:rPr lang="en-US" altLang="en-US">
                <a:solidFill>
                  <a:srgbClr val="FFFF00"/>
                </a:solidFill>
              </a:rPr>
              <a:t>Uric Acid</a:t>
            </a:r>
          </a:p>
        </p:txBody>
      </p:sp>
      <p:sp>
        <p:nvSpPr>
          <p:cNvPr id="57347" name="Text Box 3">
            <a:extLst>
              <a:ext uri="{FF2B5EF4-FFF2-40B4-BE49-F238E27FC236}">
                <a16:creationId xmlns:a16="http://schemas.microsoft.com/office/drawing/2014/main" id="{EFC4370A-0266-4681-90FD-9A7F5A62F38F}"/>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pic>
        <p:nvPicPr>
          <p:cNvPr id="57348" name="Picture 9" descr="stones_uric acid">
            <a:extLst>
              <a:ext uri="{FF2B5EF4-FFF2-40B4-BE49-F238E27FC236}">
                <a16:creationId xmlns:a16="http://schemas.microsoft.com/office/drawing/2014/main" id="{1A3394E5-1AD7-4211-A402-71C3B58D7F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32114" y="1600201"/>
            <a:ext cx="63277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9" name="FlagCount" hidden="1">
            <a:hlinkClick r:id="rId4" action="ppaction://hlinkfile"/>
            <a:extLst>
              <a:ext uri="{FF2B5EF4-FFF2-40B4-BE49-F238E27FC236}">
                <a16:creationId xmlns:a16="http://schemas.microsoft.com/office/drawing/2014/main" id="{26FA7E7A-E08B-4010-A81C-FA45BCAB9AB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F6B6E0A1-A636-4933-B0F2-540F68461D18}"/>
              </a:ext>
            </a:extLst>
          </p:cNvPr>
          <p:cNvSpPr>
            <a:spLocks noGrp="1" noChangeArrowheads="1"/>
          </p:cNvSpPr>
          <p:nvPr>
            <p:ph type="title"/>
          </p:nvPr>
        </p:nvSpPr>
        <p:spPr/>
        <p:txBody>
          <a:bodyPr/>
          <a:lstStyle/>
          <a:p>
            <a:pPr eaLnBrk="1" hangingPunct="1"/>
            <a:r>
              <a:rPr lang="en-US" altLang="en-US">
                <a:solidFill>
                  <a:srgbClr val="FFFF00"/>
                </a:solidFill>
              </a:rPr>
              <a:t>Cystine</a:t>
            </a:r>
          </a:p>
        </p:txBody>
      </p:sp>
      <p:sp>
        <p:nvSpPr>
          <p:cNvPr id="59395" name="Text Box 3">
            <a:extLst>
              <a:ext uri="{FF2B5EF4-FFF2-40B4-BE49-F238E27FC236}">
                <a16:creationId xmlns:a16="http://schemas.microsoft.com/office/drawing/2014/main" id="{C25639B3-A3FD-4190-A242-C5E895E18B6F}"/>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pic>
        <p:nvPicPr>
          <p:cNvPr id="59396" name="Picture 6" descr="stones_cystine">
            <a:extLst>
              <a:ext uri="{FF2B5EF4-FFF2-40B4-BE49-F238E27FC236}">
                <a16:creationId xmlns:a16="http://schemas.microsoft.com/office/drawing/2014/main" id="{546D0927-1330-487B-A24C-718125C2B2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32114" y="1600201"/>
            <a:ext cx="63277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7" name="FlagCount" hidden="1">
            <a:hlinkClick r:id="rId4" action="ppaction://hlinkfile"/>
            <a:extLst>
              <a:ext uri="{FF2B5EF4-FFF2-40B4-BE49-F238E27FC236}">
                <a16:creationId xmlns:a16="http://schemas.microsoft.com/office/drawing/2014/main" id="{81E25D40-59D5-45D1-B7E2-47D9A29055B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441B4BEE-C0F6-4DB0-8199-171D64E35601}"/>
              </a:ext>
            </a:extLst>
          </p:cNvPr>
          <p:cNvSpPr>
            <a:spLocks noGrp="1" noChangeArrowheads="1"/>
          </p:cNvSpPr>
          <p:nvPr>
            <p:ph type="title"/>
          </p:nvPr>
        </p:nvSpPr>
        <p:spPr/>
        <p:txBody>
          <a:bodyPr/>
          <a:lstStyle/>
          <a:p>
            <a:pPr eaLnBrk="1" hangingPunct="1"/>
            <a:r>
              <a:rPr lang="en-US" altLang="en-US" sz="4000">
                <a:solidFill>
                  <a:srgbClr val="FFFF00"/>
                </a:solidFill>
              </a:rPr>
              <a:t>Magnesium ammonium phosphate</a:t>
            </a:r>
            <a:br>
              <a:rPr lang="en-US" altLang="en-US" sz="4000">
                <a:solidFill>
                  <a:srgbClr val="FFFF00"/>
                </a:solidFill>
              </a:rPr>
            </a:br>
            <a:r>
              <a:rPr lang="en-US" altLang="en-US" sz="4000">
                <a:solidFill>
                  <a:srgbClr val="FFFF00"/>
                </a:solidFill>
              </a:rPr>
              <a:t>(struvite)</a:t>
            </a:r>
          </a:p>
        </p:txBody>
      </p:sp>
      <p:sp>
        <p:nvSpPr>
          <p:cNvPr id="61443" name="Text Box 3">
            <a:extLst>
              <a:ext uri="{FF2B5EF4-FFF2-40B4-BE49-F238E27FC236}">
                <a16:creationId xmlns:a16="http://schemas.microsoft.com/office/drawing/2014/main" id="{B669021A-77FC-4114-BBE4-B658EB3CCC38}"/>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pic>
        <p:nvPicPr>
          <p:cNvPr id="61444" name="Picture 6" descr="stones_mgphos">
            <a:extLst>
              <a:ext uri="{FF2B5EF4-FFF2-40B4-BE49-F238E27FC236}">
                <a16:creationId xmlns:a16="http://schemas.microsoft.com/office/drawing/2014/main" id="{BAD4B155-5AF3-4395-A06A-16B60F4CB12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27351" y="1600201"/>
            <a:ext cx="6335713"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5" name="FlagCount" hidden="1">
            <a:hlinkClick r:id="rId4" action="ppaction://hlinkfile"/>
            <a:extLst>
              <a:ext uri="{FF2B5EF4-FFF2-40B4-BE49-F238E27FC236}">
                <a16:creationId xmlns:a16="http://schemas.microsoft.com/office/drawing/2014/main" id="{2F8DAABE-983B-4852-9983-41A76A745E35}"/>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30FC5D5-4064-4440-8536-D123B59007A0}"/>
              </a:ext>
            </a:extLst>
          </p:cNvPr>
          <p:cNvSpPr>
            <a:spLocks noGrp="1" noChangeArrowheads="1"/>
          </p:cNvSpPr>
          <p:nvPr>
            <p:ph type="title"/>
          </p:nvPr>
        </p:nvSpPr>
        <p:spPr/>
        <p:txBody>
          <a:bodyPr/>
          <a:lstStyle/>
          <a:p>
            <a:pPr eaLnBrk="1" hangingPunct="1"/>
            <a:r>
              <a:rPr lang="en-US" altLang="en-US">
                <a:solidFill>
                  <a:srgbClr val="FFFF00"/>
                </a:solidFill>
              </a:rPr>
              <a:t>Laboratory evaluation</a:t>
            </a:r>
          </a:p>
        </p:txBody>
      </p:sp>
      <p:sp>
        <p:nvSpPr>
          <p:cNvPr id="63491" name="Rectangle 3">
            <a:extLst>
              <a:ext uri="{FF2B5EF4-FFF2-40B4-BE49-F238E27FC236}">
                <a16:creationId xmlns:a16="http://schemas.microsoft.com/office/drawing/2014/main" id="{39F5D7D2-2381-47AC-9D44-3E1E2F5D3811}"/>
              </a:ext>
            </a:extLst>
          </p:cNvPr>
          <p:cNvSpPr>
            <a:spLocks noGrp="1" noChangeArrowheads="1"/>
          </p:cNvSpPr>
          <p:nvPr>
            <p:ph type="body" idx="1"/>
          </p:nvPr>
        </p:nvSpPr>
        <p:spPr/>
        <p:txBody>
          <a:bodyPr/>
          <a:lstStyle/>
          <a:p>
            <a:pPr eaLnBrk="1" hangingPunct="1"/>
            <a:r>
              <a:rPr lang="en-US" altLang="en-US">
                <a:solidFill>
                  <a:schemeClr val="bg1"/>
                </a:solidFill>
              </a:rPr>
              <a:t>Blood test (electrolytes, calcium, uric acid, phosphorus, creatinine)</a:t>
            </a:r>
          </a:p>
          <a:p>
            <a:pPr eaLnBrk="1" hangingPunct="1"/>
            <a:r>
              <a:rPr lang="en-US" altLang="en-US">
                <a:solidFill>
                  <a:schemeClr val="bg1"/>
                </a:solidFill>
              </a:rPr>
              <a:t>Stone analysis when possible</a:t>
            </a:r>
          </a:p>
          <a:p>
            <a:pPr eaLnBrk="1" hangingPunct="1"/>
            <a:endParaRPr lang="en-US" altLang="en-US"/>
          </a:p>
        </p:txBody>
      </p:sp>
      <p:sp>
        <p:nvSpPr>
          <p:cNvPr id="63492" name="FlagCount" hidden="1">
            <a:hlinkClick r:id="rId3" action="ppaction://hlinkfile"/>
            <a:extLst>
              <a:ext uri="{FF2B5EF4-FFF2-40B4-BE49-F238E27FC236}">
                <a16:creationId xmlns:a16="http://schemas.microsoft.com/office/drawing/2014/main" id="{3587644E-3DE7-41E0-85AD-C0AEDBC300A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434249C-6950-47DB-83CC-0EA1E0E7EDC0}"/>
              </a:ext>
            </a:extLst>
          </p:cNvPr>
          <p:cNvSpPr>
            <a:spLocks noGrp="1" noChangeArrowheads="1"/>
          </p:cNvSpPr>
          <p:nvPr>
            <p:ph type="title"/>
          </p:nvPr>
        </p:nvSpPr>
        <p:spPr/>
        <p:txBody>
          <a:bodyPr/>
          <a:lstStyle/>
          <a:p>
            <a:pPr eaLnBrk="1" hangingPunct="1"/>
            <a:r>
              <a:rPr lang="en-US" altLang="en-US" dirty="0">
                <a:solidFill>
                  <a:srgbClr val="FFFF00"/>
                </a:solidFill>
              </a:rPr>
              <a:t>Evaluation</a:t>
            </a:r>
          </a:p>
        </p:txBody>
      </p:sp>
      <p:sp>
        <p:nvSpPr>
          <p:cNvPr id="122883" name="Rectangle 3">
            <a:extLst>
              <a:ext uri="{FF2B5EF4-FFF2-40B4-BE49-F238E27FC236}">
                <a16:creationId xmlns:a16="http://schemas.microsoft.com/office/drawing/2014/main" id="{644964FD-2371-4CEB-BA85-2C1F11E33339}"/>
              </a:ext>
            </a:extLst>
          </p:cNvPr>
          <p:cNvSpPr>
            <a:spLocks noGrp="1" noChangeArrowheads="1"/>
          </p:cNvSpPr>
          <p:nvPr>
            <p:ph type="body" idx="1"/>
          </p:nvPr>
        </p:nvSpPr>
        <p:spPr/>
        <p:txBody>
          <a:bodyPr/>
          <a:lstStyle/>
          <a:p>
            <a:pPr eaLnBrk="1" hangingPunct="1">
              <a:lnSpc>
                <a:spcPct val="80000"/>
              </a:lnSpc>
              <a:buFontTx/>
              <a:buNone/>
            </a:pPr>
            <a:r>
              <a:rPr lang="en-US" altLang="en-US" dirty="0">
                <a:solidFill>
                  <a:schemeClr val="bg1"/>
                </a:solidFill>
              </a:rPr>
              <a:t>A 49-year-old man with a history of gouty arthritis comes for a follow-up evaluation. One week ago, he was evaluated in the emergency department for left-sided flank pain and hematuria. </a:t>
            </a:r>
          </a:p>
          <a:p>
            <a:pPr eaLnBrk="1" hangingPunct="1">
              <a:lnSpc>
                <a:spcPct val="80000"/>
              </a:lnSpc>
              <a:buFontTx/>
              <a:buNone/>
            </a:pPr>
            <a:endParaRPr lang="en-US" altLang="en-US" dirty="0">
              <a:solidFill>
                <a:schemeClr val="bg1"/>
              </a:solidFill>
            </a:endParaRPr>
          </a:p>
          <a:p>
            <a:pPr eaLnBrk="1" hangingPunct="1">
              <a:lnSpc>
                <a:spcPct val="80000"/>
              </a:lnSpc>
              <a:buFontTx/>
              <a:buNone/>
            </a:pPr>
            <a:r>
              <a:rPr lang="en-US" altLang="en-US" dirty="0">
                <a:solidFill>
                  <a:schemeClr val="bg1"/>
                </a:solidFill>
              </a:rPr>
              <a:t>A plain abdominal radiograph is unremarkable. After radiography is performed, the patient urinates debris and his pain is immediately relieved. </a:t>
            </a:r>
          </a:p>
          <a:p>
            <a:pPr eaLnBrk="1" hangingPunct="1">
              <a:lnSpc>
                <a:spcPct val="80000"/>
              </a:lnSpc>
              <a:buFontTx/>
              <a:buNone/>
            </a:pPr>
            <a:endParaRPr lang="en-US" altLang="en-US" dirty="0">
              <a:solidFill>
                <a:schemeClr val="bg1"/>
              </a:solidFill>
            </a:endParaRPr>
          </a:p>
          <a:p>
            <a:pPr eaLnBrk="1" hangingPunct="1">
              <a:lnSpc>
                <a:spcPct val="80000"/>
              </a:lnSpc>
              <a:buFontTx/>
              <a:buNone/>
            </a:pPr>
            <a:r>
              <a:rPr lang="en-US" altLang="en-US" dirty="0">
                <a:solidFill>
                  <a:schemeClr val="bg1"/>
                </a:solidFill>
              </a:rPr>
              <a:t>He has had no further symptoms.</a:t>
            </a:r>
            <a:r>
              <a:rPr lang="en-US" altLang="en-US" dirty="0"/>
              <a:t> </a:t>
            </a:r>
          </a:p>
        </p:txBody>
      </p:sp>
      <p:sp>
        <p:nvSpPr>
          <p:cNvPr id="122884" name="FlagCount" hidden="1">
            <a:hlinkClick r:id="rId2" action="ppaction://hlinkfile"/>
            <a:extLst>
              <a:ext uri="{FF2B5EF4-FFF2-40B4-BE49-F238E27FC236}">
                <a16:creationId xmlns:a16="http://schemas.microsoft.com/office/drawing/2014/main" id="{361704D5-5C2B-4532-AACA-1B2A31240E7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A7FED0D5-638A-4647-A9AF-A2B65ACECC51}"/>
              </a:ext>
            </a:extLst>
          </p:cNvPr>
          <p:cNvSpPr>
            <a:spLocks noGrp="1" noChangeArrowheads="1"/>
          </p:cNvSpPr>
          <p:nvPr>
            <p:ph type="title"/>
          </p:nvPr>
        </p:nvSpPr>
        <p:spPr/>
        <p:txBody>
          <a:bodyPr/>
          <a:lstStyle/>
          <a:p>
            <a:pPr eaLnBrk="1" hangingPunct="1"/>
            <a:r>
              <a:rPr lang="en-US" altLang="en-US">
                <a:solidFill>
                  <a:srgbClr val="FFFF00"/>
                </a:solidFill>
              </a:rPr>
              <a:t>Laboratory Data</a:t>
            </a:r>
          </a:p>
        </p:txBody>
      </p:sp>
      <p:sp>
        <p:nvSpPr>
          <p:cNvPr id="123907" name="Rectangle 3">
            <a:extLst>
              <a:ext uri="{FF2B5EF4-FFF2-40B4-BE49-F238E27FC236}">
                <a16:creationId xmlns:a16="http://schemas.microsoft.com/office/drawing/2014/main" id="{0C7B87D1-6FC9-483A-ACC4-9207EB14745E}"/>
              </a:ext>
            </a:extLst>
          </p:cNvPr>
          <p:cNvSpPr>
            <a:spLocks noGrp="1" noChangeArrowheads="1"/>
          </p:cNvSpPr>
          <p:nvPr>
            <p:ph type="body" idx="1"/>
          </p:nvPr>
        </p:nvSpPr>
        <p:spPr/>
        <p:txBody>
          <a:bodyPr>
            <a:normAutofit/>
          </a:bodyPr>
          <a:lstStyle/>
          <a:p>
            <a:pPr eaLnBrk="1" hangingPunct="1">
              <a:lnSpc>
                <a:spcPct val="80000"/>
              </a:lnSpc>
              <a:buFontTx/>
              <a:buNone/>
            </a:pPr>
            <a:r>
              <a:rPr lang="en-US" altLang="en-US" dirty="0">
                <a:solidFill>
                  <a:schemeClr val="bg1"/>
                </a:solidFill>
              </a:rPr>
              <a:t>Creatinine 1.0 mg/dL  </a:t>
            </a:r>
          </a:p>
          <a:p>
            <a:pPr eaLnBrk="1" hangingPunct="1">
              <a:lnSpc>
                <a:spcPct val="80000"/>
              </a:lnSpc>
              <a:buFontTx/>
              <a:buNone/>
            </a:pPr>
            <a:r>
              <a:rPr lang="en-US" altLang="en-US" dirty="0">
                <a:solidFill>
                  <a:schemeClr val="bg1"/>
                </a:solidFill>
              </a:rPr>
              <a:t>Potassium 4.6 </a:t>
            </a:r>
            <a:r>
              <a:rPr lang="en-US" altLang="en-US" dirty="0" err="1">
                <a:solidFill>
                  <a:schemeClr val="bg1"/>
                </a:solidFill>
              </a:rPr>
              <a:t>meq</a:t>
            </a:r>
            <a:r>
              <a:rPr lang="en-US" altLang="en-US" dirty="0">
                <a:solidFill>
                  <a:schemeClr val="bg1"/>
                </a:solidFill>
              </a:rPr>
              <a:t>/L  </a:t>
            </a:r>
          </a:p>
          <a:p>
            <a:pPr eaLnBrk="1" hangingPunct="1">
              <a:lnSpc>
                <a:spcPct val="80000"/>
              </a:lnSpc>
              <a:buFontTx/>
              <a:buNone/>
            </a:pPr>
            <a:r>
              <a:rPr lang="en-US" altLang="en-US" dirty="0">
                <a:solidFill>
                  <a:schemeClr val="bg1"/>
                </a:solidFill>
              </a:rPr>
              <a:t>Bicarbonate 26 </a:t>
            </a:r>
            <a:r>
              <a:rPr lang="en-US" altLang="en-US" dirty="0" err="1">
                <a:solidFill>
                  <a:schemeClr val="bg1"/>
                </a:solidFill>
              </a:rPr>
              <a:t>meq</a:t>
            </a:r>
            <a:r>
              <a:rPr lang="en-US" altLang="en-US" dirty="0">
                <a:solidFill>
                  <a:schemeClr val="bg1"/>
                </a:solidFill>
              </a:rPr>
              <a:t>/L  </a:t>
            </a:r>
          </a:p>
          <a:p>
            <a:pPr eaLnBrk="1" hangingPunct="1">
              <a:lnSpc>
                <a:spcPct val="80000"/>
              </a:lnSpc>
              <a:buFontTx/>
              <a:buNone/>
            </a:pPr>
            <a:r>
              <a:rPr lang="en-US" altLang="en-US" dirty="0">
                <a:solidFill>
                  <a:schemeClr val="bg1"/>
                </a:solidFill>
              </a:rPr>
              <a:t>Calcium 10.1 mg/dL  </a:t>
            </a:r>
          </a:p>
          <a:p>
            <a:pPr eaLnBrk="1" hangingPunct="1">
              <a:lnSpc>
                <a:spcPct val="80000"/>
              </a:lnSpc>
              <a:buFontTx/>
              <a:buNone/>
            </a:pPr>
            <a:r>
              <a:rPr lang="en-US" altLang="en-US" dirty="0">
                <a:solidFill>
                  <a:schemeClr val="bg1"/>
                </a:solidFill>
              </a:rPr>
              <a:t>Phosphorus 2.1 mg/dL  </a:t>
            </a:r>
          </a:p>
          <a:p>
            <a:pPr>
              <a:lnSpc>
                <a:spcPct val="80000"/>
              </a:lnSpc>
              <a:buNone/>
            </a:pPr>
            <a:r>
              <a:rPr lang="en-US" altLang="en-US" dirty="0">
                <a:solidFill>
                  <a:schemeClr val="bg1"/>
                </a:solidFill>
              </a:rPr>
              <a:t>Uric acid 9.0 mg/dL  </a:t>
            </a:r>
          </a:p>
          <a:p>
            <a:pPr eaLnBrk="1" hangingPunct="1">
              <a:lnSpc>
                <a:spcPct val="80000"/>
              </a:lnSpc>
              <a:buFontTx/>
              <a:buNone/>
            </a:pPr>
            <a:r>
              <a:rPr lang="en-US" altLang="en-US" dirty="0">
                <a:solidFill>
                  <a:schemeClr val="bg1"/>
                </a:solidFill>
              </a:rPr>
              <a:t>Urinalysis pH 5, 3+ blood, 10–15 erythrocytes/</a:t>
            </a:r>
            <a:r>
              <a:rPr lang="en-US" altLang="en-US" dirty="0" err="1">
                <a:solidFill>
                  <a:schemeClr val="bg1"/>
                </a:solidFill>
              </a:rPr>
              <a:t>hpf</a:t>
            </a:r>
            <a:endParaRPr lang="en-US" altLang="en-US" dirty="0">
              <a:solidFill>
                <a:schemeClr val="bg1"/>
              </a:solidFill>
            </a:endParaRPr>
          </a:p>
        </p:txBody>
      </p:sp>
      <p:sp>
        <p:nvSpPr>
          <p:cNvPr id="123908" name="FlagCount" hidden="1">
            <a:hlinkClick r:id="rId2" action="ppaction://hlinkfile"/>
            <a:extLst>
              <a:ext uri="{FF2B5EF4-FFF2-40B4-BE49-F238E27FC236}">
                <a16:creationId xmlns:a16="http://schemas.microsoft.com/office/drawing/2014/main" id="{F5C1BF3E-3525-4B5E-913F-AF47241F4E9A}"/>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PQuestion">
            <a:extLst>
              <a:ext uri="{FF2B5EF4-FFF2-40B4-BE49-F238E27FC236}">
                <a16:creationId xmlns:a16="http://schemas.microsoft.com/office/drawing/2014/main" id="{C2FA91F7-6688-4AB4-9B66-462810746229}"/>
              </a:ext>
            </a:extLst>
          </p:cNvPr>
          <p:cNvSpPr>
            <a:spLocks noGrp="1" noChangeArrowheads="1"/>
          </p:cNvSpPr>
          <p:nvPr>
            <p:ph type="title"/>
          </p:nvPr>
        </p:nvSpPr>
        <p:spPr>
          <a:xfrm>
            <a:off x="2209800" y="838200"/>
            <a:ext cx="7772400" cy="838200"/>
          </a:xfrm>
          <a:noFill/>
        </p:spPr>
        <p:txBody>
          <a:bodyPr>
            <a:normAutofit fontScale="90000"/>
          </a:bodyPr>
          <a:lstStyle/>
          <a:p>
            <a:pPr eaLnBrk="1" hangingPunct="1"/>
            <a:r>
              <a:rPr lang="en-US" altLang="en-US" sz="3200">
                <a:solidFill>
                  <a:srgbClr val="FFFF00"/>
                </a:solidFill>
              </a:rPr>
              <a:t>Which of the following is the most likely diagnosis?</a:t>
            </a:r>
            <a:r>
              <a:rPr lang="en-US" altLang="en-US" sz="4000"/>
              <a:t> </a:t>
            </a:r>
          </a:p>
        </p:txBody>
      </p:sp>
      <p:graphicFrame>
        <p:nvGraphicFramePr>
          <p:cNvPr id="135176" name="TPChart" hidden="1">
            <a:extLst>
              <a:ext uri="{FF2B5EF4-FFF2-40B4-BE49-F238E27FC236}">
                <a16:creationId xmlns:a16="http://schemas.microsoft.com/office/drawing/2014/main" id="{131955A0-0AE2-4822-AF2C-922F01E64CB0}"/>
              </a:ext>
            </a:extLst>
          </p:cNvPr>
          <p:cNvGraphicFramePr>
            <a:graphicFrameLocks noChangeAspect="1"/>
          </p:cNvGraphicFramePr>
          <p:nvPr/>
        </p:nvGraphicFramePr>
        <p:xfrm>
          <a:off x="5969000" y="2159000"/>
          <a:ext cx="5207000" cy="4953000"/>
        </p:xfrm>
        <a:graphic>
          <a:graphicData uri="http://schemas.openxmlformats.org/presentationml/2006/ole">
            <mc:AlternateContent xmlns:mc="http://schemas.openxmlformats.org/markup-compatibility/2006">
              <mc:Choice xmlns:v="urn:schemas-microsoft-com:vml" Requires="v">
                <p:oleObj name="Chart" r:id="rId4" imgW="7815309" imgH="7429236" progId="MSGraph.Chart.8">
                  <p:embed followColorScheme="full"/>
                </p:oleObj>
              </mc:Choice>
              <mc:Fallback>
                <p:oleObj name="Chart" r:id="rId4" imgW="7815309" imgH="7429236" progId="MSGraph.Chart.8">
                  <p:embed followColorScheme="full"/>
                  <p:pic>
                    <p:nvPicPr>
                      <p:cNvPr id="135176" name="TPChart" hidden="1">
                        <a:extLst>
                          <a:ext uri="{FF2B5EF4-FFF2-40B4-BE49-F238E27FC236}">
                            <a16:creationId xmlns:a16="http://schemas.microsoft.com/office/drawing/2014/main" id="{131955A0-0AE2-4822-AF2C-922F01E64CB0}"/>
                          </a:ext>
                        </a:extLst>
                      </p:cNvPr>
                      <p:cNvPicPr>
                        <a:picLocks noChangeAspect="1" noChangeArrowheads="1"/>
                      </p:cNvPicPr>
                      <p:nvPr/>
                    </p:nvPicPr>
                    <p:blipFill>
                      <a:blip r:embed="rId5"/>
                      <a:srcRect/>
                      <a:stretch>
                        <a:fillRect/>
                      </a:stretch>
                    </p:blipFill>
                    <p:spPr bwMode="auto">
                      <a:xfrm>
                        <a:off x="5969000" y="2159000"/>
                        <a:ext cx="5207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4932" name="TPAnswers">
            <a:extLst>
              <a:ext uri="{FF2B5EF4-FFF2-40B4-BE49-F238E27FC236}">
                <a16:creationId xmlns:a16="http://schemas.microsoft.com/office/drawing/2014/main" id="{2345A4BC-D86E-4180-91C5-10D64FE1B0BB}"/>
              </a:ext>
            </a:extLst>
          </p:cNvPr>
          <p:cNvSpPr>
            <a:spLocks noGrp="1" noChangeArrowheads="1"/>
          </p:cNvSpPr>
          <p:nvPr>
            <p:ph type="body" idx="1"/>
          </p:nvPr>
        </p:nvSpPr>
        <p:spPr>
          <a:xfrm>
            <a:off x="1828800" y="2362200"/>
            <a:ext cx="4598988" cy="2544286"/>
          </a:xfrm>
        </p:spPr>
        <p:txBody>
          <a:bodyPr>
            <a:spAutoFit/>
          </a:bodyPr>
          <a:lstStyle/>
          <a:p>
            <a:pPr marL="609600" indent="-609600">
              <a:buClr>
                <a:srgbClr val="FFFFFF"/>
              </a:buClr>
              <a:buFont typeface="+mj-lt"/>
              <a:buAutoNum type="alphaUcPeriod"/>
            </a:pPr>
            <a:r>
              <a:rPr lang="en-US" altLang="en-US" dirty="0">
                <a:solidFill>
                  <a:schemeClr val="bg1"/>
                </a:solidFill>
              </a:rPr>
              <a:t>Calcium oxalate stones</a:t>
            </a:r>
          </a:p>
          <a:p>
            <a:pPr marL="609600" indent="-609600">
              <a:buClr>
                <a:srgbClr val="FFFFFF"/>
              </a:buClr>
              <a:buFont typeface="+mj-lt"/>
              <a:buAutoNum type="alphaUcPeriod"/>
            </a:pPr>
            <a:r>
              <a:rPr lang="en-US" altLang="en-US" dirty="0">
                <a:solidFill>
                  <a:schemeClr val="bg1"/>
                </a:solidFill>
              </a:rPr>
              <a:t>Uric acid stones</a:t>
            </a:r>
          </a:p>
          <a:p>
            <a:pPr marL="609600" indent="-609600">
              <a:buClr>
                <a:srgbClr val="FFFFFF"/>
              </a:buClr>
              <a:buFont typeface="+mj-lt"/>
              <a:buAutoNum type="alphaUcPeriod"/>
            </a:pPr>
            <a:r>
              <a:rPr lang="en-US" altLang="en-US" dirty="0">
                <a:solidFill>
                  <a:schemeClr val="bg1"/>
                </a:solidFill>
              </a:rPr>
              <a:t>Calcium phosphate stones</a:t>
            </a:r>
            <a:r>
              <a:rPr lang="en-US" altLang="en-US" dirty="0"/>
              <a:t> </a:t>
            </a:r>
            <a:endParaRPr lang="en-US" altLang="en-US" dirty="0">
              <a:solidFill>
                <a:schemeClr val="bg1"/>
              </a:solidFill>
            </a:endParaRPr>
          </a:p>
          <a:p>
            <a:pPr marL="609600" indent="-609600">
              <a:buClr>
                <a:srgbClr val="FFFFFF"/>
              </a:buClr>
              <a:buFont typeface="+mj-lt"/>
              <a:buAutoNum type="alphaUcPeriod"/>
            </a:pPr>
            <a:r>
              <a:rPr lang="en-US" altLang="en-US" dirty="0">
                <a:solidFill>
                  <a:schemeClr val="bg1"/>
                </a:solidFill>
              </a:rPr>
              <a:t>Struvite calculi</a:t>
            </a:r>
            <a:r>
              <a:rPr lang="en-US" altLang="en-US" dirty="0"/>
              <a:t> </a:t>
            </a:r>
          </a:p>
          <a:p>
            <a:pPr marL="609600" indent="-609600">
              <a:buClr>
                <a:srgbClr val="FFFFFF"/>
              </a:buClr>
              <a:buFont typeface="+mj-lt"/>
              <a:buAutoNum type="alphaUcPeriod"/>
            </a:pPr>
            <a:r>
              <a:rPr lang="en-US" altLang="en-US" dirty="0">
                <a:solidFill>
                  <a:schemeClr val="bg1"/>
                </a:solidFill>
              </a:rPr>
              <a:t>Cystine stones</a:t>
            </a:r>
          </a:p>
        </p:txBody>
      </p:sp>
      <p:sp>
        <p:nvSpPr>
          <p:cNvPr id="124933" name="FlagCount" hidden="1">
            <a:hlinkClick r:id="rId6" action="ppaction://hlinkfile"/>
            <a:extLst>
              <a:ext uri="{FF2B5EF4-FFF2-40B4-BE49-F238E27FC236}">
                <a16:creationId xmlns:a16="http://schemas.microsoft.com/office/drawing/2014/main" id="{611B3CA2-33AE-4055-8501-CEE21CB2935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135178" name="TPLastEvent" hidden="1">
            <a:extLst>
              <a:ext uri="{FF2B5EF4-FFF2-40B4-BE49-F238E27FC236}">
                <a16:creationId xmlns:a16="http://schemas.microsoft.com/office/drawing/2014/main" id="{DA3F4AEF-A38F-421A-8AD8-EDA1D3561ED5}"/>
              </a:ext>
            </a:extLst>
          </p:cNvPr>
          <p:cNvSpPr txBox="1">
            <a:spLocks noChangeArrowheads="1"/>
          </p:cNvSpPr>
          <p:nvPr/>
        </p:nvSpPr>
        <p:spPr bwMode="auto">
          <a:xfrm>
            <a:off x="1536700" y="127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5176" grpId="0"/>
      <p:bldP spid="13517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PQuestion">
            <a:extLst>
              <a:ext uri="{FF2B5EF4-FFF2-40B4-BE49-F238E27FC236}">
                <a16:creationId xmlns:a16="http://schemas.microsoft.com/office/drawing/2014/main" id="{C2FA91F7-6688-4AB4-9B66-462810746229}"/>
              </a:ext>
            </a:extLst>
          </p:cNvPr>
          <p:cNvSpPr>
            <a:spLocks noGrp="1" noChangeArrowheads="1"/>
          </p:cNvSpPr>
          <p:nvPr>
            <p:ph type="title"/>
          </p:nvPr>
        </p:nvSpPr>
        <p:spPr>
          <a:xfrm>
            <a:off x="2209800" y="838200"/>
            <a:ext cx="7772400" cy="838200"/>
          </a:xfrm>
          <a:noFill/>
        </p:spPr>
        <p:txBody>
          <a:bodyPr>
            <a:normAutofit fontScale="90000"/>
          </a:bodyPr>
          <a:lstStyle/>
          <a:p>
            <a:pPr eaLnBrk="1" hangingPunct="1"/>
            <a:r>
              <a:rPr lang="en-US" altLang="en-US" sz="3200">
                <a:solidFill>
                  <a:srgbClr val="FFFF00"/>
                </a:solidFill>
              </a:rPr>
              <a:t>Which of the following is the most likely diagnosis?</a:t>
            </a:r>
            <a:r>
              <a:rPr lang="en-US" altLang="en-US" sz="4000"/>
              <a:t> </a:t>
            </a:r>
          </a:p>
        </p:txBody>
      </p:sp>
      <p:graphicFrame>
        <p:nvGraphicFramePr>
          <p:cNvPr id="135176" name="TPChart" hidden="1">
            <a:extLst>
              <a:ext uri="{FF2B5EF4-FFF2-40B4-BE49-F238E27FC236}">
                <a16:creationId xmlns:a16="http://schemas.microsoft.com/office/drawing/2014/main" id="{131955A0-0AE2-4822-AF2C-922F01E64CB0}"/>
              </a:ext>
            </a:extLst>
          </p:cNvPr>
          <p:cNvGraphicFramePr>
            <a:graphicFrameLocks noChangeAspect="1"/>
          </p:cNvGraphicFramePr>
          <p:nvPr/>
        </p:nvGraphicFramePr>
        <p:xfrm>
          <a:off x="5969000" y="2159000"/>
          <a:ext cx="5207000" cy="4953000"/>
        </p:xfrm>
        <a:graphic>
          <a:graphicData uri="http://schemas.openxmlformats.org/presentationml/2006/ole">
            <mc:AlternateContent xmlns:mc="http://schemas.openxmlformats.org/markup-compatibility/2006">
              <mc:Choice xmlns:v="urn:schemas-microsoft-com:vml" Requires="v">
                <p:oleObj name="Chart" r:id="rId4" imgW="7815309" imgH="7429236" progId="MSGraph.Chart.8">
                  <p:embed followColorScheme="full"/>
                </p:oleObj>
              </mc:Choice>
              <mc:Fallback>
                <p:oleObj name="Chart" r:id="rId4" imgW="7815309" imgH="7429236" progId="MSGraph.Chart.8">
                  <p:embed followColorScheme="full"/>
                  <p:pic>
                    <p:nvPicPr>
                      <p:cNvPr id="135176" name="TPChart" hidden="1">
                        <a:extLst>
                          <a:ext uri="{FF2B5EF4-FFF2-40B4-BE49-F238E27FC236}">
                            <a16:creationId xmlns:a16="http://schemas.microsoft.com/office/drawing/2014/main" id="{131955A0-0AE2-4822-AF2C-922F01E64CB0}"/>
                          </a:ext>
                        </a:extLst>
                      </p:cNvPr>
                      <p:cNvPicPr>
                        <a:picLocks noChangeAspect="1" noChangeArrowheads="1"/>
                      </p:cNvPicPr>
                      <p:nvPr/>
                    </p:nvPicPr>
                    <p:blipFill>
                      <a:blip r:embed="rId5"/>
                      <a:srcRect/>
                      <a:stretch>
                        <a:fillRect/>
                      </a:stretch>
                    </p:blipFill>
                    <p:spPr bwMode="auto">
                      <a:xfrm>
                        <a:off x="5969000" y="2159000"/>
                        <a:ext cx="5207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4932" name="TPAnswers">
            <a:extLst>
              <a:ext uri="{FF2B5EF4-FFF2-40B4-BE49-F238E27FC236}">
                <a16:creationId xmlns:a16="http://schemas.microsoft.com/office/drawing/2014/main" id="{2345A4BC-D86E-4180-91C5-10D64FE1B0BB}"/>
              </a:ext>
            </a:extLst>
          </p:cNvPr>
          <p:cNvSpPr>
            <a:spLocks noGrp="1" noChangeArrowheads="1"/>
          </p:cNvSpPr>
          <p:nvPr>
            <p:ph type="body" idx="1"/>
          </p:nvPr>
        </p:nvSpPr>
        <p:spPr>
          <a:xfrm>
            <a:off x="1828800" y="2362200"/>
            <a:ext cx="4598988" cy="2544286"/>
          </a:xfrm>
        </p:spPr>
        <p:txBody>
          <a:bodyPr>
            <a:spAutoFit/>
          </a:bodyPr>
          <a:lstStyle/>
          <a:p>
            <a:pPr marL="609600" indent="-609600">
              <a:buClr>
                <a:srgbClr val="FFFFFF"/>
              </a:buClr>
              <a:buFont typeface="+mj-lt"/>
              <a:buAutoNum type="alphaUcPeriod"/>
            </a:pPr>
            <a:r>
              <a:rPr lang="en-US" altLang="en-US" dirty="0">
                <a:solidFill>
                  <a:schemeClr val="bg1"/>
                </a:solidFill>
              </a:rPr>
              <a:t>Calcium oxalate stones</a:t>
            </a:r>
          </a:p>
          <a:p>
            <a:pPr marL="609600" indent="-609600">
              <a:buClr>
                <a:srgbClr val="FFFFFF"/>
              </a:buClr>
              <a:buFont typeface="+mj-lt"/>
              <a:buAutoNum type="alphaUcPeriod"/>
            </a:pPr>
            <a:r>
              <a:rPr lang="en-US" altLang="en-US" dirty="0">
                <a:solidFill>
                  <a:srgbClr val="92D050"/>
                </a:solidFill>
              </a:rPr>
              <a:t>Uric acid stones</a:t>
            </a:r>
          </a:p>
          <a:p>
            <a:pPr marL="609600" indent="-609600">
              <a:buClr>
                <a:srgbClr val="FFFFFF"/>
              </a:buClr>
              <a:buFont typeface="+mj-lt"/>
              <a:buAutoNum type="alphaUcPeriod"/>
            </a:pPr>
            <a:r>
              <a:rPr lang="en-US" altLang="en-US" dirty="0">
                <a:solidFill>
                  <a:schemeClr val="bg1"/>
                </a:solidFill>
              </a:rPr>
              <a:t>Calcium phosphate stones</a:t>
            </a:r>
            <a:r>
              <a:rPr lang="en-US" altLang="en-US" dirty="0"/>
              <a:t> </a:t>
            </a:r>
            <a:endParaRPr lang="en-US" altLang="en-US" dirty="0">
              <a:solidFill>
                <a:schemeClr val="bg1"/>
              </a:solidFill>
            </a:endParaRPr>
          </a:p>
          <a:p>
            <a:pPr marL="609600" indent="-609600">
              <a:buClr>
                <a:srgbClr val="FFFFFF"/>
              </a:buClr>
              <a:buFont typeface="+mj-lt"/>
              <a:buAutoNum type="alphaUcPeriod"/>
            </a:pPr>
            <a:r>
              <a:rPr lang="en-US" altLang="en-US" dirty="0">
                <a:solidFill>
                  <a:schemeClr val="bg1"/>
                </a:solidFill>
              </a:rPr>
              <a:t>Struvite calculi</a:t>
            </a:r>
            <a:r>
              <a:rPr lang="en-US" altLang="en-US" dirty="0"/>
              <a:t> </a:t>
            </a:r>
          </a:p>
          <a:p>
            <a:pPr marL="609600" indent="-609600">
              <a:buClr>
                <a:srgbClr val="FFFFFF"/>
              </a:buClr>
              <a:buFont typeface="+mj-lt"/>
              <a:buAutoNum type="alphaUcPeriod"/>
            </a:pPr>
            <a:r>
              <a:rPr lang="en-US" altLang="en-US" dirty="0">
                <a:solidFill>
                  <a:schemeClr val="bg1"/>
                </a:solidFill>
              </a:rPr>
              <a:t>Cystine stones</a:t>
            </a:r>
          </a:p>
        </p:txBody>
      </p:sp>
      <p:sp>
        <p:nvSpPr>
          <p:cNvPr id="124933" name="FlagCount" hidden="1">
            <a:hlinkClick r:id="rId6" action="ppaction://hlinkfile"/>
            <a:extLst>
              <a:ext uri="{FF2B5EF4-FFF2-40B4-BE49-F238E27FC236}">
                <a16:creationId xmlns:a16="http://schemas.microsoft.com/office/drawing/2014/main" id="{611B3CA2-33AE-4055-8501-CEE21CB2935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135178" name="TPLastEvent" hidden="1">
            <a:extLst>
              <a:ext uri="{FF2B5EF4-FFF2-40B4-BE49-F238E27FC236}">
                <a16:creationId xmlns:a16="http://schemas.microsoft.com/office/drawing/2014/main" id="{DA3F4AEF-A38F-421A-8AD8-EDA1D3561ED5}"/>
              </a:ext>
            </a:extLst>
          </p:cNvPr>
          <p:cNvSpPr txBox="1">
            <a:spLocks noChangeArrowheads="1"/>
          </p:cNvSpPr>
          <p:nvPr/>
        </p:nvSpPr>
        <p:spPr bwMode="auto">
          <a:xfrm>
            <a:off x="1536700" y="127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 </a:t>
            </a:r>
          </a:p>
        </p:txBody>
      </p:sp>
    </p:spTree>
    <p:custDataLst>
      <p:tags r:id="rId1"/>
    </p:custDataLst>
    <p:extLst>
      <p:ext uri="{BB962C8B-B14F-4D97-AF65-F5344CB8AC3E}">
        <p14:creationId xmlns:p14="http://schemas.microsoft.com/office/powerpoint/2010/main" val="25399766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5176" grpId="0"/>
      <p:bldP spid="13517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BBC4BFD-7F4E-427F-B944-17EC40751DEA}"/>
              </a:ext>
            </a:extLst>
          </p:cNvPr>
          <p:cNvSpPr>
            <a:spLocks noGrp="1" noChangeArrowheads="1"/>
          </p:cNvSpPr>
          <p:nvPr>
            <p:ph type="title"/>
          </p:nvPr>
        </p:nvSpPr>
        <p:spPr/>
        <p:txBody>
          <a:bodyPr/>
          <a:lstStyle/>
          <a:p>
            <a:pPr eaLnBrk="1" hangingPunct="1"/>
            <a:r>
              <a:rPr lang="en-US" altLang="en-US">
                <a:solidFill>
                  <a:srgbClr val="FFFF00"/>
                </a:solidFill>
              </a:rPr>
              <a:t>Radiologic evaluation</a:t>
            </a:r>
          </a:p>
        </p:txBody>
      </p:sp>
      <p:sp>
        <p:nvSpPr>
          <p:cNvPr id="65539" name="Rectangle 3">
            <a:extLst>
              <a:ext uri="{FF2B5EF4-FFF2-40B4-BE49-F238E27FC236}">
                <a16:creationId xmlns:a16="http://schemas.microsoft.com/office/drawing/2014/main" id="{0241B2DE-3BEE-4E2F-B376-212D83C517EC}"/>
              </a:ext>
            </a:extLst>
          </p:cNvPr>
          <p:cNvSpPr>
            <a:spLocks noGrp="1" noChangeArrowheads="1"/>
          </p:cNvSpPr>
          <p:nvPr>
            <p:ph type="body" idx="1"/>
          </p:nvPr>
        </p:nvSpPr>
        <p:spPr/>
        <p:txBody>
          <a:bodyPr/>
          <a:lstStyle/>
          <a:p>
            <a:pPr eaLnBrk="1" hangingPunct="1"/>
            <a:r>
              <a:rPr lang="en-US" altLang="en-US" dirty="0">
                <a:solidFill>
                  <a:schemeClr val="bg1"/>
                </a:solidFill>
              </a:rPr>
              <a:t>KUB (uric acid and xanthine calculi are radiolucent)</a:t>
            </a:r>
          </a:p>
          <a:p>
            <a:pPr eaLnBrk="1" hangingPunct="1"/>
            <a:r>
              <a:rPr lang="en-US" altLang="en-US" dirty="0">
                <a:solidFill>
                  <a:schemeClr val="bg1"/>
                </a:solidFill>
              </a:rPr>
              <a:t>IV </a:t>
            </a:r>
            <a:r>
              <a:rPr lang="en-US" altLang="en-US" dirty="0" err="1">
                <a:solidFill>
                  <a:schemeClr val="bg1"/>
                </a:solidFill>
              </a:rPr>
              <a:t>urogram</a:t>
            </a:r>
            <a:r>
              <a:rPr lang="en-US" altLang="en-US" dirty="0">
                <a:solidFill>
                  <a:schemeClr val="bg1"/>
                </a:solidFill>
              </a:rPr>
              <a:t> (can show anatomic abnormalities in GU tract)</a:t>
            </a:r>
          </a:p>
          <a:p>
            <a:pPr eaLnBrk="1" hangingPunct="1"/>
            <a:r>
              <a:rPr lang="en-US" altLang="en-US" dirty="0">
                <a:solidFill>
                  <a:schemeClr val="bg1"/>
                </a:solidFill>
              </a:rPr>
              <a:t>CT scan (high sensitivity and specificity) – Gold Standard</a:t>
            </a:r>
          </a:p>
          <a:p>
            <a:pPr eaLnBrk="1" hangingPunct="1"/>
            <a:r>
              <a:rPr lang="en-US" altLang="en-US" dirty="0">
                <a:solidFill>
                  <a:schemeClr val="bg1"/>
                </a:solidFill>
              </a:rPr>
              <a:t>Renal ultrasound (misses ureteral stones) – use in pregnancy</a:t>
            </a:r>
          </a:p>
          <a:p>
            <a:pPr eaLnBrk="1" hangingPunct="1"/>
            <a:endParaRPr lang="en-US" altLang="en-US" dirty="0"/>
          </a:p>
        </p:txBody>
      </p:sp>
      <p:sp>
        <p:nvSpPr>
          <p:cNvPr id="65540" name="FlagCount" hidden="1">
            <a:hlinkClick r:id="rId3" action="ppaction://hlinkfile"/>
            <a:extLst>
              <a:ext uri="{FF2B5EF4-FFF2-40B4-BE49-F238E27FC236}">
                <a16:creationId xmlns:a16="http://schemas.microsoft.com/office/drawing/2014/main" id="{51542B98-654E-47D5-BDF8-5821214ED67D}"/>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CC0000"/>
                </a:solidFill>
              </a:rPr>
              <a:t>Hematuria</a:t>
            </a:r>
          </a:p>
        </p:txBody>
      </p:sp>
      <p:sp>
        <p:nvSpPr>
          <p:cNvPr id="3" name="Content Placeholder 2"/>
          <p:cNvSpPr>
            <a:spLocks noGrp="1"/>
          </p:cNvSpPr>
          <p:nvPr>
            <p:ph idx="1"/>
          </p:nvPr>
        </p:nvSpPr>
        <p:spPr/>
        <p:txBody>
          <a:bodyPr/>
          <a:lstStyle/>
          <a:p>
            <a:r>
              <a:rPr lang="en-US" altLang="en-US" dirty="0">
                <a:solidFill>
                  <a:schemeClr val="bg1">
                    <a:lumMod val="95000"/>
                  </a:schemeClr>
                </a:solidFill>
              </a:rPr>
              <a:t>Presence of blood or intact cells in the urine</a:t>
            </a:r>
          </a:p>
          <a:p>
            <a:r>
              <a:rPr lang="en-US" altLang="en-US" dirty="0">
                <a:solidFill>
                  <a:schemeClr val="bg1">
                    <a:lumMod val="95000"/>
                  </a:schemeClr>
                </a:solidFill>
              </a:rPr>
              <a:t>RBC can enter the urine anywhere from the glomerulus to the urethra</a:t>
            </a:r>
          </a:p>
          <a:p>
            <a:r>
              <a:rPr lang="en-US" altLang="en-US" dirty="0">
                <a:solidFill>
                  <a:schemeClr val="bg1">
                    <a:lumMod val="95000"/>
                  </a:schemeClr>
                </a:solidFill>
              </a:rPr>
              <a:t>Greater than 2 RBC/</a:t>
            </a:r>
            <a:r>
              <a:rPr lang="en-US" altLang="en-US" dirty="0" err="1">
                <a:solidFill>
                  <a:schemeClr val="bg1">
                    <a:lumMod val="95000"/>
                  </a:schemeClr>
                </a:solidFill>
              </a:rPr>
              <a:t>hpf</a:t>
            </a:r>
            <a:r>
              <a:rPr lang="en-US" altLang="en-US" dirty="0">
                <a:solidFill>
                  <a:schemeClr val="bg1">
                    <a:lumMod val="95000"/>
                  </a:schemeClr>
                </a:solidFill>
              </a:rPr>
              <a:t> considered abnormal</a:t>
            </a:r>
          </a:p>
          <a:p>
            <a:endParaRPr lang="en-US" dirty="0"/>
          </a:p>
        </p:txBody>
      </p:sp>
    </p:spTree>
    <p:extLst>
      <p:ext uri="{BB962C8B-B14F-4D97-AF65-F5344CB8AC3E}">
        <p14:creationId xmlns:p14="http://schemas.microsoft.com/office/powerpoint/2010/main" val="538764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
            <a:extLst>
              <a:ext uri="{FF2B5EF4-FFF2-40B4-BE49-F238E27FC236}">
                <a16:creationId xmlns:a16="http://schemas.microsoft.com/office/drawing/2014/main" id="{5103B067-20E4-4610-9A85-86964AE4FA4C}"/>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pic>
        <p:nvPicPr>
          <p:cNvPr id="67587" name="Picture 7" descr="stone_xray1">
            <a:extLst>
              <a:ext uri="{FF2B5EF4-FFF2-40B4-BE49-F238E27FC236}">
                <a16:creationId xmlns:a16="http://schemas.microsoft.com/office/drawing/2014/main" id="{15693E20-BADF-4F75-A4A4-B3A16F37E6C8}"/>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0" y="342900"/>
            <a:ext cx="76200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8" name="FlagCount" hidden="1">
            <a:hlinkClick r:id="rId4" action="ppaction://hlinkfile"/>
            <a:extLst>
              <a:ext uri="{FF2B5EF4-FFF2-40B4-BE49-F238E27FC236}">
                <a16:creationId xmlns:a16="http://schemas.microsoft.com/office/drawing/2014/main" id="{6E4FCAEE-5B86-4394-A1CE-69636C3209D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67589" name="TextBox 1">
            <a:extLst>
              <a:ext uri="{FF2B5EF4-FFF2-40B4-BE49-F238E27FC236}">
                <a16:creationId xmlns:a16="http://schemas.microsoft.com/office/drawing/2014/main" id="{1D586729-0549-41B5-9486-A442DE51DCE1}"/>
              </a:ext>
            </a:extLst>
          </p:cNvPr>
          <p:cNvSpPr txBox="1">
            <a:spLocks noChangeArrowheads="1"/>
          </p:cNvSpPr>
          <p:nvPr/>
        </p:nvSpPr>
        <p:spPr bwMode="auto">
          <a:xfrm>
            <a:off x="2133600" y="6057900"/>
            <a:ext cx="7086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solidFill>
                  <a:schemeClr val="bg1"/>
                </a:solidFill>
              </a:rPr>
              <a:t>Multiple cystine stones in r kidney, ureter, and bladder</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6D55D8C6-5ECE-4AEF-858F-2B473297C349}"/>
              </a:ext>
            </a:extLst>
          </p:cNvPr>
          <p:cNvSpPr txBox="1">
            <a:spLocks noChangeArrowheads="1"/>
          </p:cNvSpPr>
          <p:nvPr/>
        </p:nvSpPr>
        <p:spPr bwMode="auto">
          <a:xfrm>
            <a:off x="1981200" y="6477001"/>
            <a:ext cx="6858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a:solidFill>
                  <a:schemeClr val="bg1"/>
                </a:solidFill>
              </a:rPr>
              <a:t>Johnson J and Feehally J, </a:t>
            </a:r>
            <a:r>
              <a:rPr lang="en-US" altLang="en-US" sz="1000" i="1">
                <a:solidFill>
                  <a:schemeClr val="bg1"/>
                </a:solidFill>
              </a:rPr>
              <a:t>Comprehensive Clinical Nephrology, </a:t>
            </a:r>
            <a:r>
              <a:rPr lang="en-US" altLang="en-US" sz="1000">
                <a:solidFill>
                  <a:schemeClr val="bg1"/>
                </a:solidFill>
              </a:rPr>
              <a:t>2</a:t>
            </a:r>
            <a:r>
              <a:rPr lang="en-US" altLang="en-US" sz="1000" baseline="30000">
                <a:solidFill>
                  <a:schemeClr val="bg1"/>
                </a:solidFill>
              </a:rPr>
              <a:t>nd</a:t>
            </a:r>
            <a:r>
              <a:rPr lang="en-US" altLang="en-US" sz="1000">
                <a:solidFill>
                  <a:schemeClr val="bg1"/>
                </a:solidFill>
              </a:rPr>
              <a:t> ed.</a:t>
            </a:r>
          </a:p>
        </p:txBody>
      </p:sp>
      <p:pic>
        <p:nvPicPr>
          <p:cNvPr id="69635" name="Picture 5" descr="stone_xray2">
            <a:extLst>
              <a:ext uri="{FF2B5EF4-FFF2-40B4-BE49-F238E27FC236}">
                <a16:creationId xmlns:a16="http://schemas.microsoft.com/office/drawing/2014/main" id="{EF9A636D-3B15-4139-82D2-E6C7693AD42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90764" y="342900"/>
            <a:ext cx="7610475"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6" name="FlagCount" hidden="1">
            <a:hlinkClick r:id="rId4" action="ppaction://hlinkfile"/>
            <a:extLst>
              <a:ext uri="{FF2B5EF4-FFF2-40B4-BE49-F238E27FC236}">
                <a16:creationId xmlns:a16="http://schemas.microsoft.com/office/drawing/2014/main" id="{EA75AF9F-54D7-4E8A-9EE6-233ECD3CDB29}"/>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69637" name="TextBox 1">
            <a:extLst>
              <a:ext uri="{FF2B5EF4-FFF2-40B4-BE49-F238E27FC236}">
                <a16:creationId xmlns:a16="http://schemas.microsoft.com/office/drawing/2014/main" id="{5849E542-4DC3-4F6F-B34F-26CB6C4DA44D}"/>
              </a:ext>
            </a:extLst>
          </p:cNvPr>
          <p:cNvSpPr txBox="1">
            <a:spLocks noChangeArrowheads="1"/>
          </p:cNvSpPr>
          <p:nvPr/>
        </p:nvSpPr>
        <p:spPr bwMode="auto">
          <a:xfrm>
            <a:off x="1981200" y="6057901"/>
            <a:ext cx="7696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chemeClr val="bg1"/>
                </a:solidFill>
              </a:rPr>
              <a:t>Struvite stones; L staghorn calculus; single bladder stone</a:t>
            </a:r>
          </a:p>
          <a:p>
            <a:pPr>
              <a:spcBef>
                <a:spcPct val="0"/>
              </a:spcBef>
              <a:buFontTx/>
              <a:buNone/>
            </a:pPr>
            <a:endParaRPr lang="en-US" altLang="en-US">
              <a:solidFill>
                <a:schemeClr val="bg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3">
            <a:extLst>
              <a:ext uri="{FF2B5EF4-FFF2-40B4-BE49-F238E27FC236}">
                <a16:creationId xmlns:a16="http://schemas.microsoft.com/office/drawing/2014/main" id="{D55EAF8A-FF68-4733-B7D0-F0C79773DBF1}"/>
              </a:ext>
            </a:extLst>
          </p:cNvPr>
          <p:cNvSpPr txBox="1">
            <a:spLocks noChangeArrowheads="1"/>
          </p:cNvSpPr>
          <p:nvPr/>
        </p:nvSpPr>
        <p:spPr bwMode="auto">
          <a:xfrm>
            <a:off x="1676400" y="6324601"/>
            <a:ext cx="845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i="1">
                <a:solidFill>
                  <a:schemeClr val="bg1"/>
                </a:solidFill>
              </a:rPr>
              <a:t> </a:t>
            </a:r>
            <a:endParaRPr lang="en-US" altLang="en-US" sz="1000">
              <a:solidFill>
                <a:schemeClr val="bg1"/>
              </a:solidFill>
            </a:endParaRPr>
          </a:p>
        </p:txBody>
      </p:sp>
      <p:sp>
        <p:nvSpPr>
          <p:cNvPr id="73731" name="Rectangle 9">
            <a:extLst>
              <a:ext uri="{FF2B5EF4-FFF2-40B4-BE49-F238E27FC236}">
                <a16:creationId xmlns:a16="http://schemas.microsoft.com/office/drawing/2014/main" id="{45A768F3-3210-4C0D-B269-229A67DE0EDC}"/>
              </a:ext>
            </a:extLst>
          </p:cNvPr>
          <p:cNvSpPr>
            <a:spLocks noGrp="1" noChangeArrowheads="1"/>
          </p:cNvSpPr>
          <p:nvPr>
            <p:ph type="title"/>
          </p:nvPr>
        </p:nvSpPr>
        <p:spPr/>
        <p:txBody>
          <a:bodyPr/>
          <a:lstStyle/>
          <a:p>
            <a:pPr eaLnBrk="1" hangingPunct="1"/>
            <a:r>
              <a:rPr lang="en-US" altLang="en-US" sz="4000">
                <a:solidFill>
                  <a:srgbClr val="FFFF00"/>
                </a:solidFill>
              </a:rPr>
              <a:t>Complete Evaluation (for &gt;1 stone)</a:t>
            </a:r>
          </a:p>
        </p:txBody>
      </p:sp>
      <p:sp>
        <p:nvSpPr>
          <p:cNvPr id="73732" name="Rectangle 10">
            <a:extLst>
              <a:ext uri="{FF2B5EF4-FFF2-40B4-BE49-F238E27FC236}">
                <a16:creationId xmlns:a16="http://schemas.microsoft.com/office/drawing/2014/main" id="{E50FBA93-F97D-43D9-96C9-DBC5CC264F10}"/>
              </a:ext>
            </a:extLst>
          </p:cNvPr>
          <p:cNvSpPr>
            <a:spLocks noGrp="1" noChangeArrowheads="1"/>
          </p:cNvSpPr>
          <p:nvPr>
            <p:ph type="body" idx="1"/>
          </p:nvPr>
        </p:nvSpPr>
        <p:spPr/>
        <p:txBody>
          <a:bodyPr>
            <a:normAutofit lnSpcReduction="10000"/>
          </a:bodyPr>
          <a:lstStyle/>
          <a:p>
            <a:pPr eaLnBrk="1" hangingPunct="1">
              <a:lnSpc>
                <a:spcPct val="80000"/>
              </a:lnSpc>
              <a:buFontTx/>
              <a:buNone/>
            </a:pPr>
            <a:r>
              <a:rPr lang="en-US" altLang="en-US">
                <a:solidFill>
                  <a:schemeClr val="bg1"/>
                </a:solidFill>
              </a:rPr>
              <a:t>24 hour urine for:</a:t>
            </a:r>
          </a:p>
          <a:p>
            <a:pPr eaLnBrk="1" hangingPunct="1">
              <a:lnSpc>
                <a:spcPct val="80000"/>
              </a:lnSpc>
            </a:pPr>
            <a:r>
              <a:rPr lang="en-US" altLang="en-US">
                <a:solidFill>
                  <a:schemeClr val="bg1"/>
                </a:solidFill>
              </a:rPr>
              <a:t>Volume</a:t>
            </a:r>
          </a:p>
          <a:p>
            <a:pPr eaLnBrk="1" hangingPunct="1">
              <a:lnSpc>
                <a:spcPct val="80000"/>
              </a:lnSpc>
            </a:pPr>
            <a:r>
              <a:rPr lang="en-US" altLang="en-US">
                <a:solidFill>
                  <a:schemeClr val="bg1"/>
                </a:solidFill>
              </a:rPr>
              <a:t>pH</a:t>
            </a:r>
          </a:p>
          <a:p>
            <a:pPr eaLnBrk="1" hangingPunct="1">
              <a:lnSpc>
                <a:spcPct val="80000"/>
              </a:lnSpc>
            </a:pPr>
            <a:r>
              <a:rPr lang="en-US" altLang="en-US">
                <a:solidFill>
                  <a:schemeClr val="bg1"/>
                </a:solidFill>
              </a:rPr>
              <a:t>Calcium</a:t>
            </a:r>
          </a:p>
          <a:p>
            <a:pPr eaLnBrk="1" hangingPunct="1">
              <a:lnSpc>
                <a:spcPct val="80000"/>
              </a:lnSpc>
            </a:pPr>
            <a:r>
              <a:rPr lang="en-US" altLang="en-US">
                <a:solidFill>
                  <a:schemeClr val="bg1"/>
                </a:solidFill>
              </a:rPr>
              <a:t>Phosphate</a:t>
            </a:r>
          </a:p>
          <a:p>
            <a:pPr eaLnBrk="1" hangingPunct="1">
              <a:lnSpc>
                <a:spcPct val="80000"/>
              </a:lnSpc>
            </a:pPr>
            <a:r>
              <a:rPr lang="en-US" altLang="en-US">
                <a:solidFill>
                  <a:schemeClr val="bg1"/>
                </a:solidFill>
              </a:rPr>
              <a:t>Sodium</a:t>
            </a:r>
          </a:p>
          <a:p>
            <a:pPr eaLnBrk="1" hangingPunct="1">
              <a:lnSpc>
                <a:spcPct val="80000"/>
              </a:lnSpc>
            </a:pPr>
            <a:r>
              <a:rPr lang="en-US" altLang="en-US">
                <a:solidFill>
                  <a:schemeClr val="bg1"/>
                </a:solidFill>
              </a:rPr>
              <a:t>Uric acid</a:t>
            </a:r>
          </a:p>
          <a:p>
            <a:pPr eaLnBrk="1" hangingPunct="1">
              <a:lnSpc>
                <a:spcPct val="80000"/>
              </a:lnSpc>
            </a:pPr>
            <a:r>
              <a:rPr lang="en-US" altLang="en-US">
                <a:solidFill>
                  <a:schemeClr val="bg1"/>
                </a:solidFill>
              </a:rPr>
              <a:t>Oxalate</a:t>
            </a:r>
          </a:p>
          <a:p>
            <a:pPr eaLnBrk="1" hangingPunct="1">
              <a:lnSpc>
                <a:spcPct val="80000"/>
              </a:lnSpc>
            </a:pPr>
            <a:r>
              <a:rPr lang="en-US" altLang="en-US">
                <a:solidFill>
                  <a:schemeClr val="bg1"/>
                </a:solidFill>
              </a:rPr>
              <a:t>Citrate</a:t>
            </a:r>
          </a:p>
          <a:p>
            <a:pPr eaLnBrk="1" hangingPunct="1">
              <a:lnSpc>
                <a:spcPct val="80000"/>
              </a:lnSpc>
            </a:pPr>
            <a:r>
              <a:rPr lang="en-US" altLang="en-US">
                <a:solidFill>
                  <a:schemeClr val="bg1"/>
                </a:solidFill>
              </a:rPr>
              <a:t>Creatinine</a:t>
            </a:r>
          </a:p>
        </p:txBody>
      </p:sp>
      <p:sp>
        <p:nvSpPr>
          <p:cNvPr id="73733" name="FlagCount" hidden="1">
            <a:hlinkClick r:id="rId3" action="ppaction://hlinkfile"/>
            <a:extLst>
              <a:ext uri="{FF2B5EF4-FFF2-40B4-BE49-F238E27FC236}">
                <a16:creationId xmlns:a16="http://schemas.microsoft.com/office/drawing/2014/main" id="{E7EF8FD1-2026-4E1F-9261-8E2035757C50}"/>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BD52BBB-D826-4FE0-A003-B0B07AF9CD71}"/>
              </a:ext>
            </a:extLst>
          </p:cNvPr>
          <p:cNvSpPr>
            <a:spLocks noGrp="1" noChangeArrowheads="1"/>
          </p:cNvSpPr>
          <p:nvPr>
            <p:ph type="title"/>
          </p:nvPr>
        </p:nvSpPr>
        <p:spPr/>
        <p:txBody>
          <a:bodyPr/>
          <a:lstStyle/>
          <a:p>
            <a:r>
              <a:rPr lang="en-US" altLang="en-US">
                <a:solidFill>
                  <a:srgbClr val="FFFF00"/>
                </a:solidFill>
              </a:rPr>
              <a:t>Stone Risk Profile</a:t>
            </a:r>
          </a:p>
        </p:txBody>
      </p:sp>
      <p:pic>
        <p:nvPicPr>
          <p:cNvPr id="77827" name="Content Placeholder 4">
            <a:extLst>
              <a:ext uri="{FF2B5EF4-FFF2-40B4-BE49-F238E27FC236}">
                <a16:creationId xmlns:a16="http://schemas.microsoft.com/office/drawing/2014/main" id="{5B0750C8-B91D-4DAF-AB88-45A5921765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0" y="1295400"/>
            <a:ext cx="4800600" cy="5562600"/>
          </a:xfr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E697D93D-9140-4A04-8DA4-9D604C72D806}"/>
              </a:ext>
            </a:extLst>
          </p:cNvPr>
          <p:cNvSpPr>
            <a:spLocks noGrp="1" noChangeArrowheads="1"/>
          </p:cNvSpPr>
          <p:nvPr>
            <p:ph type="title"/>
          </p:nvPr>
        </p:nvSpPr>
        <p:spPr/>
        <p:txBody>
          <a:bodyPr/>
          <a:lstStyle/>
          <a:p>
            <a:r>
              <a:rPr lang="en-US" altLang="en-US">
                <a:solidFill>
                  <a:srgbClr val="FFFF00"/>
                </a:solidFill>
              </a:rPr>
              <a:t>Stone Risk Profile</a:t>
            </a:r>
          </a:p>
        </p:txBody>
      </p:sp>
      <p:pic>
        <p:nvPicPr>
          <p:cNvPr id="78851" name="Content Placeholder 4">
            <a:extLst>
              <a:ext uri="{FF2B5EF4-FFF2-40B4-BE49-F238E27FC236}">
                <a16:creationId xmlns:a16="http://schemas.microsoft.com/office/drawing/2014/main" id="{AD5559AE-4968-463F-952B-AFAC003B90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7600" y="1219200"/>
            <a:ext cx="4876800" cy="563880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8D024E8E-3B23-4DCE-A4E4-BDF180393D59}"/>
              </a:ext>
            </a:extLst>
          </p:cNvPr>
          <p:cNvSpPr>
            <a:spLocks noGrp="1" noChangeArrowheads="1"/>
          </p:cNvSpPr>
          <p:nvPr>
            <p:ph type="title"/>
          </p:nvPr>
        </p:nvSpPr>
        <p:spPr/>
        <p:txBody>
          <a:bodyPr/>
          <a:lstStyle/>
          <a:p>
            <a:pPr eaLnBrk="1" hangingPunct="1"/>
            <a:r>
              <a:rPr lang="en-US" altLang="en-US" dirty="0">
                <a:solidFill>
                  <a:srgbClr val="FFFF00"/>
                </a:solidFill>
              </a:rPr>
              <a:t>Prevention - Dietary Modifications</a:t>
            </a:r>
          </a:p>
        </p:txBody>
      </p:sp>
      <p:sp>
        <p:nvSpPr>
          <p:cNvPr id="79875" name="Rectangle 3">
            <a:extLst>
              <a:ext uri="{FF2B5EF4-FFF2-40B4-BE49-F238E27FC236}">
                <a16:creationId xmlns:a16="http://schemas.microsoft.com/office/drawing/2014/main" id="{2ADD26E3-9DE1-48D0-AD1E-69E576D8C4F5}"/>
              </a:ext>
            </a:extLst>
          </p:cNvPr>
          <p:cNvSpPr>
            <a:spLocks noGrp="1" noChangeArrowheads="1"/>
          </p:cNvSpPr>
          <p:nvPr>
            <p:ph type="body" idx="1"/>
          </p:nvPr>
        </p:nvSpPr>
        <p:spPr>
          <a:xfrm>
            <a:off x="1981200" y="1600201"/>
            <a:ext cx="8686800" cy="4525963"/>
          </a:xfrm>
        </p:spPr>
        <p:txBody>
          <a:bodyPr/>
          <a:lstStyle/>
          <a:p>
            <a:pPr eaLnBrk="1" hangingPunct="1"/>
            <a:r>
              <a:rPr lang="en-US" altLang="en-US" dirty="0">
                <a:solidFill>
                  <a:schemeClr val="bg1"/>
                </a:solidFill>
              </a:rPr>
              <a:t>Fluid intake	urine output &gt; 2L/day</a:t>
            </a:r>
          </a:p>
          <a:p>
            <a:pPr eaLnBrk="1" hangingPunct="1"/>
            <a:r>
              <a:rPr lang="en-US" altLang="en-US" dirty="0">
                <a:solidFill>
                  <a:schemeClr val="bg1"/>
                </a:solidFill>
              </a:rPr>
              <a:t>Calcium intake	&gt; 1gm/day</a:t>
            </a:r>
          </a:p>
          <a:p>
            <a:pPr eaLnBrk="1" hangingPunct="1"/>
            <a:r>
              <a:rPr lang="en-US" altLang="en-US" dirty="0">
                <a:solidFill>
                  <a:schemeClr val="bg1"/>
                </a:solidFill>
              </a:rPr>
              <a:t>Sodium intake	avoid excess (2g/day)</a:t>
            </a:r>
          </a:p>
          <a:p>
            <a:pPr eaLnBrk="1" hangingPunct="1"/>
            <a:r>
              <a:rPr lang="en-US" altLang="en-US" dirty="0">
                <a:solidFill>
                  <a:schemeClr val="bg1"/>
                </a:solidFill>
              </a:rPr>
              <a:t>Protein intake	moderation(0.8-1g/kg/day)</a:t>
            </a:r>
          </a:p>
        </p:txBody>
      </p:sp>
      <p:sp>
        <p:nvSpPr>
          <p:cNvPr id="79876" name="FlagCount" hidden="1">
            <a:hlinkClick r:id="rId4" action="ppaction://hlinkfile"/>
            <a:extLst>
              <a:ext uri="{FF2B5EF4-FFF2-40B4-BE49-F238E27FC236}">
                <a16:creationId xmlns:a16="http://schemas.microsoft.com/office/drawing/2014/main" id="{BA154BC7-CD7D-4EE4-A7B2-C84DBCB22B3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ustDataLst>
      <p:tags r:id="rId1"/>
    </p:custData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B1DC4099-9B6B-479E-841B-96019FE0D301}"/>
              </a:ext>
            </a:extLst>
          </p:cNvPr>
          <p:cNvSpPr>
            <a:spLocks noGrp="1" noChangeArrowheads="1"/>
          </p:cNvSpPr>
          <p:nvPr>
            <p:ph type="title"/>
          </p:nvPr>
        </p:nvSpPr>
        <p:spPr/>
        <p:txBody>
          <a:bodyPr/>
          <a:lstStyle/>
          <a:p>
            <a:pPr eaLnBrk="1" hangingPunct="1"/>
            <a:r>
              <a:rPr lang="en-US" altLang="en-US" sz="4000">
                <a:solidFill>
                  <a:srgbClr val="FFFF00"/>
                </a:solidFill>
              </a:rPr>
              <a:t>Treatment of Specific Forms of Stone Disease: hypercalciuria</a:t>
            </a:r>
          </a:p>
        </p:txBody>
      </p:sp>
      <p:sp>
        <p:nvSpPr>
          <p:cNvPr id="81923" name="Rectangle 3">
            <a:extLst>
              <a:ext uri="{FF2B5EF4-FFF2-40B4-BE49-F238E27FC236}">
                <a16:creationId xmlns:a16="http://schemas.microsoft.com/office/drawing/2014/main" id="{611E07E4-CD3A-43C0-8D2D-34FF07BC0B4E}"/>
              </a:ext>
            </a:extLst>
          </p:cNvPr>
          <p:cNvSpPr>
            <a:spLocks noGrp="1" noChangeArrowheads="1"/>
          </p:cNvSpPr>
          <p:nvPr>
            <p:ph type="body" idx="1"/>
          </p:nvPr>
        </p:nvSpPr>
        <p:spPr/>
        <p:txBody>
          <a:bodyPr/>
          <a:lstStyle/>
          <a:p>
            <a:pPr eaLnBrk="1" hangingPunct="1"/>
            <a:r>
              <a:rPr lang="en-US" altLang="en-US">
                <a:solidFill>
                  <a:schemeClr val="bg1"/>
                </a:solidFill>
              </a:rPr>
              <a:t>Thiazide diuretic</a:t>
            </a:r>
          </a:p>
          <a:p>
            <a:pPr eaLnBrk="1" hangingPunct="1"/>
            <a:r>
              <a:rPr lang="en-US" altLang="en-US">
                <a:solidFill>
                  <a:schemeClr val="bg1"/>
                </a:solidFill>
              </a:rPr>
              <a:t>Potassium citrate (Urocit-K 20-40mmol daily)</a:t>
            </a:r>
          </a:p>
          <a:p>
            <a:pPr eaLnBrk="1" hangingPunct="1"/>
            <a:endParaRPr lang="en-US" altLang="en-US">
              <a:solidFill>
                <a:schemeClr val="bg1"/>
              </a:solidFill>
            </a:endParaRPr>
          </a:p>
          <a:p>
            <a:pPr eaLnBrk="1" hangingPunct="1">
              <a:buFontTx/>
              <a:buNone/>
            </a:pPr>
            <a:r>
              <a:rPr lang="en-US" altLang="en-US">
                <a:solidFill>
                  <a:schemeClr val="bg1"/>
                </a:solidFill>
              </a:rPr>
              <a:t>Of note: both therapies have been effective in patients that are not hypercalciuric or hypocitraturic.</a:t>
            </a:r>
          </a:p>
        </p:txBody>
      </p:sp>
      <p:sp>
        <p:nvSpPr>
          <p:cNvPr id="81924" name="FlagCount" hidden="1">
            <a:hlinkClick r:id="rId3" action="ppaction://hlinkfile"/>
            <a:extLst>
              <a:ext uri="{FF2B5EF4-FFF2-40B4-BE49-F238E27FC236}">
                <a16:creationId xmlns:a16="http://schemas.microsoft.com/office/drawing/2014/main" id="{CD3D8BAD-BD08-48FE-8989-F89A26B1D491}"/>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W0164-39-014">
            <a:extLst>
              <a:ext uri="{FF2B5EF4-FFF2-40B4-BE49-F238E27FC236}">
                <a16:creationId xmlns:a16="http://schemas.microsoft.com/office/drawing/2014/main" id="{2FA68223-F901-49D6-8A84-5F22F9AAB29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352800" y="304800"/>
            <a:ext cx="5486400" cy="6248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FlagCount" hidden="1">
            <a:hlinkClick r:id="rId4" action="ppaction://hlinkfile"/>
            <a:extLst>
              <a:ext uri="{FF2B5EF4-FFF2-40B4-BE49-F238E27FC236}">
                <a16:creationId xmlns:a16="http://schemas.microsoft.com/office/drawing/2014/main" id="{A3698D59-898C-4275-8BEF-281DF056EF55}"/>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9C094ECA-4AD2-427D-8C13-0B0833CF1161}"/>
              </a:ext>
            </a:extLst>
          </p:cNvPr>
          <p:cNvSpPr>
            <a:spLocks noGrp="1" noChangeArrowheads="1"/>
          </p:cNvSpPr>
          <p:nvPr>
            <p:ph type="title"/>
          </p:nvPr>
        </p:nvSpPr>
        <p:spPr/>
        <p:txBody>
          <a:bodyPr/>
          <a:lstStyle/>
          <a:p>
            <a:pPr eaLnBrk="1" hangingPunct="1"/>
            <a:r>
              <a:rPr lang="en-US" altLang="en-US" dirty="0">
                <a:solidFill>
                  <a:srgbClr val="FFFF00"/>
                </a:solidFill>
              </a:rPr>
              <a:t>Prevention</a:t>
            </a:r>
          </a:p>
        </p:txBody>
      </p:sp>
      <p:sp>
        <p:nvSpPr>
          <p:cNvPr id="130051" name="Rectangle 3">
            <a:extLst>
              <a:ext uri="{FF2B5EF4-FFF2-40B4-BE49-F238E27FC236}">
                <a16:creationId xmlns:a16="http://schemas.microsoft.com/office/drawing/2014/main" id="{39C948F7-A379-471C-A02D-63FA2FA885B0}"/>
              </a:ext>
            </a:extLst>
          </p:cNvPr>
          <p:cNvSpPr>
            <a:spLocks noGrp="1" noChangeArrowheads="1"/>
          </p:cNvSpPr>
          <p:nvPr>
            <p:ph type="body" idx="1"/>
          </p:nvPr>
        </p:nvSpPr>
        <p:spPr/>
        <p:txBody>
          <a:bodyPr/>
          <a:lstStyle/>
          <a:p>
            <a:pPr eaLnBrk="1" hangingPunct="1">
              <a:lnSpc>
                <a:spcPct val="90000"/>
              </a:lnSpc>
              <a:buFontTx/>
              <a:buNone/>
            </a:pPr>
            <a:r>
              <a:rPr lang="en-US" altLang="en-US">
                <a:solidFill>
                  <a:schemeClr val="bg1"/>
                </a:solidFill>
              </a:rPr>
              <a:t>A 25-year-old man with a history of active Crohn's disease with several small-bowel resections is evaluated for recurrent calcium oxalate kidney stones. He typically passes three to four stones each year and he becomes incapacitated during acute attacks. He requests further therapy for stone prevention. </a:t>
            </a:r>
          </a:p>
          <a:p>
            <a:pPr eaLnBrk="1" hangingPunct="1">
              <a:lnSpc>
                <a:spcPct val="90000"/>
              </a:lnSpc>
              <a:buFontTx/>
              <a:buNone/>
            </a:pPr>
            <a:endParaRPr lang="en-US" altLang="en-US">
              <a:solidFill>
                <a:schemeClr val="bg1"/>
              </a:solidFill>
            </a:endParaRPr>
          </a:p>
          <a:p>
            <a:pPr eaLnBrk="1" hangingPunct="1">
              <a:lnSpc>
                <a:spcPct val="90000"/>
              </a:lnSpc>
              <a:buFontTx/>
              <a:buNone/>
            </a:pPr>
            <a:r>
              <a:rPr lang="en-US" altLang="en-US">
                <a:solidFill>
                  <a:schemeClr val="bg1"/>
                </a:solidFill>
              </a:rPr>
              <a:t>A plain abdominal radiograph is obtained in the office and reveals no calcifications in the genitourinary tract.</a:t>
            </a:r>
          </a:p>
        </p:txBody>
      </p:sp>
      <p:sp>
        <p:nvSpPr>
          <p:cNvPr id="130052" name="FlagCount" hidden="1">
            <a:hlinkClick r:id="rId2" action="ppaction://hlinkfile"/>
            <a:extLst>
              <a:ext uri="{FF2B5EF4-FFF2-40B4-BE49-F238E27FC236}">
                <a16:creationId xmlns:a16="http://schemas.microsoft.com/office/drawing/2014/main" id="{8E0FA5E7-D76E-434F-86E5-ADAD9A02EB48}"/>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B3989F5F-7E21-47EC-963F-A5762B9D2D15}"/>
              </a:ext>
            </a:extLst>
          </p:cNvPr>
          <p:cNvSpPr>
            <a:spLocks noGrp="1" noChangeArrowheads="1"/>
          </p:cNvSpPr>
          <p:nvPr>
            <p:ph type="title"/>
          </p:nvPr>
        </p:nvSpPr>
        <p:spPr/>
        <p:txBody>
          <a:bodyPr/>
          <a:lstStyle/>
          <a:p>
            <a:pPr eaLnBrk="1" hangingPunct="1"/>
            <a:r>
              <a:rPr lang="en-US" altLang="en-US">
                <a:solidFill>
                  <a:srgbClr val="FFFF00"/>
                </a:solidFill>
              </a:rPr>
              <a:t>Laboratory data</a:t>
            </a:r>
          </a:p>
        </p:txBody>
      </p:sp>
      <p:sp>
        <p:nvSpPr>
          <p:cNvPr id="131075" name="Rectangle 3">
            <a:extLst>
              <a:ext uri="{FF2B5EF4-FFF2-40B4-BE49-F238E27FC236}">
                <a16:creationId xmlns:a16="http://schemas.microsoft.com/office/drawing/2014/main" id="{D10D0897-37DA-44B3-9AD7-4E6BE03FBEF6}"/>
              </a:ext>
            </a:extLst>
          </p:cNvPr>
          <p:cNvSpPr>
            <a:spLocks noGrp="1" noChangeArrowheads="1"/>
          </p:cNvSpPr>
          <p:nvPr>
            <p:ph type="body" idx="1"/>
          </p:nvPr>
        </p:nvSpPr>
        <p:spPr/>
        <p:txBody>
          <a:bodyPr>
            <a:normAutofit/>
          </a:bodyPr>
          <a:lstStyle/>
          <a:p>
            <a:pPr eaLnBrk="1" hangingPunct="1">
              <a:lnSpc>
                <a:spcPct val="90000"/>
              </a:lnSpc>
              <a:buFontTx/>
              <a:buNone/>
            </a:pPr>
            <a:r>
              <a:rPr lang="en-US" altLang="en-US" dirty="0">
                <a:solidFill>
                  <a:schemeClr val="bg1"/>
                </a:solidFill>
              </a:rPr>
              <a:t>Uric acid 6.8 mg/dL  </a:t>
            </a:r>
          </a:p>
          <a:p>
            <a:pPr eaLnBrk="1" hangingPunct="1">
              <a:lnSpc>
                <a:spcPct val="90000"/>
              </a:lnSpc>
              <a:buFontTx/>
              <a:buNone/>
            </a:pPr>
            <a:r>
              <a:rPr lang="en-US" altLang="en-US" dirty="0">
                <a:solidFill>
                  <a:schemeClr val="bg1"/>
                </a:solidFill>
              </a:rPr>
              <a:t>Creatinine 0.8 mg/dL  </a:t>
            </a:r>
          </a:p>
          <a:p>
            <a:pPr eaLnBrk="1" hangingPunct="1">
              <a:lnSpc>
                <a:spcPct val="90000"/>
              </a:lnSpc>
              <a:buFontTx/>
              <a:buNone/>
            </a:pPr>
            <a:r>
              <a:rPr lang="en-US" altLang="en-US" dirty="0">
                <a:solidFill>
                  <a:schemeClr val="bg1"/>
                </a:solidFill>
              </a:rPr>
              <a:t>Sodium 139 </a:t>
            </a:r>
            <a:r>
              <a:rPr lang="en-US" altLang="en-US" dirty="0" err="1">
                <a:solidFill>
                  <a:schemeClr val="bg1"/>
                </a:solidFill>
              </a:rPr>
              <a:t>meq</a:t>
            </a:r>
            <a:r>
              <a:rPr lang="en-US" altLang="en-US" dirty="0">
                <a:solidFill>
                  <a:schemeClr val="bg1"/>
                </a:solidFill>
              </a:rPr>
              <a:t>/L  </a:t>
            </a:r>
          </a:p>
          <a:p>
            <a:pPr eaLnBrk="1" hangingPunct="1">
              <a:lnSpc>
                <a:spcPct val="90000"/>
              </a:lnSpc>
              <a:buFontTx/>
              <a:buNone/>
            </a:pPr>
            <a:r>
              <a:rPr lang="en-US" altLang="en-US" dirty="0">
                <a:solidFill>
                  <a:schemeClr val="bg1"/>
                </a:solidFill>
              </a:rPr>
              <a:t>Potassium 4.3 </a:t>
            </a:r>
            <a:r>
              <a:rPr lang="en-US" altLang="en-US" dirty="0" err="1">
                <a:solidFill>
                  <a:schemeClr val="bg1"/>
                </a:solidFill>
              </a:rPr>
              <a:t>meq</a:t>
            </a:r>
            <a:r>
              <a:rPr lang="en-US" altLang="en-US" dirty="0">
                <a:solidFill>
                  <a:schemeClr val="bg1"/>
                </a:solidFill>
              </a:rPr>
              <a:t>/L  </a:t>
            </a:r>
          </a:p>
          <a:p>
            <a:pPr eaLnBrk="1" hangingPunct="1">
              <a:lnSpc>
                <a:spcPct val="90000"/>
              </a:lnSpc>
              <a:buFontTx/>
              <a:buNone/>
            </a:pPr>
            <a:r>
              <a:rPr lang="en-US" altLang="en-US" dirty="0">
                <a:solidFill>
                  <a:schemeClr val="bg1"/>
                </a:solidFill>
              </a:rPr>
              <a:t>Bicarbonate 25 </a:t>
            </a:r>
            <a:r>
              <a:rPr lang="en-US" altLang="en-US" dirty="0" err="1">
                <a:solidFill>
                  <a:schemeClr val="bg1"/>
                </a:solidFill>
              </a:rPr>
              <a:t>meq</a:t>
            </a:r>
            <a:r>
              <a:rPr lang="en-US" altLang="en-US" dirty="0">
                <a:solidFill>
                  <a:schemeClr val="bg1"/>
                </a:solidFill>
              </a:rPr>
              <a:t>/L  </a:t>
            </a:r>
          </a:p>
          <a:p>
            <a:pPr eaLnBrk="1" hangingPunct="1">
              <a:lnSpc>
                <a:spcPct val="90000"/>
              </a:lnSpc>
              <a:buFontTx/>
              <a:buNone/>
            </a:pPr>
            <a:r>
              <a:rPr lang="en-US" altLang="en-US" dirty="0">
                <a:solidFill>
                  <a:schemeClr val="bg1"/>
                </a:solidFill>
              </a:rPr>
              <a:t>Calcium 9.9 mg/dL  </a:t>
            </a:r>
          </a:p>
          <a:p>
            <a:pPr eaLnBrk="1" hangingPunct="1">
              <a:lnSpc>
                <a:spcPct val="90000"/>
              </a:lnSpc>
              <a:buFontTx/>
              <a:buNone/>
            </a:pPr>
            <a:r>
              <a:rPr lang="en-US" altLang="en-US" dirty="0">
                <a:solidFill>
                  <a:schemeClr val="bg1"/>
                </a:solidFill>
              </a:rPr>
              <a:t>Phosphorus 2.2 mg/dL  </a:t>
            </a:r>
          </a:p>
          <a:p>
            <a:pPr eaLnBrk="1" hangingPunct="1">
              <a:lnSpc>
                <a:spcPct val="90000"/>
              </a:lnSpc>
              <a:buFontTx/>
              <a:buNone/>
            </a:pPr>
            <a:r>
              <a:rPr lang="en-US" altLang="en-US" dirty="0">
                <a:solidFill>
                  <a:schemeClr val="bg1"/>
                </a:solidFill>
              </a:rPr>
              <a:t>Urinalysis pH 5.0, no blood or protein</a:t>
            </a:r>
          </a:p>
        </p:txBody>
      </p:sp>
      <p:sp>
        <p:nvSpPr>
          <p:cNvPr id="131076" name="FlagCount" hidden="1">
            <a:hlinkClick r:id="rId2" action="ppaction://hlinkfile"/>
            <a:extLst>
              <a:ext uri="{FF2B5EF4-FFF2-40B4-BE49-F238E27FC236}">
                <a16:creationId xmlns:a16="http://schemas.microsoft.com/office/drawing/2014/main" id="{CDCE1EC2-D17A-4ED8-9631-71FDD8CB8657}"/>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C0000"/>
                </a:solidFill>
              </a:rPr>
              <a:t>Hemoglobinuria</a:t>
            </a:r>
          </a:p>
        </p:txBody>
      </p:sp>
      <p:sp>
        <p:nvSpPr>
          <p:cNvPr id="3" name="Content Placeholder 2"/>
          <p:cNvSpPr>
            <a:spLocks noGrp="1"/>
          </p:cNvSpPr>
          <p:nvPr>
            <p:ph idx="1"/>
          </p:nvPr>
        </p:nvSpPr>
        <p:spPr>
          <a:xfrm>
            <a:off x="838200" y="1825625"/>
            <a:ext cx="5024437" cy="2432050"/>
          </a:xfrm>
        </p:spPr>
        <p:txBody>
          <a:bodyPr>
            <a:normAutofit/>
          </a:bodyPr>
          <a:lstStyle/>
          <a:p>
            <a:pPr marL="0" indent="0">
              <a:buNone/>
            </a:pPr>
            <a:r>
              <a:rPr lang="en-US" altLang="en-US" sz="2400" dirty="0">
                <a:solidFill>
                  <a:schemeClr val="bg1"/>
                </a:solidFill>
              </a:rPr>
              <a:t>Presence of free hemoglobin in the urine due to  </a:t>
            </a:r>
            <a:r>
              <a:rPr lang="en-US" altLang="en-US" sz="2400" b="1" i="1" u="sng" dirty="0">
                <a:solidFill>
                  <a:schemeClr val="bg1"/>
                </a:solidFill>
              </a:rPr>
              <a:t>intravascular hemolysis</a:t>
            </a:r>
          </a:p>
          <a:p>
            <a:pPr marL="0" indent="0">
              <a:buNone/>
            </a:pPr>
            <a:endParaRPr lang="en-US" dirty="0"/>
          </a:p>
        </p:txBody>
      </p:sp>
      <p:sp>
        <p:nvSpPr>
          <p:cNvPr id="4" name="TextBox 3">
            <a:extLst>
              <a:ext uri="{FF2B5EF4-FFF2-40B4-BE49-F238E27FC236}">
                <a16:creationId xmlns:a16="http://schemas.microsoft.com/office/drawing/2014/main" id="{D3AADCD4-3044-A5BE-6D02-A084D5418CEF}"/>
              </a:ext>
            </a:extLst>
          </p:cNvPr>
          <p:cNvSpPr txBox="1"/>
          <p:nvPr/>
        </p:nvSpPr>
        <p:spPr>
          <a:xfrm>
            <a:off x="6905625" y="643185"/>
            <a:ext cx="4448175" cy="769441"/>
          </a:xfrm>
          <a:prstGeom prst="rect">
            <a:avLst/>
          </a:prstGeom>
          <a:noFill/>
        </p:spPr>
        <p:txBody>
          <a:bodyPr wrap="square" rtlCol="0">
            <a:spAutoFit/>
          </a:bodyPr>
          <a:lstStyle/>
          <a:p>
            <a:r>
              <a:rPr lang="en-US" sz="4400" dirty="0">
                <a:solidFill>
                  <a:srgbClr val="CC3399"/>
                </a:solidFill>
              </a:rPr>
              <a:t>Myoglobinuria</a:t>
            </a:r>
            <a:endParaRPr lang="en-US" sz="4400" dirty="0"/>
          </a:p>
        </p:txBody>
      </p:sp>
      <p:sp>
        <p:nvSpPr>
          <p:cNvPr id="5" name="TextBox 4">
            <a:extLst>
              <a:ext uri="{FF2B5EF4-FFF2-40B4-BE49-F238E27FC236}">
                <a16:creationId xmlns:a16="http://schemas.microsoft.com/office/drawing/2014/main" id="{0F3983AA-B0E6-4CC0-5825-EE100BED561F}"/>
              </a:ext>
            </a:extLst>
          </p:cNvPr>
          <p:cNvSpPr txBox="1"/>
          <p:nvPr/>
        </p:nvSpPr>
        <p:spPr>
          <a:xfrm>
            <a:off x="6329363" y="1651000"/>
            <a:ext cx="5557837" cy="2215991"/>
          </a:xfrm>
          <a:prstGeom prst="rect">
            <a:avLst/>
          </a:prstGeom>
          <a:noFill/>
        </p:spPr>
        <p:txBody>
          <a:bodyPr wrap="square" rtlCol="0">
            <a:spAutoFit/>
          </a:bodyPr>
          <a:lstStyle/>
          <a:p>
            <a:r>
              <a:rPr lang="en-US" altLang="en-US" sz="2400" dirty="0">
                <a:solidFill>
                  <a:schemeClr val="bg1"/>
                </a:solidFill>
              </a:rPr>
              <a:t>Presence of myoglobin in the urine due to </a:t>
            </a:r>
            <a:r>
              <a:rPr lang="en-US" altLang="en-US" sz="2400" b="1" i="1" u="sng" dirty="0">
                <a:solidFill>
                  <a:schemeClr val="bg1"/>
                </a:solidFill>
              </a:rPr>
              <a:t>rhabdomyolysis</a:t>
            </a:r>
          </a:p>
          <a:p>
            <a:pPr marL="342900" indent="-342900">
              <a:buFont typeface="Arial" panose="020B0604020202020204" pitchFamily="34" charset="0"/>
              <a:buChar char="•"/>
            </a:pPr>
            <a:r>
              <a:rPr lang="en-US" altLang="en-US" sz="2400" dirty="0">
                <a:solidFill>
                  <a:schemeClr val="bg1"/>
                </a:solidFill>
              </a:rPr>
              <a:t> Small molecular weight heme protein of striated muscle</a:t>
            </a:r>
          </a:p>
          <a:p>
            <a:pPr marL="342900" indent="-342900">
              <a:buFont typeface="Arial" panose="020B0604020202020204" pitchFamily="34" charset="0"/>
              <a:buChar char="•"/>
            </a:pPr>
            <a:r>
              <a:rPr lang="en-US" altLang="en-US" sz="2400" dirty="0">
                <a:solidFill>
                  <a:schemeClr val="bg1"/>
                </a:solidFill>
              </a:rPr>
              <a:t> Reacts to same reagent for hemoglobin</a:t>
            </a:r>
          </a:p>
          <a:p>
            <a:endParaRPr lang="en-US" dirty="0"/>
          </a:p>
        </p:txBody>
      </p:sp>
      <p:sp>
        <p:nvSpPr>
          <p:cNvPr id="6" name="TextBox 5">
            <a:extLst>
              <a:ext uri="{FF2B5EF4-FFF2-40B4-BE49-F238E27FC236}">
                <a16:creationId xmlns:a16="http://schemas.microsoft.com/office/drawing/2014/main" id="{9E218CB5-C9B5-0258-57D4-56FE5BC58D06}"/>
              </a:ext>
            </a:extLst>
          </p:cNvPr>
          <p:cNvSpPr txBox="1"/>
          <p:nvPr/>
        </p:nvSpPr>
        <p:spPr>
          <a:xfrm>
            <a:off x="457200" y="3866991"/>
            <a:ext cx="11158537" cy="2492990"/>
          </a:xfrm>
          <a:prstGeom prst="rect">
            <a:avLst/>
          </a:prstGeom>
          <a:noFill/>
        </p:spPr>
        <p:txBody>
          <a:bodyPr wrap="square" rtlCol="0">
            <a:spAutoFit/>
          </a:bodyPr>
          <a:lstStyle/>
          <a:p>
            <a:r>
              <a:rPr lang="en-US" sz="2400" dirty="0">
                <a:solidFill>
                  <a:schemeClr val="bg1"/>
                </a:solidFill>
              </a:rPr>
              <a:t>Both heme pigment and myoglobin may cause kidney injury with acute tubular necrosis</a:t>
            </a:r>
          </a:p>
          <a:p>
            <a:endParaRPr lang="en-US" sz="2400" dirty="0">
              <a:solidFill>
                <a:schemeClr val="bg1"/>
              </a:solidFill>
            </a:endParaRPr>
          </a:p>
          <a:p>
            <a:r>
              <a:rPr lang="en-US" sz="2400" b="1" i="1" u="sng" dirty="0">
                <a:solidFill>
                  <a:schemeClr val="bg1"/>
                </a:solidFill>
              </a:rPr>
              <a:t>Blood on urine dipstick </a:t>
            </a:r>
            <a:r>
              <a:rPr lang="en-US" sz="2400" dirty="0">
                <a:solidFill>
                  <a:schemeClr val="bg1"/>
                </a:solidFill>
              </a:rPr>
              <a:t>with </a:t>
            </a:r>
            <a:r>
              <a:rPr lang="en-US" sz="2400" b="1" i="1" u="sng" dirty="0">
                <a:solidFill>
                  <a:schemeClr val="bg1"/>
                </a:solidFill>
              </a:rPr>
              <a:t>No RBCs on microscopy </a:t>
            </a:r>
            <a:r>
              <a:rPr lang="en-US" sz="2400" dirty="0">
                <a:solidFill>
                  <a:schemeClr val="bg1"/>
                </a:solidFill>
              </a:rPr>
              <a:t>raises suspicion for:</a:t>
            </a:r>
          </a:p>
          <a:p>
            <a:pPr marL="285750" indent="-285750">
              <a:buFont typeface="Arial" panose="020B0604020202020204" pitchFamily="34" charset="0"/>
              <a:buChar char="•"/>
            </a:pPr>
            <a:r>
              <a:rPr lang="en-US" sz="2400" b="1" i="1" u="sng" dirty="0">
                <a:solidFill>
                  <a:schemeClr val="bg1"/>
                </a:solidFill>
              </a:rPr>
              <a:t>Hemolysis</a:t>
            </a:r>
          </a:p>
          <a:p>
            <a:pPr marL="285750" indent="-285750">
              <a:buFont typeface="Arial" panose="020B0604020202020204" pitchFamily="34" charset="0"/>
              <a:buChar char="•"/>
            </a:pPr>
            <a:r>
              <a:rPr lang="en-US" sz="2400" b="1" i="1" u="sng" dirty="0">
                <a:solidFill>
                  <a:schemeClr val="bg1"/>
                </a:solidFill>
              </a:rPr>
              <a:t>Rhabdomyolysis</a:t>
            </a:r>
          </a:p>
          <a:p>
            <a:endParaRPr lang="en-US" dirty="0">
              <a:solidFill>
                <a:schemeClr val="bg1"/>
              </a:solidFill>
            </a:endParaRPr>
          </a:p>
          <a:p>
            <a:endParaRPr lang="en-US" dirty="0"/>
          </a:p>
        </p:txBody>
      </p:sp>
    </p:spTree>
    <p:extLst>
      <p:ext uri="{BB962C8B-B14F-4D97-AF65-F5344CB8AC3E}">
        <p14:creationId xmlns:p14="http://schemas.microsoft.com/office/powerpoint/2010/main" val="1643934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PQuestion">
            <a:extLst>
              <a:ext uri="{FF2B5EF4-FFF2-40B4-BE49-F238E27FC236}">
                <a16:creationId xmlns:a16="http://schemas.microsoft.com/office/drawing/2014/main" id="{FDE7BC65-4CE4-43AF-8188-C7F4A5681E4D}"/>
              </a:ext>
            </a:extLst>
          </p:cNvPr>
          <p:cNvSpPr>
            <a:spLocks noGrp="1" noChangeArrowheads="1"/>
          </p:cNvSpPr>
          <p:nvPr>
            <p:ph type="title"/>
          </p:nvPr>
        </p:nvSpPr>
        <p:spPr>
          <a:xfrm>
            <a:off x="2209800" y="685800"/>
            <a:ext cx="7772400" cy="838200"/>
          </a:xfrm>
          <a:noFill/>
        </p:spPr>
        <p:txBody>
          <a:bodyPr>
            <a:normAutofit fontScale="90000"/>
          </a:bodyPr>
          <a:lstStyle/>
          <a:p>
            <a:pPr eaLnBrk="1" hangingPunct="1"/>
            <a:r>
              <a:rPr lang="en-US" altLang="en-US" sz="3200">
                <a:solidFill>
                  <a:srgbClr val="FFFF00"/>
                </a:solidFill>
              </a:rPr>
              <a:t>In addition to increasing fluid intake, which of the following recommendations is warranted?</a:t>
            </a:r>
            <a:r>
              <a:rPr lang="en-US" altLang="en-US" sz="4000"/>
              <a:t> </a:t>
            </a:r>
          </a:p>
        </p:txBody>
      </p:sp>
      <p:graphicFrame>
        <p:nvGraphicFramePr>
          <p:cNvPr id="142344" name="TPChart" hidden="1">
            <a:extLst>
              <a:ext uri="{FF2B5EF4-FFF2-40B4-BE49-F238E27FC236}">
                <a16:creationId xmlns:a16="http://schemas.microsoft.com/office/drawing/2014/main" id="{CBAFFAF3-CC8D-4435-A149-8D43A43D3E5F}"/>
              </a:ext>
            </a:extLst>
          </p:cNvPr>
          <p:cNvGraphicFramePr>
            <a:graphicFrameLocks noChangeAspect="1"/>
          </p:cNvGraphicFramePr>
          <p:nvPr/>
        </p:nvGraphicFramePr>
        <p:xfrm>
          <a:off x="5969000" y="2159000"/>
          <a:ext cx="5207000" cy="4953000"/>
        </p:xfrm>
        <a:graphic>
          <a:graphicData uri="http://schemas.openxmlformats.org/presentationml/2006/ole">
            <mc:AlternateContent xmlns:mc="http://schemas.openxmlformats.org/markup-compatibility/2006">
              <mc:Choice xmlns:v="urn:schemas-microsoft-com:vml" Requires="v">
                <p:oleObj name="Chart" r:id="rId4" imgW="7815309" imgH="7429236" progId="MSGraph.Chart.8">
                  <p:embed followColorScheme="full"/>
                </p:oleObj>
              </mc:Choice>
              <mc:Fallback>
                <p:oleObj name="Chart" r:id="rId4" imgW="7815309" imgH="7429236" progId="MSGraph.Chart.8">
                  <p:embed followColorScheme="full"/>
                  <p:pic>
                    <p:nvPicPr>
                      <p:cNvPr id="142344" name="TPChart" hidden="1">
                        <a:extLst>
                          <a:ext uri="{FF2B5EF4-FFF2-40B4-BE49-F238E27FC236}">
                            <a16:creationId xmlns:a16="http://schemas.microsoft.com/office/drawing/2014/main" id="{CBAFFAF3-CC8D-4435-A149-8D43A43D3E5F}"/>
                          </a:ext>
                        </a:extLst>
                      </p:cNvPr>
                      <p:cNvPicPr>
                        <a:picLocks noChangeAspect="1" noChangeArrowheads="1"/>
                      </p:cNvPicPr>
                      <p:nvPr/>
                    </p:nvPicPr>
                    <p:blipFill>
                      <a:blip r:embed="rId5"/>
                      <a:srcRect/>
                      <a:stretch>
                        <a:fillRect/>
                      </a:stretch>
                    </p:blipFill>
                    <p:spPr bwMode="auto">
                      <a:xfrm>
                        <a:off x="5969000" y="2159000"/>
                        <a:ext cx="5207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2100" name="TPAnswers">
            <a:extLst>
              <a:ext uri="{FF2B5EF4-FFF2-40B4-BE49-F238E27FC236}">
                <a16:creationId xmlns:a16="http://schemas.microsoft.com/office/drawing/2014/main" id="{00616427-B772-4346-974C-46AD487538AB}"/>
              </a:ext>
            </a:extLst>
          </p:cNvPr>
          <p:cNvSpPr>
            <a:spLocks noGrp="1" noChangeArrowheads="1"/>
          </p:cNvSpPr>
          <p:nvPr>
            <p:ph type="body" idx="1"/>
          </p:nvPr>
        </p:nvSpPr>
        <p:spPr>
          <a:xfrm>
            <a:off x="1905000" y="2789238"/>
            <a:ext cx="4598988" cy="2057400"/>
          </a:xfrm>
        </p:spPr>
        <p:txBody>
          <a:bodyPr>
            <a:spAutoFit/>
          </a:bodyPr>
          <a:lstStyle/>
          <a:p>
            <a:pPr marL="609600" indent="-609600">
              <a:buClr>
                <a:srgbClr val="FFFFFF"/>
              </a:buClr>
              <a:buFont typeface="+mj-lt"/>
              <a:buAutoNum type="alphaUcPeriod"/>
            </a:pPr>
            <a:r>
              <a:rPr lang="en-US" altLang="en-US" dirty="0">
                <a:solidFill>
                  <a:schemeClr val="bg1"/>
                </a:solidFill>
              </a:rPr>
              <a:t>Calcium intake &gt;1 g/d </a:t>
            </a:r>
          </a:p>
          <a:p>
            <a:pPr marL="609600" indent="-609600">
              <a:buClr>
                <a:srgbClr val="FFFFFF"/>
              </a:buClr>
              <a:buFont typeface="+mj-lt"/>
              <a:buAutoNum type="alphaUcPeriod"/>
            </a:pPr>
            <a:r>
              <a:rPr lang="en-US" altLang="en-US" dirty="0">
                <a:solidFill>
                  <a:schemeClr val="bg1"/>
                </a:solidFill>
              </a:rPr>
              <a:t>A high sodium diet</a:t>
            </a:r>
          </a:p>
          <a:p>
            <a:pPr marL="609600" indent="-609600">
              <a:buClr>
                <a:srgbClr val="FFFFFF"/>
              </a:buClr>
              <a:buFont typeface="+mj-lt"/>
              <a:buAutoNum type="alphaUcPeriod"/>
            </a:pPr>
            <a:r>
              <a:rPr lang="en-US" altLang="en-US" dirty="0">
                <a:solidFill>
                  <a:schemeClr val="bg1"/>
                </a:solidFill>
              </a:rPr>
              <a:t>A high protein diet</a:t>
            </a:r>
          </a:p>
          <a:p>
            <a:pPr marL="609600" indent="-609600">
              <a:buClr>
                <a:srgbClr val="FFFFFF"/>
              </a:buClr>
              <a:buFont typeface="+mj-lt"/>
              <a:buAutoNum type="alphaUcPeriod"/>
            </a:pPr>
            <a:r>
              <a:rPr lang="en-US" altLang="en-US" dirty="0">
                <a:solidFill>
                  <a:schemeClr val="bg1"/>
                </a:solidFill>
              </a:rPr>
              <a:t>Furosemide, 40mg/day</a:t>
            </a:r>
          </a:p>
        </p:txBody>
      </p:sp>
      <p:sp>
        <p:nvSpPr>
          <p:cNvPr id="132101" name="FlagCount" hidden="1">
            <a:hlinkClick r:id="rId6" action="ppaction://hlinkfile"/>
            <a:extLst>
              <a:ext uri="{FF2B5EF4-FFF2-40B4-BE49-F238E27FC236}">
                <a16:creationId xmlns:a16="http://schemas.microsoft.com/office/drawing/2014/main" id="{FA99A3E2-62D6-4515-AA13-FC4EA764F69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142346" name="TPLastEvent" hidden="1">
            <a:extLst>
              <a:ext uri="{FF2B5EF4-FFF2-40B4-BE49-F238E27FC236}">
                <a16:creationId xmlns:a16="http://schemas.microsoft.com/office/drawing/2014/main" id="{A0C6BF62-E4B3-4743-B142-6955A08E6F48}"/>
              </a:ext>
            </a:extLst>
          </p:cNvPr>
          <p:cNvSpPr txBox="1">
            <a:spLocks noChangeArrowheads="1"/>
          </p:cNvSpPr>
          <p:nvPr/>
        </p:nvSpPr>
        <p:spPr bwMode="auto">
          <a:xfrm>
            <a:off x="1536700" y="127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 </a:t>
            </a:r>
          </a:p>
        </p:txBody>
      </p:sp>
    </p:spTree>
    <p:custDataLst>
      <p:tags r:id="rId1"/>
    </p:custDataLst>
    <p:extLst>
      <p:ext uri="{BB962C8B-B14F-4D97-AF65-F5344CB8AC3E}">
        <p14:creationId xmlns:p14="http://schemas.microsoft.com/office/powerpoint/2010/main" val="13092289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2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42344" grpId="0"/>
      <p:bldP spid="14234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PQuestion">
            <a:extLst>
              <a:ext uri="{FF2B5EF4-FFF2-40B4-BE49-F238E27FC236}">
                <a16:creationId xmlns:a16="http://schemas.microsoft.com/office/drawing/2014/main" id="{FDE7BC65-4CE4-43AF-8188-C7F4A5681E4D}"/>
              </a:ext>
            </a:extLst>
          </p:cNvPr>
          <p:cNvSpPr>
            <a:spLocks noGrp="1" noChangeArrowheads="1"/>
          </p:cNvSpPr>
          <p:nvPr>
            <p:ph type="title"/>
          </p:nvPr>
        </p:nvSpPr>
        <p:spPr>
          <a:xfrm>
            <a:off x="2209800" y="685800"/>
            <a:ext cx="7772400" cy="838200"/>
          </a:xfrm>
          <a:noFill/>
        </p:spPr>
        <p:txBody>
          <a:bodyPr>
            <a:normAutofit fontScale="90000"/>
          </a:bodyPr>
          <a:lstStyle/>
          <a:p>
            <a:pPr eaLnBrk="1" hangingPunct="1"/>
            <a:r>
              <a:rPr lang="en-US" altLang="en-US" sz="3200">
                <a:solidFill>
                  <a:srgbClr val="FFFF00"/>
                </a:solidFill>
              </a:rPr>
              <a:t>In addition to increasing fluid intake, which of the following recommendations is warranted?</a:t>
            </a:r>
            <a:r>
              <a:rPr lang="en-US" altLang="en-US" sz="4000"/>
              <a:t> </a:t>
            </a:r>
          </a:p>
        </p:txBody>
      </p:sp>
      <p:graphicFrame>
        <p:nvGraphicFramePr>
          <p:cNvPr id="142344" name="TPChart" hidden="1">
            <a:extLst>
              <a:ext uri="{FF2B5EF4-FFF2-40B4-BE49-F238E27FC236}">
                <a16:creationId xmlns:a16="http://schemas.microsoft.com/office/drawing/2014/main" id="{CBAFFAF3-CC8D-4435-A149-8D43A43D3E5F}"/>
              </a:ext>
            </a:extLst>
          </p:cNvPr>
          <p:cNvGraphicFramePr>
            <a:graphicFrameLocks noChangeAspect="1"/>
          </p:cNvGraphicFramePr>
          <p:nvPr/>
        </p:nvGraphicFramePr>
        <p:xfrm>
          <a:off x="5969000" y="2159000"/>
          <a:ext cx="5207000" cy="4953000"/>
        </p:xfrm>
        <a:graphic>
          <a:graphicData uri="http://schemas.openxmlformats.org/presentationml/2006/ole">
            <mc:AlternateContent xmlns:mc="http://schemas.openxmlformats.org/markup-compatibility/2006">
              <mc:Choice xmlns:v="urn:schemas-microsoft-com:vml" Requires="v">
                <p:oleObj name="Chart" r:id="rId4" imgW="7815309" imgH="7429236" progId="MSGraph.Chart.8">
                  <p:embed followColorScheme="full"/>
                </p:oleObj>
              </mc:Choice>
              <mc:Fallback>
                <p:oleObj name="Chart" r:id="rId4" imgW="7815309" imgH="7429236" progId="MSGraph.Chart.8">
                  <p:embed followColorScheme="full"/>
                  <p:pic>
                    <p:nvPicPr>
                      <p:cNvPr id="142344" name="TPChart" hidden="1">
                        <a:extLst>
                          <a:ext uri="{FF2B5EF4-FFF2-40B4-BE49-F238E27FC236}">
                            <a16:creationId xmlns:a16="http://schemas.microsoft.com/office/drawing/2014/main" id="{CBAFFAF3-CC8D-4435-A149-8D43A43D3E5F}"/>
                          </a:ext>
                        </a:extLst>
                      </p:cNvPr>
                      <p:cNvPicPr>
                        <a:picLocks noChangeAspect="1" noChangeArrowheads="1"/>
                      </p:cNvPicPr>
                      <p:nvPr/>
                    </p:nvPicPr>
                    <p:blipFill>
                      <a:blip r:embed="rId5"/>
                      <a:srcRect/>
                      <a:stretch>
                        <a:fillRect/>
                      </a:stretch>
                    </p:blipFill>
                    <p:spPr bwMode="auto">
                      <a:xfrm>
                        <a:off x="5969000" y="2159000"/>
                        <a:ext cx="5207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2100" name="TPAnswers">
            <a:extLst>
              <a:ext uri="{FF2B5EF4-FFF2-40B4-BE49-F238E27FC236}">
                <a16:creationId xmlns:a16="http://schemas.microsoft.com/office/drawing/2014/main" id="{00616427-B772-4346-974C-46AD487538AB}"/>
              </a:ext>
            </a:extLst>
          </p:cNvPr>
          <p:cNvSpPr>
            <a:spLocks noGrp="1" noChangeArrowheads="1"/>
          </p:cNvSpPr>
          <p:nvPr>
            <p:ph type="body" idx="1"/>
          </p:nvPr>
        </p:nvSpPr>
        <p:spPr>
          <a:xfrm>
            <a:off x="1905000" y="2789238"/>
            <a:ext cx="4598988" cy="2057400"/>
          </a:xfrm>
        </p:spPr>
        <p:txBody>
          <a:bodyPr>
            <a:spAutoFit/>
          </a:bodyPr>
          <a:lstStyle/>
          <a:p>
            <a:pPr marL="609600" indent="-609600">
              <a:buClr>
                <a:srgbClr val="FFFFFF"/>
              </a:buClr>
              <a:buFont typeface="+mj-lt"/>
              <a:buAutoNum type="alphaUcPeriod"/>
            </a:pPr>
            <a:r>
              <a:rPr lang="en-US" altLang="en-US" dirty="0">
                <a:solidFill>
                  <a:srgbClr val="92D050"/>
                </a:solidFill>
              </a:rPr>
              <a:t>Calcium intake &gt;1 g/d </a:t>
            </a:r>
          </a:p>
          <a:p>
            <a:pPr marL="609600" indent="-609600">
              <a:buClr>
                <a:srgbClr val="FFFFFF"/>
              </a:buClr>
              <a:buFont typeface="+mj-lt"/>
              <a:buAutoNum type="alphaUcPeriod"/>
            </a:pPr>
            <a:r>
              <a:rPr lang="en-US" altLang="en-US" dirty="0">
                <a:solidFill>
                  <a:schemeClr val="bg1"/>
                </a:solidFill>
              </a:rPr>
              <a:t>A high sodium diet</a:t>
            </a:r>
          </a:p>
          <a:p>
            <a:pPr marL="609600" indent="-609600">
              <a:buClr>
                <a:srgbClr val="FFFFFF"/>
              </a:buClr>
              <a:buFont typeface="+mj-lt"/>
              <a:buAutoNum type="alphaUcPeriod"/>
            </a:pPr>
            <a:r>
              <a:rPr lang="en-US" altLang="en-US" dirty="0">
                <a:solidFill>
                  <a:schemeClr val="bg1"/>
                </a:solidFill>
              </a:rPr>
              <a:t>A high protein diet</a:t>
            </a:r>
          </a:p>
          <a:p>
            <a:pPr marL="609600" indent="-609600">
              <a:buClr>
                <a:srgbClr val="FFFFFF"/>
              </a:buClr>
              <a:buFont typeface="+mj-lt"/>
              <a:buAutoNum type="alphaUcPeriod"/>
            </a:pPr>
            <a:r>
              <a:rPr lang="en-US" altLang="en-US" dirty="0">
                <a:solidFill>
                  <a:schemeClr val="bg1"/>
                </a:solidFill>
              </a:rPr>
              <a:t>Furosemide, 40mg/day</a:t>
            </a:r>
          </a:p>
        </p:txBody>
      </p:sp>
      <p:sp>
        <p:nvSpPr>
          <p:cNvPr id="132101" name="FlagCount" hidden="1">
            <a:hlinkClick r:id="rId6" action="ppaction://hlinkfile"/>
            <a:extLst>
              <a:ext uri="{FF2B5EF4-FFF2-40B4-BE49-F238E27FC236}">
                <a16:creationId xmlns:a16="http://schemas.microsoft.com/office/drawing/2014/main" id="{FA99A3E2-62D6-4515-AA13-FC4EA764F694}"/>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142346" name="TPLastEvent" hidden="1">
            <a:extLst>
              <a:ext uri="{FF2B5EF4-FFF2-40B4-BE49-F238E27FC236}">
                <a16:creationId xmlns:a16="http://schemas.microsoft.com/office/drawing/2014/main" id="{A0C6BF62-E4B3-4743-B142-6955A08E6F48}"/>
              </a:ext>
            </a:extLst>
          </p:cNvPr>
          <p:cNvSpPr txBox="1">
            <a:spLocks noChangeArrowheads="1"/>
          </p:cNvSpPr>
          <p:nvPr/>
        </p:nvSpPr>
        <p:spPr bwMode="auto">
          <a:xfrm>
            <a:off x="1536700" y="127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 </a:t>
            </a:r>
          </a:p>
        </p:txBody>
      </p:sp>
    </p:spTree>
    <p:custDataLst>
      <p:tags r:id="rId1"/>
    </p:custDataLst>
    <p:extLst>
      <p:ext uri="{BB962C8B-B14F-4D97-AF65-F5344CB8AC3E}">
        <p14:creationId xmlns:p14="http://schemas.microsoft.com/office/powerpoint/2010/main" val="722650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2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42344" grpId="0"/>
      <p:bldP spid="14234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58990ADE-E92C-412D-AD1D-1B8C247BB63A}"/>
              </a:ext>
            </a:extLst>
          </p:cNvPr>
          <p:cNvSpPr>
            <a:spLocks noGrp="1" noChangeArrowheads="1"/>
          </p:cNvSpPr>
          <p:nvPr>
            <p:ph type="title"/>
          </p:nvPr>
        </p:nvSpPr>
        <p:spPr/>
        <p:txBody>
          <a:bodyPr/>
          <a:lstStyle/>
          <a:p>
            <a:pPr eaLnBrk="1" hangingPunct="1"/>
            <a:r>
              <a:rPr lang="en-US" altLang="en-US" sz="4000">
                <a:solidFill>
                  <a:srgbClr val="FFFF00"/>
                </a:solidFill>
              </a:rPr>
              <a:t>Treatment of Specific Forms of Stone Disease: Hyperuricosuria</a:t>
            </a:r>
          </a:p>
        </p:txBody>
      </p:sp>
      <p:sp>
        <p:nvSpPr>
          <p:cNvPr id="91139" name="Rectangle 3">
            <a:extLst>
              <a:ext uri="{FF2B5EF4-FFF2-40B4-BE49-F238E27FC236}">
                <a16:creationId xmlns:a16="http://schemas.microsoft.com/office/drawing/2014/main" id="{B7B5A8D9-1165-40C0-9CA4-80F81CDED201}"/>
              </a:ext>
            </a:extLst>
          </p:cNvPr>
          <p:cNvSpPr>
            <a:spLocks noGrp="1" noChangeArrowheads="1"/>
          </p:cNvSpPr>
          <p:nvPr>
            <p:ph type="body" idx="1"/>
          </p:nvPr>
        </p:nvSpPr>
        <p:spPr>
          <a:xfrm>
            <a:off x="1981200" y="1600200"/>
            <a:ext cx="8686800" cy="5029200"/>
          </a:xfrm>
        </p:spPr>
        <p:txBody>
          <a:bodyPr/>
          <a:lstStyle/>
          <a:p>
            <a:pPr eaLnBrk="1" hangingPunct="1"/>
            <a:r>
              <a:rPr lang="en-US" altLang="en-US">
                <a:solidFill>
                  <a:schemeClr val="bg1"/>
                </a:solidFill>
              </a:rPr>
              <a:t>Hyperuricosuria contributes to calcium oxalate nephrolithiasis in 10-15% calcium stones.</a:t>
            </a:r>
          </a:p>
          <a:p>
            <a:pPr eaLnBrk="1" hangingPunct="1"/>
            <a:endParaRPr lang="en-US" altLang="en-US">
              <a:solidFill>
                <a:schemeClr val="bg1"/>
              </a:solidFill>
            </a:endParaRPr>
          </a:p>
          <a:p>
            <a:pPr eaLnBrk="1" hangingPunct="1"/>
            <a:r>
              <a:rPr lang="en-US" altLang="en-US">
                <a:solidFill>
                  <a:schemeClr val="bg1"/>
                </a:solidFill>
              </a:rPr>
              <a:t>Increased fluid intake</a:t>
            </a:r>
          </a:p>
          <a:p>
            <a:pPr eaLnBrk="1" hangingPunct="1"/>
            <a:r>
              <a:rPr lang="en-US" altLang="en-US">
                <a:solidFill>
                  <a:schemeClr val="bg1"/>
                </a:solidFill>
              </a:rPr>
              <a:t>Low-purine diet</a:t>
            </a:r>
          </a:p>
          <a:p>
            <a:pPr eaLnBrk="1" hangingPunct="1"/>
            <a:r>
              <a:rPr lang="en-US" altLang="en-US">
                <a:solidFill>
                  <a:schemeClr val="bg1"/>
                </a:solidFill>
              </a:rPr>
              <a:t>If uric acid level high, allopurinol</a:t>
            </a:r>
          </a:p>
        </p:txBody>
      </p:sp>
      <p:sp>
        <p:nvSpPr>
          <p:cNvPr id="91140" name="FlagCount" hidden="1">
            <a:hlinkClick r:id="rId3" action="ppaction://hlinkfile"/>
            <a:extLst>
              <a:ext uri="{FF2B5EF4-FFF2-40B4-BE49-F238E27FC236}">
                <a16:creationId xmlns:a16="http://schemas.microsoft.com/office/drawing/2014/main" id="{CA5A3A91-E886-40E8-9F7F-74300AC3A66E}"/>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BBD8757-981B-40D2-9DF3-48C11177653E}"/>
              </a:ext>
            </a:extLst>
          </p:cNvPr>
          <p:cNvSpPr>
            <a:spLocks noGrp="1" noChangeArrowheads="1"/>
          </p:cNvSpPr>
          <p:nvPr>
            <p:ph type="title"/>
          </p:nvPr>
        </p:nvSpPr>
        <p:spPr>
          <a:xfrm>
            <a:off x="1981200" y="381000"/>
            <a:ext cx="8229600" cy="1143000"/>
          </a:xfrm>
        </p:spPr>
        <p:txBody>
          <a:bodyPr>
            <a:normAutofit fontScale="90000"/>
          </a:bodyPr>
          <a:lstStyle/>
          <a:p>
            <a:pPr eaLnBrk="1" hangingPunct="1"/>
            <a:r>
              <a:rPr lang="en-US" altLang="en-US" sz="4000">
                <a:solidFill>
                  <a:srgbClr val="FFFF00"/>
                </a:solidFill>
              </a:rPr>
              <a:t>Uric Acid Stones: treatment</a:t>
            </a:r>
            <a:br>
              <a:rPr lang="en-US" altLang="en-US" sz="4000">
                <a:solidFill>
                  <a:srgbClr val="FFFF00"/>
                </a:solidFill>
              </a:rPr>
            </a:br>
            <a:endParaRPr lang="en-US" altLang="en-US" sz="4000">
              <a:solidFill>
                <a:srgbClr val="FFFF00"/>
              </a:solidFill>
            </a:endParaRPr>
          </a:p>
        </p:txBody>
      </p:sp>
      <p:sp>
        <p:nvSpPr>
          <p:cNvPr id="95235" name="Rectangle 3">
            <a:extLst>
              <a:ext uri="{FF2B5EF4-FFF2-40B4-BE49-F238E27FC236}">
                <a16:creationId xmlns:a16="http://schemas.microsoft.com/office/drawing/2014/main" id="{D7AA78BF-CED8-4109-820B-1FD63E576089}"/>
              </a:ext>
            </a:extLst>
          </p:cNvPr>
          <p:cNvSpPr>
            <a:spLocks noGrp="1" noChangeArrowheads="1"/>
          </p:cNvSpPr>
          <p:nvPr>
            <p:ph type="body" idx="1"/>
          </p:nvPr>
        </p:nvSpPr>
        <p:spPr/>
        <p:txBody>
          <a:bodyPr/>
          <a:lstStyle/>
          <a:p>
            <a:pPr eaLnBrk="1" hangingPunct="1"/>
            <a:r>
              <a:rPr lang="en-US" altLang="en-US">
                <a:solidFill>
                  <a:schemeClr val="bg1"/>
                </a:solidFill>
              </a:rPr>
              <a:t>Increase urine volume, pH</a:t>
            </a:r>
          </a:p>
          <a:p>
            <a:pPr eaLnBrk="1" hangingPunct="1"/>
            <a:r>
              <a:rPr lang="en-US" altLang="en-US">
                <a:solidFill>
                  <a:schemeClr val="bg1"/>
                </a:solidFill>
              </a:rPr>
              <a:t>Alkaline urine can even result in stone dissolution</a:t>
            </a:r>
          </a:p>
          <a:p>
            <a:pPr eaLnBrk="1" hangingPunct="1"/>
            <a:r>
              <a:rPr lang="en-US" altLang="en-US">
                <a:solidFill>
                  <a:schemeClr val="bg1"/>
                </a:solidFill>
              </a:rPr>
              <a:t>Acetazolamide</a:t>
            </a:r>
          </a:p>
          <a:p>
            <a:pPr eaLnBrk="1" hangingPunct="1"/>
            <a:r>
              <a:rPr lang="en-US" altLang="en-US">
                <a:solidFill>
                  <a:schemeClr val="bg1"/>
                </a:solidFill>
              </a:rPr>
              <a:t>Avoid pH above 7; it may result in calcium phosphate precipitation</a:t>
            </a:r>
          </a:p>
          <a:p>
            <a:pPr eaLnBrk="1" hangingPunct="1"/>
            <a:r>
              <a:rPr lang="en-US" altLang="en-US">
                <a:solidFill>
                  <a:schemeClr val="bg1"/>
                </a:solidFill>
              </a:rPr>
              <a:t>Low-purine, low protein diet</a:t>
            </a:r>
          </a:p>
          <a:p>
            <a:pPr eaLnBrk="1" hangingPunct="1"/>
            <a:r>
              <a:rPr lang="en-US" altLang="en-US">
                <a:solidFill>
                  <a:schemeClr val="bg1"/>
                </a:solidFill>
              </a:rPr>
              <a:t>May need allopurinol</a:t>
            </a:r>
          </a:p>
        </p:txBody>
      </p:sp>
      <p:sp>
        <p:nvSpPr>
          <p:cNvPr id="95236" name="FlagCount" hidden="1">
            <a:hlinkClick r:id="rId2" action="ppaction://hlinkfile"/>
            <a:extLst>
              <a:ext uri="{FF2B5EF4-FFF2-40B4-BE49-F238E27FC236}">
                <a16:creationId xmlns:a16="http://schemas.microsoft.com/office/drawing/2014/main" id="{DB94CA31-3C57-42FE-A53D-58E0FD7CA7D7}"/>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07F913FC-FC63-446F-82EC-7CAFC4374817}"/>
              </a:ext>
            </a:extLst>
          </p:cNvPr>
          <p:cNvSpPr>
            <a:spLocks noGrp="1" noChangeArrowheads="1"/>
          </p:cNvSpPr>
          <p:nvPr>
            <p:ph type="title"/>
          </p:nvPr>
        </p:nvSpPr>
        <p:spPr/>
        <p:txBody>
          <a:bodyPr/>
          <a:lstStyle/>
          <a:p>
            <a:pPr eaLnBrk="1" hangingPunct="1"/>
            <a:r>
              <a:rPr lang="en-US" altLang="en-US" dirty="0">
                <a:solidFill>
                  <a:srgbClr val="FFFF00"/>
                </a:solidFill>
              </a:rPr>
              <a:t>Prevention</a:t>
            </a:r>
          </a:p>
        </p:txBody>
      </p:sp>
      <p:sp>
        <p:nvSpPr>
          <p:cNvPr id="126979" name="Rectangle 3">
            <a:extLst>
              <a:ext uri="{FF2B5EF4-FFF2-40B4-BE49-F238E27FC236}">
                <a16:creationId xmlns:a16="http://schemas.microsoft.com/office/drawing/2014/main" id="{9EA3A0E3-4B4A-410D-9BC6-CE1A70669F2A}"/>
              </a:ext>
            </a:extLst>
          </p:cNvPr>
          <p:cNvSpPr>
            <a:spLocks noGrp="1" noChangeArrowheads="1"/>
          </p:cNvSpPr>
          <p:nvPr>
            <p:ph type="body" idx="1"/>
          </p:nvPr>
        </p:nvSpPr>
        <p:spPr/>
        <p:txBody>
          <a:bodyPr/>
          <a:lstStyle/>
          <a:p>
            <a:pPr eaLnBrk="1" hangingPunct="1">
              <a:lnSpc>
                <a:spcPct val="90000"/>
              </a:lnSpc>
              <a:buFontTx/>
              <a:buNone/>
            </a:pPr>
            <a:r>
              <a:rPr lang="en-US" altLang="en-US" dirty="0">
                <a:solidFill>
                  <a:schemeClr val="bg1"/>
                </a:solidFill>
              </a:rPr>
              <a:t>A 56-year-old woman is evaluated for recurrent urinary tract infections. Three weeks ago, she had a urinary tract infection with </a:t>
            </a:r>
            <a:r>
              <a:rPr lang="en-US" altLang="en-US" i="1" dirty="0">
                <a:solidFill>
                  <a:schemeClr val="bg1"/>
                </a:solidFill>
              </a:rPr>
              <a:t>Klebsiella</a:t>
            </a:r>
            <a:r>
              <a:rPr lang="en-US" altLang="en-US" dirty="0">
                <a:solidFill>
                  <a:schemeClr val="bg1"/>
                </a:solidFill>
              </a:rPr>
              <a:t>, and she has had four previous </a:t>
            </a:r>
            <a:r>
              <a:rPr lang="en-US" altLang="en-US" i="1" dirty="0">
                <a:solidFill>
                  <a:schemeClr val="bg1"/>
                </a:solidFill>
              </a:rPr>
              <a:t>Proteus</a:t>
            </a:r>
            <a:r>
              <a:rPr lang="en-US" altLang="en-US" dirty="0">
                <a:solidFill>
                  <a:schemeClr val="bg1"/>
                </a:solidFill>
              </a:rPr>
              <a:t> urinary tract infections over the past 6 months.</a:t>
            </a:r>
          </a:p>
          <a:p>
            <a:pPr eaLnBrk="1" hangingPunct="1">
              <a:lnSpc>
                <a:spcPct val="90000"/>
              </a:lnSpc>
              <a:buFontTx/>
              <a:buNone/>
            </a:pPr>
            <a:r>
              <a:rPr lang="en-US" altLang="en-US" dirty="0">
                <a:solidFill>
                  <a:schemeClr val="bg1"/>
                </a:solidFill>
              </a:rPr>
              <a:t> </a:t>
            </a:r>
          </a:p>
          <a:p>
            <a:pPr eaLnBrk="1" hangingPunct="1">
              <a:lnSpc>
                <a:spcPct val="90000"/>
              </a:lnSpc>
              <a:buFontTx/>
              <a:buNone/>
            </a:pPr>
            <a:r>
              <a:rPr lang="en-US" altLang="en-US" dirty="0">
                <a:solidFill>
                  <a:schemeClr val="bg1"/>
                </a:solidFill>
              </a:rPr>
              <a:t>Physical examination is unremarkable. Urinalysis is significant for leukocyte esterase , 2+ blood,  and coffin-shaped crystals shown below.  Urine pH is 8.5. Abdominal CT reveals a 5-cm staghorn calculus in the left kidney. </a:t>
            </a:r>
          </a:p>
        </p:txBody>
      </p:sp>
      <p:sp>
        <p:nvSpPr>
          <p:cNvPr id="126980" name="FlagCount" hidden="1">
            <a:hlinkClick r:id="rId2" action="ppaction://hlinkfile"/>
            <a:extLst>
              <a:ext uri="{FF2B5EF4-FFF2-40B4-BE49-F238E27FC236}">
                <a16:creationId xmlns:a16="http://schemas.microsoft.com/office/drawing/2014/main" id="{D040FC7B-1C4E-46EB-A90E-368C49DDB37A}"/>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pic>
        <p:nvPicPr>
          <p:cNvPr id="3" name="Picture 2" descr="A picture containing text, food, soup&#10;&#10;Description automatically generated">
            <a:extLst>
              <a:ext uri="{FF2B5EF4-FFF2-40B4-BE49-F238E27FC236}">
                <a16:creationId xmlns:a16="http://schemas.microsoft.com/office/drawing/2014/main" id="{8447F4CE-3B44-47AE-93CE-669E99EA0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955" y="5235878"/>
            <a:ext cx="2141951" cy="1622122"/>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PQuestion">
            <a:extLst>
              <a:ext uri="{FF2B5EF4-FFF2-40B4-BE49-F238E27FC236}">
                <a16:creationId xmlns:a16="http://schemas.microsoft.com/office/drawing/2014/main" id="{1EF9447F-6E58-4AD6-A457-EA8F4BE099CA}"/>
              </a:ext>
            </a:extLst>
          </p:cNvPr>
          <p:cNvSpPr>
            <a:spLocks noGrp="1" noChangeArrowheads="1"/>
          </p:cNvSpPr>
          <p:nvPr>
            <p:ph type="title"/>
          </p:nvPr>
        </p:nvSpPr>
        <p:spPr>
          <a:xfrm>
            <a:off x="2209800" y="838200"/>
            <a:ext cx="7772400" cy="838200"/>
          </a:xfrm>
          <a:noFill/>
        </p:spPr>
        <p:txBody>
          <a:bodyPr>
            <a:normAutofit fontScale="90000"/>
          </a:bodyPr>
          <a:lstStyle/>
          <a:p>
            <a:pPr eaLnBrk="1" hangingPunct="1"/>
            <a:r>
              <a:rPr lang="en-US" altLang="en-US" sz="3200">
                <a:solidFill>
                  <a:srgbClr val="FFFF00"/>
                </a:solidFill>
              </a:rPr>
              <a:t>In addition to increasing fluid intake, which of the following is the most appropriate therapy in this setting?</a:t>
            </a:r>
          </a:p>
        </p:txBody>
      </p:sp>
      <p:graphicFrame>
        <p:nvGraphicFramePr>
          <p:cNvPr id="138248" name="TPChart" hidden="1">
            <a:extLst>
              <a:ext uri="{FF2B5EF4-FFF2-40B4-BE49-F238E27FC236}">
                <a16:creationId xmlns:a16="http://schemas.microsoft.com/office/drawing/2014/main" id="{3C43569C-DD36-4A2D-B105-38B9F236DCE3}"/>
              </a:ext>
            </a:extLst>
          </p:cNvPr>
          <p:cNvGraphicFramePr>
            <a:graphicFrameLocks noChangeAspect="1"/>
          </p:cNvGraphicFramePr>
          <p:nvPr/>
        </p:nvGraphicFramePr>
        <p:xfrm>
          <a:off x="5969000" y="2159000"/>
          <a:ext cx="5207000" cy="4953000"/>
        </p:xfrm>
        <a:graphic>
          <a:graphicData uri="http://schemas.openxmlformats.org/presentationml/2006/ole">
            <mc:AlternateContent xmlns:mc="http://schemas.openxmlformats.org/markup-compatibility/2006">
              <mc:Choice xmlns:v="urn:schemas-microsoft-com:vml" Requires="v">
                <p:oleObj name="Chart" r:id="rId4" imgW="7815309" imgH="7429236" progId="MSGraph.Chart.8">
                  <p:embed followColorScheme="full"/>
                </p:oleObj>
              </mc:Choice>
              <mc:Fallback>
                <p:oleObj name="Chart" r:id="rId4" imgW="7815309" imgH="7429236" progId="MSGraph.Chart.8">
                  <p:embed followColorScheme="full"/>
                  <p:pic>
                    <p:nvPicPr>
                      <p:cNvPr id="138248" name="TPChart" hidden="1">
                        <a:extLst>
                          <a:ext uri="{FF2B5EF4-FFF2-40B4-BE49-F238E27FC236}">
                            <a16:creationId xmlns:a16="http://schemas.microsoft.com/office/drawing/2014/main" id="{3C43569C-DD36-4A2D-B105-38B9F236DCE3}"/>
                          </a:ext>
                        </a:extLst>
                      </p:cNvPr>
                      <p:cNvPicPr>
                        <a:picLocks noChangeAspect="1" noChangeArrowheads="1"/>
                      </p:cNvPicPr>
                      <p:nvPr/>
                    </p:nvPicPr>
                    <p:blipFill>
                      <a:blip r:embed="rId5"/>
                      <a:srcRect/>
                      <a:stretch>
                        <a:fillRect/>
                      </a:stretch>
                    </p:blipFill>
                    <p:spPr bwMode="auto">
                      <a:xfrm>
                        <a:off x="5969000" y="2159000"/>
                        <a:ext cx="5207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8004" name="TPAnswers">
            <a:extLst>
              <a:ext uri="{FF2B5EF4-FFF2-40B4-BE49-F238E27FC236}">
                <a16:creationId xmlns:a16="http://schemas.microsoft.com/office/drawing/2014/main" id="{E0214F65-4D24-4D2A-85DE-E0CC95561083}"/>
              </a:ext>
            </a:extLst>
          </p:cNvPr>
          <p:cNvSpPr>
            <a:spLocks noGrp="1" noChangeArrowheads="1"/>
          </p:cNvSpPr>
          <p:nvPr>
            <p:ph type="body" idx="1"/>
          </p:nvPr>
        </p:nvSpPr>
        <p:spPr>
          <a:xfrm>
            <a:off x="1905000" y="2667000"/>
            <a:ext cx="4598988" cy="2057400"/>
          </a:xfrm>
        </p:spPr>
        <p:txBody>
          <a:bodyPr>
            <a:spAutoFit/>
          </a:bodyPr>
          <a:lstStyle/>
          <a:p>
            <a:pPr marL="609600" indent="-609600">
              <a:buClr>
                <a:srgbClr val="FFFFFF"/>
              </a:buClr>
              <a:buFont typeface="+mj-lt"/>
              <a:buAutoNum type="alphaUcPeriod"/>
            </a:pPr>
            <a:r>
              <a:rPr lang="en-US" altLang="en-US" dirty="0">
                <a:solidFill>
                  <a:schemeClr val="bg1"/>
                </a:solidFill>
              </a:rPr>
              <a:t>Potassium citrate</a:t>
            </a:r>
          </a:p>
          <a:p>
            <a:pPr marL="609600" indent="-609600">
              <a:buClr>
                <a:srgbClr val="FFFFFF"/>
              </a:buClr>
              <a:buFont typeface="+mj-lt"/>
              <a:buAutoNum type="alphaUcPeriod"/>
            </a:pPr>
            <a:r>
              <a:rPr lang="en-US" altLang="en-US" dirty="0">
                <a:solidFill>
                  <a:schemeClr val="bg1"/>
                </a:solidFill>
              </a:rPr>
              <a:t>Allopurinol</a:t>
            </a:r>
          </a:p>
          <a:p>
            <a:pPr marL="609600" indent="-609600">
              <a:buClr>
                <a:srgbClr val="FFFFFF"/>
              </a:buClr>
              <a:buFont typeface="+mj-lt"/>
              <a:buAutoNum type="alphaUcPeriod"/>
            </a:pPr>
            <a:r>
              <a:rPr lang="en-US" altLang="en-US" dirty="0">
                <a:solidFill>
                  <a:schemeClr val="bg1"/>
                </a:solidFill>
              </a:rPr>
              <a:t>Antibiotics</a:t>
            </a:r>
          </a:p>
          <a:p>
            <a:pPr marL="609600" indent="-609600">
              <a:buClr>
                <a:srgbClr val="FFFFFF"/>
              </a:buClr>
              <a:buFont typeface="+mj-lt"/>
              <a:buAutoNum type="alphaUcPeriod"/>
            </a:pPr>
            <a:r>
              <a:rPr lang="en-US" altLang="en-US" dirty="0">
                <a:solidFill>
                  <a:schemeClr val="bg1"/>
                </a:solidFill>
              </a:rPr>
              <a:t>Low calcium diet</a:t>
            </a:r>
          </a:p>
        </p:txBody>
      </p:sp>
      <p:sp>
        <p:nvSpPr>
          <p:cNvPr id="128005" name="FlagCount" hidden="1">
            <a:hlinkClick r:id="rId6" action="ppaction://hlinkfile"/>
            <a:extLst>
              <a:ext uri="{FF2B5EF4-FFF2-40B4-BE49-F238E27FC236}">
                <a16:creationId xmlns:a16="http://schemas.microsoft.com/office/drawing/2014/main" id="{9B3513B4-AAB0-45A9-9498-20932DF6261A}"/>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138250" name="TPLastEvent" hidden="1">
            <a:extLst>
              <a:ext uri="{FF2B5EF4-FFF2-40B4-BE49-F238E27FC236}">
                <a16:creationId xmlns:a16="http://schemas.microsoft.com/office/drawing/2014/main" id="{69867C61-6FF5-4097-A69B-B9ADDEB14EB9}"/>
              </a:ext>
            </a:extLst>
          </p:cNvPr>
          <p:cNvSpPr txBox="1">
            <a:spLocks noChangeArrowheads="1"/>
          </p:cNvSpPr>
          <p:nvPr/>
        </p:nvSpPr>
        <p:spPr bwMode="auto">
          <a:xfrm>
            <a:off x="1536700" y="127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8248" grpId="0"/>
      <p:bldP spid="13825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PQuestion">
            <a:extLst>
              <a:ext uri="{FF2B5EF4-FFF2-40B4-BE49-F238E27FC236}">
                <a16:creationId xmlns:a16="http://schemas.microsoft.com/office/drawing/2014/main" id="{1EF9447F-6E58-4AD6-A457-EA8F4BE099CA}"/>
              </a:ext>
            </a:extLst>
          </p:cNvPr>
          <p:cNvSpPr>
            <a:spLocks noGrp="1" noChangeArrowheads="1"/>
          </p:cNvSpPr>
          <p:nvPr>
            <p:ph type="title"/>
          </p:nvPr>
        </p:nvSpPr>
        <p:spPr>
          <a:xfrm>
            <a:off x="2209800" y="838200"/>
            <a:ext cx="7772400" cy="838200"/>
          </a:xfrm>
          <a:noFill/>
        </p:spPr>
        <p:txBody>
          <a:bodyPr>
            <a:normAutofit fontScale="90000"/>
          </a:bodyPr>
          <a:lstStyle/>
          <a:p>
            <a:pPr eaLnBrk="1" hangingPunct="1"/>
            <a:r>
              <a:rPr lang="en-US" altLang="en-US" sz="3200">
                <a:solidFill>
                  <a:srgbClr val="FFFF00"/>
                </a:solidFill>
              </a:rPr>
              <a:t>In addition to increasing fluid intake, which of the following is the most appropriate therapy in this setting?</a:t>
            </a:r>
          </a:p>
        </p:txBody>
      </p:sp>
      <p:graphicFrame>
        <p:nvGraphicFramePr>
          <p:cNvPr id="138248" name="TPChart" hidden="1">
            <a:extLst>
              <a:ext uri="{FF2B5EF4-FFF2-40B4-BE49-F238E27FC236}">
                <a16:creationId xmlns:a16="http://schemas.microsoft.com/office/drawing/2014/main" id="{3C43569C-DD36-4A2D-B105-38B9F236DCE3}"/>
              </a:ext>
            </a:extLst>
          </p:cNvPr>
          <p:cNvGraphicFramePr>
            <a:graphicFrameLocks noChangeAspect="1"/>
          </p:cNvGraphicFramePr>
          <p:nvPr/>
        </p:nvGraphicFramePr>
        <p:xfrm>
          <a:off x="5969000" y="2159000"/>
          <a:ext cx="5207000" cy="4953000"/>
        </p:xfrm>
        <a:graphic>
          <a:graphicData uri="http://schemas.openxmlformats.org/presentationml/2006/ole">
            <mc:AlternateContent xmlns:mc="http://schemas.openxmlformats.org/markup-compatibility/2006">
              <mc:Choice xmlns:v="urn:schemas-microsoft-com:vml" Requires="v">
                <p:oleObj name="Chart" r:id="rId4" imgW="7815309" imgH="7429236" progId="MSGraph.Chart.8">
                  <p:embed followColorScheme="full"/>
                </p:oleObj>
              </mc:Choice>
              <mc:Fallback>
                <p:oleObj name="Chart" r:id="rId4" imgW="7815309" imgH="7429236" progId="MSGraph.Chart.8">
                  <p:embed followColorScheme="full"/>
                  <p:pic>
                    <p:nvPicPr>
                      <p:cNvPr id="138248" name="TPChart" hidden="1">
                        <a:extLst>
                          <a:ext uri="{FF2B5EF4-FFF2-40B4-BE49-F238E27FC236}">
                            <a16:creationId xmlns:a16="http://schemas.microsoft.com/office/drawing/2014/main" id="{3C43569C-DD36-4A2D-B105-38B9F236DCE3}"/>
                          </a:ext>
                        </a:extLst>
                      </p:cNvPr>
                      <p:cNvPicPr>
                        <a:picLocks noChangeAspect="1" noChangeArrowheads="1"/>
                      </p:cNvPicPr>
                      <p:nvPr/>
                    </p:nvPicPr>
                    <p:blipFill>
                      <a:blip r:embed="rId5"/>
                      <a:srcRect/>
                      <a:stretch>
                        <a:fillRect/>
                      </a:stretch>
                    </p:blipFill>
                    <p:spPr bwMode="auto">
                      <a:xfrm>
                        <a:off x="5969000" y="2159000"/>
                        <a:ext cx="52070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8004" name="TPAnswers">
            <a:extLst>
              <a:ext uri="{FF2B5EF4-FFF2-40B4-BE49-F238E27FC236}">
                <a16:creationId xmlns:a16="http://schemas.microsoft.com/office/drawing/2014/main" id="{E0214F65-4D24-4D2A-85DE-E0CC95561083}"/>
              </a:ext>
            </a:extLst>
          </p:cNvPr>
          <p:cNvSpPr>
            <a:spLocks noGrp="1" noChangeArrowheads="1"/>
          </p:cNvSpPr>
          <p:nvPr>
            <p:ph type="body" idx="1"/>
          </p:nvPr>
        </p:nvSpPr>
        <p:spPr>
          <a:xfrm>
            <a:off x="1905000" y="2667000"/>
            <a:ext cx="4598988" cy="2057400"/>
          </a:xfrm>
        </p:spPr>
        <p:txBody>
          <a:bodyPr>
            <a:spAutoFit/>
          </a:bodyPr>
          <a:lstStyle/>
          <a:p>
            <a:pPr marL="609600" indent="-609600">
              <a:buClr>
                <a:srgbClr val="FFFFFF"/>
              </a:buClr>
              <a:buFont typeface="+mj-lt"/>
              <a:buAutoNum type="alphaUcPeriod"/>
            </a:pPr>
            <a:r>
              <a:rPr lang="en-US" altLang="en-US" dirty="0">
                <a:solidFill>
                  <a:schemeClr val="bg1"/>
                </a:solidFill>
              </a:rPr>
              <a:t>Potassium citrate</a:t>
            </a:r>
          </a:p>
          <a:p>
            <a:pPr marL="609600" indent="-609600">
              <a:buClr>
                <a:srgbClr val="FFFFFF"/>
              </a:buClr>
              <a:buFont typeface="+mj-lt"/>
              <a:buAutoNum type="alphaUcPeriod"/>
            </a:pPr>
            <a:r>
              <a:rPr lang="en-US" altLang="en-US" dirty="0">
                <a:solidFill>
                  <a:schemeClr val="bg1"/>
                </a:solidFill>
              </a:rPr>
              <a:t>Allopurinol</a:t>
            </a:r>
          </a:p>
          <a:p>
            <a:pPr marL="609600" indent="-609600">
              <a:buClr>
                <a:srgbClr val="FFFFFF"/>
              </a:buClr>
              <a:buFont typeface="+mj-lt"/>
              <a:buAutoNum type="alphaUcPeriod"/>
            </a:pPr>
            <a:r>
              <a:rPr lang="en-US" altLang="en-US" dirty="0">
                <a:solidFill>
                  <a:srgbClr val="92D050"/>
                </a:solidFill>
              </a:rPr>
              <a:t>Antibiotics</a:t>
            </a:r>
          </a:p>
          <a:p>
            <a:pPr marL="609600" indent="-609600">
              <a:buClr>
                <a:srgbClr val="FFFFFF"/>
              </a:buClr>
              <a:buFont typeface="+mj-lt"/>
              <a:buAutoNum type="alphaUcPeriod"/>
            </a:pPr>
            <a:r>
              <a:rPr lang="en-US" altLang="en-US" dirty="0">
                <a:solidFill>
                  <a:schemeClr val="bg1"/>
                </a:solidFill>
              </a:rPr>
              <a:t>Low calcium diet</a:t>
            </a:r>
          </a:p>
        </p:txBody>
      </p:sp>
      <p:sp>
        <p:nvSpPr>
          <p:cNvPr id="128005" name="FlagCount" hidden="1">
            <a:hlinkClick r:id="rId6" action="ppaction://hlinkfile"/>
            <a:extLst>
              <a:ext uri="{FF2B5EF4-FFF2-40B4-BE49-F238E27FC236}">
                <a16:creationId xmlns:a16="http://schemas.microsoft.com/office/drawing/2014/main" id="{9B3513B4-AAB0-45A9-9498-20932DF6261A}"/>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
        <p:nvSpPr>
          <p:cNvPr id="138250" name="TPLastEvent" hidden="1">
            <a:extLst>
              <a:ext uri="{FF2B5EF4-FFF2-40B4-BE49-F238E27FC236}">
                <a16:creationId xmlns:a16="http://schemas.microsoft.com/office/drawing/2014/main" id="{69867C61-6FF5-4097-A69B-B9ADDEB14EB9}"/>
              </a:ext>
            </a:extLst>
          </p:cNvPr>
          <p:cNvSpPr txBox="1">
            <a:spLocks noChangeArrowheads="1"/>
          </p:cNvSpPr>
          <p:nvPr/>
        </p:nvSpPr>
        <p:spPr bwMode="auto">
          <a:xfrm>
            <a:off x="1536700" y="12700"/>
            <a:ext cx="12700" cy="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solidFill>
                  <a:schemeClr val="bg1"/>
                </a:solidFill>
              </a:rPr>
              <a:t> </a:t>
            </a:r>
          </a:p>
        </p:txBody>
      </p:sp>
    </p:spTree>
    <p:custDataLst>
      <p:tags r:id="rId1"/>
    </p:custDataLst>
    <p:extLst>
      <p:ext uri="{BB962C8B-B14F-4D97-AF65-F5344CB8AC3E}">
        <p14:creationId xmlns:p14="http://schemas.microsoft.com/office/powerpoint/2010/main" val="19103811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38248" grpId="0"/>
      <p:bldP spid="13825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1093A80F-655E-40B1-AD5D-9BFCB43E307F}"/>
              </a:ext>
            </a:extLst>
          </p:cNvPr>
          <p:cNvSpPr>
            <a:spLocks noGrp="1" noChangeArrowheads="1"/>
          </p:cNvSpPr>
          <p:nvPr>
            <p:ph type="title"/>
          </p:nvPr>
        </p:nvSpPr>
        <p:spPr>
          <a:xfrm>
            <a:off x="1981200" y="381000"/>
            <a:ext cx="8229600" cy="1143000"/>
          </a:xfrm>
        </p:spPr>
        <p:txBody>
          <a:bodyPr>
            <a:normAutofit fontScale="90000"/>
          </a:bodyPr>
          <a:lstStyle/>
          <a:p>
            <a:pPr eaLnBrk="1" hangingPunct="1"/>
            <a:r>
              <a:rPr lang="en-US" altLang="en-US" sz="4000">
                <a:solidFill>
                  <a:srgbClr val="FFFF00"/>
                </a:solidFill>
              </a:rPr>
              <a:t>Struvite Stones</a:t>
            </a:r>
            <a:br>
              <a:rPr lang="en-US" altLang="en-US" sz="4000">
                <a:solidFill>
                  <a:srgbClr val="FFFF00"/>
                </a:solidFill>
              </a:rPr>
            </a:br>
            <a:endParaRPr lang="en-US" altLang="en-US" sz="4000">
              <a:solidFill>
                <a:srgbClr val="FFFF00"/>
              </a:solidFill>
            </a:endParaRPr>
          </a:p>
        </p:txBody>
      </p:sp>
      <p:sp>
        <p:nvSpPr>
          <p:cNvPr id="96259" name="Rectangle 3">
            <a:extLst>
              <a:ext uri="{FF2B5EF4-FFF2-40B4-BE49-F238E27FC236}">
                <a16:creationId xmlns:a16="http://schemas.microsoft.com/office/drawing/2014/main" id="{2747C526-3613-4F49-B40F-3DF405B4EC05}"/>
              </a:ext>
            </a:extLst>
          </p:cNvPr>
          <p:cNvSpPr>
            <a:spLocks noGrp="1" noChangeArrowheads="1"/>
          </p:cNvSpPr>
          <p:nvPr>
            <p:ph type="body" idx="1"/>
          </p:nvPr>
        </p:nvSpPr>
        <p:spPr/>
        <p:txBody>
          <a:bodyPr/>
          <a:lstStyle/>
          <a:p>
            <a:pPr eaLnBrk="1" hangingPunct="1"/>
            <a:r>
              <a:rPr lang="en-US" altLang="en-US" dirty="0">
                <a:solidFill>
                  <a:schemeClr val="bg1"/>
                </a:solidFill>
              </a:rPr>
              <a:t>Grow rapidly, develop staghorn calculi</a:t>
            </a:r>
          </a:p>
          <a:p>
            <a:pPr eaLnBrk="1" hangingPunct="1"/>
            <a:endParaRPr lang="en-US" altLang="en-US" dirty="0">
              <a:solidFill>
                <a:schemeClr val="bg1"/>
              </a:solidFill>
            </a:endParaRPr>
          </a:p>
          <a:p>
            <a:pPr eaLnBrk="1" hangingPunct="1"/>
            <a:r>
              <a:rPr lang="en-US" altLang="en-US" dirty="0">
                <a:solidFill>
                  <a:schemeClr val="bg1"/>
                </a:solidFill>
              </a:rPr>
              <a:t>Require the presence of urease-producing bacteria in the urine (proteus, e. coli, are the most common but even mycoplasma can cause)</a:t>
            </a:r>
          </a:p>
        </p:txBody>
      </p:sp>
      <p:sp>
        <p:nvSpPr>
          <p:cNvPr id="96260" name="FlagCount" hidden="1">
            <a:hlinkClick r:id="rId2" action="ppaction://hlinkfile"/>
            <a:extLst>
              <a:ext uri="{FF2B5EF4-FFF2-40B4-BE49-F238E27FC236}">
                <a16:creationId xmlns:a16="http://schemas.microsoft.com/office/drawing/2014/main" id="{81973F40-98B1-43FE-9A42-01A5CDE20D86}"/>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D5BB07F5-18D7-4F2E-BA0F-E7CE56FC1B94}"/>
              </a:ext>
            </a:extLst>
          </p:cNvPr>
          <p:cNvSpPr>
            <a:spLocks noGrp="1" noChangeArrowheads="1"/>
          </p:cNvSpPr>
          <p:nvPr>
            <p:ph type="title"/>
          </p:nvPr>
        </p:nvSpPr>
        <p:spPr>
          <a:xfrm>
            <a:off x="1981200" y="381000"/>
            <a:ext cx="8229600" cy="1143000"/>
          </a:xfrm>
        </p:spPr>
        <p:txBody>
          <a:bodyPr/>
          <a:lstStyle/>
          <a:p>
            <a:pPr eaLnBrk="1" hangingPunct="1"/>
            <a:r>
              <a:rPr lang="en-US" altLang="en-US">
                <a:solidFill>
                  <a:srgbClr val="FFFF00"/>
                </a:solidFill>
              </a:rPr>
              <a:t>Struvite Stones: treatment</a:t>
            </a:r>
          </a:p>
        </p:txBody>
      </p:sp>
      <p:sp>
        <p:nvSpPr>
          <p:cNvPr id="97283" name="Rectangle 3">
            <a:extLst>
              <a:ext uri="{FF2B5EF4-FFF2-40B4-BE49-F238E27FC236}">
                <a16:creationId xmlns:a16="http://schemas.microsoft.com/office/drawing/2014/main" id="{289C94D5-1C0E-4736-91BC-95ACC67AFB9C}"/>
              </a:ext>
            </a:extLst>
          </p:cNvPr>
          <p:cNvSpPr>
            <a:spLocks noGrp="1" noChangeArrowheads="1"/>
          </p:cNvSpPr>
          <p:nvPr>
            <p:ph type="body" idx="1"/>
          </p:nvPr>
        </p:nvSpPr>
        <p:spPr>
          <a:xfrm>
            <a:off x="1981200" y="1600200"/>
            <a:ext cx="8229600" cy="4800600"/>
          </a:xfrm>
        </p:spPr>
        <p:txBody>
          <a:bodyPr/>
          <a:lstStyle/>
          <a:p>
            <a:pPr eaLnBrk="1" hangingPunct="1">
              <a:lnSpc>
                <a:spcPct val="90000"/>
              </a:lnSpc>
            </a:pPr>
            <a:r>
              <a:rPr lang="en-US" altLang="en-US" dirty="0">
                <a:solidFill>
                  <a:schemeClr val="bg1"/>
                </a:solidFill>
              </a:rPr>
              <a:t>Antibiotic, may need chronic suppression</a:t>
            </a:r>
          </a:p>
          <a:p>
            <a:pPr eaLnBrk="1" hangingPunct="1">
              <a:lnSpc>
                <a:spcPct val="90000"/>
              </a:lnSpc>
            </a:pPr>
            <a:r>
              <a:rPr lang="en-US" altLang="en-US" dirty="0">
                <a:solidFill>
                  <a:schemeClr val="bg1"/>
                </a:solidFill>
              </a:rPr>
              <a:t>Early urological intervention</a:t>
            </a:r>
          </a:p>
          <a:p>
            <a:pPr eaLnBrk="1" hangingPunct="1">
              <a:lnSpc>
                <a:spcPct val="90000"/>
              </a:lnSpc>
            </a:pPr>
            <a:r>
              <a:rPr lang="en-US" altLang="en-US" dirty="0">
                <a:solidFill>
                  <a:schemeClr val="bg1"/>
                </a:solidFill>
              </a:rPr>
              <a:t>Stones &lt;2cm can try ESWL</a:t>
            </a:r>
          </a:p>
          <a:p>
            <a:pPr eaLnBrk="1" hangingPunct="1">
              <a:lnSpc>
                <a:spcPct val="90000"/>
              </a:lnSpc>
            </a:pPr>
            <a:r>
              <a:rPr lang="en-US" altLang="en-US" dirty="0">
                <a:solidFill>
                  <a:schemeClr val="bg1"/>
                </a:solidFill>
              </a:rPr>
              <a:t>Percutaneous nephrolithotomy for larger stones.</a:t>
            </a:r>
          </a:p>
          <a:p>
            <a:pPr eaLnBrk="1" hangingPunct="1">
              <a:lnSpc>
                <a:spcPct val="90000"/>
              </a:lnSpc>
            </a:pPr>
            <a:r>
              <a:rPr lang="en-US" altLang="en-US" dirty="0">
                <a:solidFill>
                  <a:schemeClr val="bg1"/>
                </a:solidFill>
              </a:rPr>
              <a:t>Urease inhibitors (acetohydroxamic acid)</a:t>
            </a:r>
          </a:p>
          <a:p>
            <a:pPr eaLnBrk="1" hangingPunct="1">
              <a:lnSpc>
                <a:spcPct val="90000"/>
              </a:lnSpc>
            </a:pPr>
            <a:r>
              <a:rPr lang="en-US" altLang="en-US" dirty="0">
                <a:solidFill>
                  <a:schemeClr val="bg1"/>
                </a:solidFill>
              </a:rPr>
              <a:t>Preferred treatment – surgical removal</a:t>
            </a:r>
          </a:p>
          <a:p>
            <a:pPr eaLnBrk="1" hangingPunct="1">
              <a:lnSpc>
                <a:spcPct val="90000"/>
              </a:lnSpc>
            </a:pPr>
            <a:r>
              <a:rPr lang="en-US" altLang="en-US" dirty="0">
                <a:solidFill>
                  <a:schemeClr val="bg1"/>
                </a:solidFill>
              </a:rPr>
              <a:t>Nephrectomy is required in 50% of untreated staghorn calculi.</a:t>
            </a:r>
          </a:p>
        </p:txBody>
      </p:sp>
      <p:sp>
        <p:nvSpPr>
          <p:cNvPr id="97284" name="FlagCount" hidden="1">
            <a:hlinkClick r:id="rId3" action="ppaction://hlinkfile"/>
            <a:extLst>
              <a:ext uri="{FF2B5EF4-FFF2-40B4-BE49-F238E27FC236}">
                <a16:creationId xmlns:a16="http://schemas.microsoft.com/office/drawing/2014/main" id="{B70895B1-E9A1-4C8D-AD8C-59699EE74665}"/>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2BA96BB6-D808-41BF-8138-0403272D275F}"/>
              </a:ext>
            </a:extLst>
          </p:cNvPr>
          <p:cNvSpPr>
            <a:spLocks noGrp="1" noChangeArrowheads="1"/>
          </p:cNvSpPr>
          <p:nvPr>
            <p:ph type="title"/>
          </p:nvPr>
        </p:nvSpPr>
        <p:spPr>
          <a:xfrm>
            <a:off x="1981200" y="381000"/>
            <a:ext cx="8229600" cy="1143000"/>
          </a:xfrm>
        </p:spPr>
        <p:txBody>
          <a:bodyPr/>
          <a:lstStyle/>
          <a:p>
            <a:pPr eaLnBrk="1" hangingPunct="1"/>
            <a:r>
              <a:rPr lang="en-US" altLang="en-US">
                <a:solidFill>
                  <a:srgbClr val="FFFF00"/>
                </a:solidFill>
              </a:rPr>
              <a:t>Cystine Stones</a:t>
            </a:r>
          </a:p>
        </p:txBody>
      </p:sp>
      <p:sp>
        <p:nvSpPr>
          <p:cNvPr id="99331" name="Rectangle 3">
            <a:extLst>
              <a:ext uri="{FF2B5EF4-FFF2-40B4-BE49-F238E27FC236}">
                <a16:creationId xmlns:a16="http://schemas.microsoft.com/office/drawing/2014/main" id="{61861933-103E-4B94-B208-3F0FBDFF2C30}"/>
              </a:ext>
            </a:extLst>
          </p:cNvPr>
          <p:cNvSpPr>
            <a:spLocks noGrp="1" noChangeArrowheads="1"/>
          </p:cNvSpPr>
          <p:nvPr>
            <p:ph type="body" idx="1"/>
          </p:nvPr>
        </p:nvSpPr>
        <p:spPr/>
        <p:txBody>
          <a:bodyPr/>
          <a:lstStyle/>
          <a:p>
            <a:pPr eaLnBrk="1" hangingPunct="1">
              <a:lnSpc>
                <a:spcPct val="90000"/>
              </a:lnSpc>
            </a:pPr>
            <a:r>
              <a:rPr lang="en-US" altLang="en-US">
                <a:solidFill>
                  <a:schemeClr val="bg1"/>
                </a:solidFill>
              </a:rPr>
              <a:t>Cystinuria; rare hereditary disorder</a:t>
            </a:r>
          </a:p>
          <a:p>
            <a:pPr lvl="1" eaLnBrk="1" hangingPunct="1">
              <a:lnSpc>
                <a:spcPct val="90000"/>
              </a:lnSpc>
            </a:pPr>
            <a:r>
              <a:rPr lang="en-US" altLang="en-US">
                <a:solidFill>
                  <a:schemeClr val="bg1"/>
                </a:solidFill>
              </a:rPr>
              <a:t>Prevalence: 1 in 15,000</a:t>
            </a:r>
          </a:p>
          <a:p>
            <a:pPr lvl="1" eaLnBrk="1" hangingPunct="1">
              <a:lnSpc>
                <a:spcPct val="90000"/>
              </a:lnSpc>
            </a:pPr>
            <a:r>
              <a:rPr lang="en-US" altLang="en-US">
                <a:solidFill>
                  <a:schemeClr val="bg1"/>
                </a:solidFill>
              </a:rPr>
              <a:t>Accounts for 1% of stones.</a:t>
            </a:r>
          </a:p>
          <a:p>
            <a:pPr lvl="1" eaLnBrk="1" hangingPunct="1">
              <a:lnSpc>
                <a:spcPct val="90000"/>
              </a:lnSpc>
            </a:pPr>
            <a:r>
              <a:rPr lang="en-US" altLang="en-US">
                <a:solidFill>
                  <a:schemeClr val="bg1"/>
                </a:solidFill>
              </a:rPr>
              <a:t>Stone recurrence common: a stone forms every 1-4yrs.</a:t>
            </a:r>
          </a:p>
          <a:p>
            <a:pPr lvl="1" eaLnBrk="1" hangingPunct="1">
              <a:lnSpc>
                <a:spcPct val="90000"/>
              </a:lnSpc>
            </a:pPr>
            <a:r>
              <a:rPr lang="en-US" altLang="en-US">
                <a:solidFill>
                  <a:schemeClr val="bg1"/>
                </a:solidFill>
              </a:rPr>
              <a:t>Defect in tubular transport protein, resulting in increased cystine excretion and accumulation in the renal tubules.</a:t>
            </a:r>
          </a:p>
          <a:p>
            <a:pPr eaLnBrk="1" hangingPunct="1">
              <a:lnSpc>
                <a:spcPct val="90000"/>
              </a:lnSpc>
            </a:pPr>
            <a:r>
              <a:rPr lang="en-US" altLang="en-US">
                <a:solidFill>
                  <a:schemeClr val="bg1"/>
                </a:solidFill>
              </a:rPr>
              <a:t>Cystine is poorly soluble</a:t>
            </a:r>
          </a:p>
          <a:p>
            <a:pPr eaLnBrk="1" hangingPunct="1">
              <a:lnSpc>
                <a:spcPct val="90000"/>
              </a:lnSpc>
            </a:pPr>
            <a:r>
              <a:rPr lang="en-US" altLang="en-US">
                <a:solidFill>
                  <a:schemeClr val="bg1"/>
                </a:solidFill>
              </a:rPr>
              <a:t>Urinary tract obstruction and infection are common.</a:t>
            </a:r>
          </a:p>
        </p:txBody>
      </p:sp>
      <p:sp>
        <p:nvSpPr>
          <p:cNvPr id="99332" name="FlagCount" hidden="1">
            <a:hlinkClick r:id="rId3" action="ppaction://hlinkfile"/>
            <a:extLst>
              <a:ext uri="{FF2B5EF4-FFF2-40B4-BE49-F238E27FC236}">
                <a16:creationId xmlns:a16="http://schemas.microsoft.com/office/drawing/2014/main" id="{CA727A73-B175-4F14-B004-B3E51A6F3B4F}"/>
              </a:ext>
            </a:extLst>
          </p:cNvPr>
          <p:cNvSpPr>
            <a:spLocks noChangeArrowheads="1"/>
          </p:cNvSpPr>
          <p:nvPr/>
        </p:nvSpPr>
        <p:spPr bwMode="auto">
          <a:xfrm>
            <a:off x="9779000" y="254000"/>
            <a:ext cx="381000" cy="317500"/>
          </a:xfrm>
          <a:prstGeom prst="wedgeRoundRectCallout">
            <a:avLst>
              <a:gd name="adj1" fmla="val -43750"/>
              <a:gd name="adj2" fmla="val 70000"/>
              <a:gd name="adj3" fmla="val 16667"/>
            </a:avLst>
          </a:prstGeom>
          <a:solidFill>
            <a:schemeClr val="accent1">
              <a:alpha val="25098"/>
            </a:schemeClr>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a:solidFill>
                <a:schemeClr val="bg1"/>
              </a:solidFill>
              <a:latin typeface="Tahoma" panose="020B060403050404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7.6"/>
</p:tagLst>
</file>

<file path=ppt/tags/tag10.xml><?xml version="1.0" encoding="utf-8"?>
<p:tagLst xmlns:a="http://schemas.openxmlformats.org/drawingml/2006/main" xmlns:r="http://schemas.openxmlformats.org/officeDocument/2006/relationships" xmlns:p="http://schemas.openxmlformats.org/presentationml/2006/main">
  <p:tag name="SLIDEGUID" val="B3528DFF7387413F9023D6C93EA16EF9¤317"/>
  <p:tag name="RESPONSEREMINDER" val="Countdown"/>
  <p:tag name="COUNTDOWNSECONDS" val="10"/>
  <p:tag name="AUTODISPLAYCHART" val="True"/>
  <p:tag name="CHARTLABELTYPE" val="Bullet"/>
  <p:tag name="VALUEFORMAT" val="Percent"/>
  <p:tag name="PERCENTFORMAT" val="0%"/>
  <p:tag name="USECICHARTCOLORS" val="Yes"/>
  <p:tag name="CHARTSREVIEWONLY" val="No"/>
  <p:tag name="ALLOWDUPLICATES" val="False"/>
  <p:tag name="SLIDETYPE" val="Question"/>
  <p:tag name="TITLE" val="In addition to increasing fluid intake, which of the following is the most appropriate therapy in this setting?"/>
  <p:tag name="CHARTTYPE" val="Vertical"/>
  <p:tag name="VALUES" val=" ¤ ¤ ¤ "/>
  <p:tag name="CHARTLABELS" val="Potassium citrate¤Allopurinol¤Antibiotics¤Low calcium diet"/>
</p:tagLst>
</file>

<file path=ppt/tags/tag11.xml><?xml version="1.0" encoding="utf-8"?>
<p:tagLst xmlns:a="http://schemas.openxmlformats.org/drawingml/2006/main" xmlns:r="http://schemas.openxmlformats.org/officeDocument/2006/relationships" xmlns:p="http://schemas.openxmlformats.org/presentationml/2006/main">
  <p:tag name="SLIDEGUID" val="B3528DFF7387413F9023D6C93EA16EF9¤317"/>
  <p:tag name="RESPONSEREMINDER" val="Countdown"/>
  <p:tag name="COUNTDOWNSECONDS" val="10"/>
  <p:tag name="AUTODISPLAYCHART" val="True"/>
  <p:tag name="CHARTLABELTYPE" val="Bullet"/>
  <p:tag name="VALUEFORMAT" val="Percent"/>
  <p:tag name="PERCENTFORMAT" val="0%"/>
  <p:tag name="USECICHARTCOLORS" val="Yes"/>
  <p:tag name="CHARTSREVIEWONLY" val="No"/>
  <p:tag name="ALLOWDUPLICATES" val="False"/>
  <p:tag name="SLIDETYPE" val="Question"/>
  <p:tag name="TITLE" val="In addition to increasing fluid intake, which of the following is the most appropriate therapy in this setting?"/>
  <p:tag name="CHARTTYPE" val="Vertical"/>
  <p:tag name="VALUES" val=" ¤ ¤ ¤ "/>
  <p:tag name="CHARTLABELS" val="Potassium citrate¤Allopurinol¤Antibiotics¤Low calcium diet"/>
</p:tagLst>
</file>

<file path=ppt/tags/tag2.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ags/tag3.xml><?xml version="1.0" encoding="utf-8"?>
<p:tagLst xmlns:a="http://schemas.openxmlformats.org/drawingml/2006/main" xmlns:r="http://schemas.openxmlformats.org/officeDocument/2006/relationships" xmlns:p="http://schemas.openxmlformats.org/presentationml/2006/main">
  <p:tag name="VALUES" val=" "/>
  <p:tag name="CHARTLABELS" val=""/>
  <p:tag name="TITLE" val=""/>
</p:tagLst>
</file>

<file path=ppt/tags/tag4.xml><?xml version="1.0" encoding="utf-8"?>
<p:tagLst xmlns:a="http://schemas.openxmlformats.org/drawingml/2006/main" xmlns:r="http://schemas.openxmlformats.org/officeDocument/2006/relationships" xmlns:p="http://schemas.openxmlformats.org/presentationml/2006/main">
  <p:tag name="TITLE" val=""/>
  <p:tag name="CHARTLABELS" val=""/>
  <p:tag name="VALUES" val=" "/>
</p:tagLst>
</file>

<file path=ppt/tags/tag5.xml><?xml version="1.0" encoding="utf-8"?>
<p:tagLst xmlns:a="http://schemas.openxmlformats.org/drawingml/2006/main" xmlns:r="http://schemas.openxmlformats.org/officeDocument/2006/relationships" xmlns:p="http://schemas.openxmlformats.org/presentationml/2006/main">
  <p:tag name="SLIDEGUID" val="44DC7AF3F4D24CA0A6E1E52800765183¤315"/>
  <p:tag name="RESPONSEREMINDER" val="Countdown"/>
  <p:tag name="COUNTDOWNSECONDS" val="10"/>
  <p:tag name="AUTODISPLAYCHART" val="True"/>
  <p:tag name="CHARTLABELTYPE" val="Bullet"/>
  <p:tag name="VALUEFORMAT" val="Percent"/>
  <p:tag name="PERCENTFORMAT" val="0%"/>
  <p:tag name="USECICHARTCOLORS" val="Yes"/>
  <p:tag name="CHARTSREVIEWONLY" val="No"/>
  <p:tag name="ALLOWDUPLICATES" val="False"/>
  <p:tag name="SLIDETYPE" val="Question"/>
  <p:tag name="TITLE" val="Which of the following is the most likely diagnosis? "/>
  <p:tag name="CHARTTYPE" val="Vertical"/>
  <p:tag name="VALUES" val=" ¤ "/>
  <p:tag name="CHARTLABELS" val="Calcium oxalate stones¤Uric acid stones¤Calcium phosphorous stones ¤Struvite calculi ¤Cystine stones"/>
</p:tagLst>
</file>

<file path=ppt/tags/tag6.xml><?xml version="1.0" encoding="utf-8"?>
<p:tagLst xmlns:a="http://schemas.openxmlformats.org/drawingml/2006/main" xmlns:r="http://schemas.openxmlformats.org/officeDocument/2006/relationships" xmlns:p="http://schemas.openxmlformats.org/presentationml/2006/main">
  <p:tag name="SLIDEGUID" val="44DC7AF3F4D24CA0A6E1E52800765183¤315"/>
  <p:tag name="RESPONSEREMINDER" val="Countdown"/>
  <p:tag name="COUNTDOWNSECONDS" val="10"/>
  <p:tag name="AUTODISPLAYCHART" val="True"/>
  <p:tag name="CHARTLABELTYPE" val="Bullet"/>
  <p:tag name="VALUEFORMAT" val="Percent"/>
  <p:tag name="PERCENTFORMAT" val="0%"/>
  <p:tag name="USECICHARTCOLORS" val="Yes"/>
  <p:tag name="CHARTSREVIEWONLY" val="No"/>
  <p:tag name="ALLOWDUPLICATES" val="False"/>
  <p:tag name="SLIDETYPE" val="Question"/>
  <p:tag name="TITLE" val="Which of the following is the most likely diagnosis? "/>
  <p:tag name="CHARTTYPE" val="Vertical"/>
  <p:tag name="VALUES" val=" ¤ "/>
  <p:tag name="CHARTLABELS" val="Calcium oxalate stones¤Uric acid stones¤Calcium phosphorous stones ¤Struvite calculi ¤Cystine stones"/>
</p:tagLst>
</file>

<file path=ppt/tags/tag7.xml><?xml version="1.0" encoding="utf-8"?>
<p:tagLst xmlns:a="http://schemas.openxmlformats.org/drawingml/2006/main" xmlns:r="http://schemas.openxmlformats.org/officeDocument/2006/relationships" xmlns:p="http://schemas.openxmlformats.org/presentationml/2006/main">
  <p:tag name="TITLE" val=""/>
  <p:tag name="CHARTLABELS" val=""/>
  <p:tag name="VALUES" val=" "/>
</p:tagLst>
</file>

<file path=ppt/tags/tag8.xml><?xml version="1.0" encoding="utf-8"?>
<p:tagLst xmlns:a="http://schemas.openxmlformats.org/drawingml/2006/main" xmlns:r="http://schemas.openxmlformats.org/officeDocument/2006/relationships" xmlns:p="http://schemas.openxmlformats.org/presentationml/2006/main">
  <p:tag name="SLIDEGUID" val="CCCEC361FC784F729F2144C18100B31C¤320"/>
  <p:tag name="RESPONSEREMINDER" val="Countdown"/>
  <p:tag name="COUNTDOWNSECONDS" val="10"/>
  <p:tag name="AUTODISPLAYCHART" val="True"/>
  <p:tag name="CHARTLABELTYPE" val="Bullet"/>
  <p:tag name="VALUEFORMAT" val="Percent"/>
  <p:tag name="PERCENTFORMAT" val="0%"/>
  <p:tag name="USECICHARTCOLORS" val="Yes"/>
  <p:tag name="CHARTSREVIEWONLY" val="No"/>
  <p:tag name="ALLOWDUPLICATES" val="False"/>
  <p:tag name="SLIDETYPE" val="Question"/>
  <p:tag name="TITLE" val="In addition to increasing fluid intake, which of the following recommendations is warranted? "/>
  <p:tag name="VALUES" val=" "/>
  <p:tag name="CHARTLABELS" val="Calcium intake &gt;1 g/d ¤A high sodium diet¤A high protein diet¤Furosemide, 40mg/day"/>
  <p:tag name="CHARTTYPE" val="Vertical"/>
</p:tagLst>
</file>

<file path=ppt/tags/tag9.xml><?xml version="1.0" encoding="utf-8"?>
<p:tagLst xmlns:a="http://schemas.openxmlformats.org/drawingml/2006/main" xmlns:r="http://schemas.openxmlformats.org/officeDocument/2006/relationships" xmlns:p="http://schemas.openxmlformats.org/presentationml/2006/main">
  <p:tag name="SLIDEGUID" val="CCCEC361FC784F729F2144C18100B31C¤320"/>
  <p:tag name="RESPONSEREMINDER" val="Countdown"/>
  <p:tag name="COUNTDOWNSECONDS" val="10"/>
  <p:tag name="AUTODISPLAYCHART" val="True"/>
  <p:tag name="CHARTLABELTYPE" val="Bullet"/>
  <p:tag name="VALUEFORMAT" val="Percent"/>
  <p:tag name="PERCENTFORMAT" val="0%"/>
  <p:tag name="USECICHARTCOLORS" val="Yes"/>
  <p:tag name="CHARTSREVIEWONLY" val="No"/>
  <p:tag name="ALLOWDUPLICATES" val="False"/>
  <p:tag name="SLIDETYPE" val="Question"/>
  <p:tag name="TITLE" val="In addition to increasing fluid intake, which of the following recommendations is warranted? "/>
  <p:tag name="VALUES" val=" "/>
  <p:tag name="CHARTLABELS" val="Calcium intake &gt;1 g/d ¤A high sodium diet¤A high protein diet¤Furosemide, 40mg/day"/>
  <p:tag name="CHARTTYPE" val="Vertic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1187</TotalTime>
  <Words>7844</Words>
  <Application>Microsoft Macintosh PowerPoint</Application>
  <PresentationFormat>Widescreen</PresentationFormat>
  <Paragraphs>1079</Paragraphs>
  <Slides>112</Slides>
  <Notes>45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112</vt:i4>
      </vt:variant>
    </vt:vector>
  </HeadingPairs>
  <TitlesOfParts>
    <vt:vector size="124" baseType="lpstr">
      <vt:lpstr>-apple-system</vt:lpstr>
      <vt:lpstr>Aptos</vt:lpstr>
      <vt:lpstr>Arial</vt:lpstr>
      <vt:lpstr>BlinkMacSystemFont</vt:lpstr>
      <vt:lpstr>Calibri</vt:lpstr>
      <vt:lpstr>Calibri Light</vt:lpstr>
      <vt:lpstr>Lato</vt:lpstr>
      <vt:lpstr>Monotype Sorts</vt:lpstr>
      <vt:lpstr>Rockwell</vt:lpstr>
      <vt:lpstr>Tahoma</vt:lpstr>
      <vt:lpstr>Office Theme</vt:lpstr>
      <vt:lpstr>Chart</vt:lpstr>
      <vt:lpstr>Hematuria &amp; Nephrolithiasis</vt:lpstr>
      <vt:lpstr>Learning Objectives</vt:lpstr>
      <vt:lpstr>Urinalysis</vt:lpstr>
      <vt:lpstr>Chemical Exam</vt:lpstr>
      <vt:lpstr>Chemical Reaction Chart</vt:lpstr>
      <vt:lpstr>Urine Dipstick</vt:lpstr>
      <vt:lpstr>Urine Microscopy</vt:lpstr>
      <vt:lpstr>Hematuria</vt:lpstr>
      <vt:lpstr>Hemoglobinuria</vt:lpstr>
      <vt:lpstr>Microscopy: Erythrocytes </vt:lpstr>
      <vt:lpstr>Red Urine Workup</vt:lpstr>
      <vt:lpstr>HEMATURIA: differential diagnosis</vt:lpstr>
      <vt:lpstr>NEPHRITIC SYNDROME – Urine findings</vt:lpstr>
      <vt:lpstr>NEPHRITIC SYNDROME</vt:lpstr>
      <vt:lpstr>NEPHRITIC SYNDROME: pathophysiologic mechanisms</vt:lpstr>
      <vt:lpstr>NEPHRITIC SYNDROME: role of complement</vt:lpstr>
      <vt:lpstr>PowerPoint Presentation</vt:lpstr>
      <vt:lpstr>Glomerular Basement Membrane Abnormalities</vt:lpstr>
      <vt:lpstr>Bladder cancer</vt:lpstr>
      <vt:lpstr>Renal Cell Carcinoma</vt:lpstr>
      <vt:lpstr>Renal Cell Carcinoma:  ectopic production of hormones</vt:lpstr>
      <vt:lpstr>Renal Cell Carcinoma: paraneoplastic syndromes</vt:lpstr>
      <vt:lpstr>RISK FACTORS FOR MALIGNANCY</vt:lpstr>
      <vt:lpstr>RISK STRATIFICATION</vt:lpstr>
      <vt:lpstr>IMAGING</vt:lpstr>
      <vt:lpstr>CYSTOSCOPY</vt:lpstr>
      <vt:lpstr>Summary: Workup of hematuria</vt:lpstr>
      <vt:lpstr>Summary: Workup of hematuria – risk stratification</vt:lpstr>
      <vt:lpstr>CASE</vt:lpstr>
      <vt:lpstr>CASE</vt:lpstr>
      <vt:lpstr>CASE</vt:lpstr>
      <vt:lpstr>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vt:lpstr>
      <vt:lpstr>CASE</vt:lpstr>
      <vt:lpstr>CASE</vt:lpstr>
      <vt:lpstr>CASE</vt:lpstr>
      <vt:lpstr>CASE</vt:lpstr>
      <vt:lpstr>CASE</vt:lpstr>
      <vt:lpstr>Summary: Workup of hematuria</vt:lpstr>
      <vt:lpstr>Nephrolithiasis  </vt:lpstr>
      <vt:lpstr>Epidemiology</vt:lpstr>
      <vt:lpstr>Predisposing Conditions</vt:lpstr>
      <vt:lpstr>Predisposing Conditions</vt:lpstr>
      <vt:lpstr>Predisposing Conditions</vt:lpstr>
      <vt:lpstr>Frequency in US Population</vt:lpstr>
      <vt:lpstr>Diseases Associated with Calcium Containing Renal Stones (n=1650)</vt:lpstr>
      <vt:lpstr>Primary Hyperparathyroidism</vt:lpstr>
      <vt:lpstr>Idiopathic Hypercalciuria</vt:lpstr>
      <vt:lpstr>Idiopathic Hypercalciuria</vt:lpstr>
      <vt:lpstr>Hyperuricosuria</vt:lpstr>
      <vt:lpstr>Type 1 Distal Renal Tubular Acidosis</vt:lpstr>
      <vt:lpstr>Pathogenesis – Stages of Stone development</vt:lpstr>
      <vt:lpstr>PowerPoint Presentation</vt:lpstr>
      <vt:lpstr>Clinical Presentations</vt:lpstr>
      <vt:lpstr>Differential Diagnosis of Flank Pain</vt:lpstr>
      <vt:lpstr>Basic Evaluation of Stone Formers (1st stone)</vt:lpstr>
      <vt:lpstr>Basic Evaluation of Stone Formers (1st stone)</vt:lpstr>
      <vt:lpstr>Dietary History</vt:lpstr>
      <vt:lpstr>PowerPoint Presentation</vt:lpstr>
      <vt:lpstr>Calcium intake</vt:lpstr>
      <vt:lpstr>Calcium, protein, and salt intake</vt:lpstr>
      <vt:lpstr>Laboratory evaluation</vt:lpstr>
      <vt:lpstr>Calcium Oxalate</vt:lpstr>
      <vt:lpstr>Uric Acid</vt:lpstr>
      <vt:lpstr>Cystine</vt:lpstr>
      <vt:lpstr>Magnesium ammonium phosphate (struvite)</vt:lpstr>
      <vt:lpstr>Laboratory evaluation</vt:lpstr>
      <vt:lpstr>Evaluation</vt:lpstr>
      <vt:lpstr>Laboratory Data</vt:lpstr>
      <vt:lpstr>Which of the following is the most likely diagnosis? </vt:lpstr>
      <vt:lpstr>Which of the following is the most likely diagnosis? </vt:lpstr>
      <vt:lpstr>Radiologic evaluation</vt:lpstr>
      <vt:lpstr>PowerPoint Presentation</vt:lpstr>
      <vt:lpstr>PowerPoint Presentation</vt:lpstr>
      <vt:lpstr>Complete Evaluation (for &gt;1 stone)</vt:lpstr>
      <vt:lpstr>Stone Risk Profile</vt:lpstr>
      <vt:lpstr>Stone Risk Profile</vt:lpstr>
      <vt:lpstr>Prevention - Dietary Modifications</vt:lpstr>
      <vt:lpstr>Treatment of Specific Forms of Stone Disease: hypercalciuria</vt:lpstr>
      <vt:lpstr>PowerPoint Presentation</vt:lpstr>
      <vt:lpstr>Prevention</vt:lpstr>
      <vt:lpstr>Laboratory data</vt:lpstr>
      <vt:lpstr>In addition to increasing fluid intake, which of the following recommendations is warranted? </vt:lpstr>
      <vt:lpstr>In addition to increasing fluid intake, which of the following recommendations is warranted? </vt:lpstr>
      <vt:lpstr>Treatment of Specific Forms of Stone Disease: Hyperuricosuria</vt:lpstr>
      <vt:lpstr>Uric Acid Stones: treatment </vt:lpstr>
      <vt:lpstr>Prevention</vt:lpstr>
      <vt:lpstr>In addition to increasing fluid intake, which of the following is the most appropriate therapy in this setting?</vt:lpstr>
      <vt:lpstr>In addition to increasing fluid intake, which of the following is the most appropriate therapy in this setting?</vt:lpstr>
      <vt:lpstr>Struvite Stones </vt:lpstr>
      <vt:lpstr>Struvite Stones: treatment</vt:lpstr>
      <vt:lpstr>Cystine Stones</vt:lpstr>
      <vt:lpstr>Cystine Stones: treatment</vt:lpstr>
      <vt:lpstr>Summary: Evaluation</vt:lpstr>
      <vt:lpstr>Summary of Preventative Treatments</vt:lpstr>
      <vt:lpstr>Management</vt:lpstr>
      <vt:lpstr>Management</vt:lpstr>
      <vt:lpstr>The Patient in the ER…</vt:lpstr>
      <vt:lpstr>Management</vt:lpstr>
      <vt:lpstr>Management</vt:lpstr>
      <vt:lpstr>Tamsulosin</vt:lpstr>
      <vt:lpstr>IV fluids</vt:lpstr>
      <vt:lpstr>Extracorporeal Shock Wave Lithotripsy</vt:lpstr>
      <vt:lpstr>PowerPoint Presentation</vt:lpstr>
      <vt:lpstr>Ureteroscopy with laser lithotripsy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Dysuria &amp; Hematuria</dc:title>
  <dc:creator>Dahl, Katharine - (kdahl1)</dc:creator>
  <cp:lastModifiedBy>Dahl, Katharine - (kdahl1)</cp:lastModifiedBy>
  <cp:revision>7</cp:revision>
  <dcterms:created xsi:type="dcterms:W3CDTF">2024-02-19T23:43:06Z</dcterms:created>
  <dcterms:modified xsi:type="dcterms:W3CDTF">2024-10-22T18:38:38Z</dcterms:modified>
</cp:coreProperties>
</file>