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5143500" cx="9144000"/>
  <p:notesSz cx="6858000" cy="9144000"/>
  <p:embeddedFontLst>
    <p:embeddedFont>
      <p:font typeface="Raleway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44288C-C8C1-4E24-B667-E3BF24FF567D}">
  <a:tblStyle styleId="{9144288C-C8C1-4E24-B667-E3BF24FF56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3.xml"/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34" Type="http://schemas.openxmlformats.org/officeDocument/2006/relationships/slide" Target="slides/slide28.xml"/><Relationship Id="rId21" Type="http://schemas.openxmlformats.org/officeDocument/2006/relationships/slide" Target="slides/slide15.xml"/><Relationship Id="rId50" Type="http://schemas.openxmlformats.org/officeDocument/2006/relationships/font" Target="fonts/Raleway-regular.fntdata"/><Relationship Id="rId55" Type="http://schemas.openxmlformats.org/officeDocument/2006/relationships/customXml" Target="../customXml/item2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24" Type="http://schemas.openxmlformats.org/officeDocument/2006/relationships/slide" Target="slides/slide18.xml"/><Relationship Id="rId53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44" Type="http://schemas.openxmlformats.org/officeDocument/2006/relationships/slide" Target="slides/slide38.xml"/><Relationship Id="rId31" Type="http://schemas.openxmlformats.org/officeDocument/2006/relationships/slide" Target="slides/slide25.xml"/><Relationship Id="rId52" Type="http://schemas.openxmlformats.org/officeDocument/2006/relationships/font" Target="fonts/Raleway-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3" Type="http://schemas.openxmlformats.org/officeDocument/2006/relationships/slide" Target="slides/slide37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14" Type="http://schemas.openxmlformats.org/officeDocument/2006/relationships/slide" Target="slides/slide8.xml"/><Relationship Id="rId56" Type="http://schemas.openxmlformats.org/officeDocument/2006/relationships/customXml" Target="../customXml/item3.xml"/><Relationship Id="rId8" Type="http://schemas.openxmlformats.org/officeDocument/2006/relationships/slide" Target="slides/slide2.xml"/><Relationship Id="rId51" Type="http://schemas.openxmlformats.org/officeDocument/2006/relationships/font" Target="fonts/Raleway-bold.fntdata"/><Relationship Id="rId3" Type="http://schemas.openxmlformats.org/officeDocument/2006/relationships/presProps" Target="presProps.xml"/><Relationship Id="rId46" Type="http://schemas.openxmlformats.org/officeDocument/2006/relationships/slide" Target="slides/slide40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5" Type="http://schemas.openxmlformats.org/officeDocument/2006/relationships/slide" Target="slides/slide1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41" Type="http://schemas.openxmlformats.org/officeDocument/2006/relationships/slide" Target="slides/slide35.xml"/><Relationship Id="rId20" Type="http://schemas.openxmlformats.org/officeDocument/2006/relationships/slide" Target="slides/slide14.xml"/><Relationship Id="rId54" Type="http://schemas.openxmlformats.org/officeDocument/2006/relationships/customXml" Target="../customXml/item1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49" Type="http://schemas.openxmlformats.org/officeDocument/2006/relationships/slide" Target="slides/slide43.xml"/><Relationship Id="rId36" Type="http://schemas.openxmlformats.org/officeDocument/2006/relationships/slide" Target="slides/slide30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5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e7be4a00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e7be4a00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8244adc2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e8244adc2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If HTN emergency: upgrade to ICU, need art line!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AVOID hydralazine or nitropaste (can have unpredictable effects) and nifedipine (associated with increased mortality).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Ask ICU what they prefer to give in the interim</a:t>
            </a:r>
            <a:endParaRPr sz="700"/>
          </a:p>
          <a:p>
            <a:pPr indent="-273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</a:pPr>
            <a:r>
              <a:rPr lang="en" sz="700"/>
              <a:t>Options include labetalol 10-20mgIV (not for people with CHF) – then ICU will manage with gtt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Esmolol: 0.5mg/kg loading dose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8244adc2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8244adc2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8244adc2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8244adc2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General</a:t>
            </a:r>
            <a:r>
              <a:rPr lang="en" sz="700"/>
              <a:t>: </a:t>
            </a:r>
            <a:endParaRPr sz="7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compare to previous VS— how are their VS trending?</a:t>
            </a:r>
            <a:endParaRPr sz="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What  .meds are they taking  that affect VS? </a:t>
            </a:r>
            <a:endParaRPr sz="7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ARE THEY SYMPTOMATIC?</a:t>
            </a:r>
            <a:endParaRPr sz="7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Have RN recheck in 10 min if not critical + asymptomatic.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8244adc2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8244adc2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Pain is subjective, despite our best efforts to quantify it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Pain is always a symptom of SOMETHING, </a:t>
            </a:r>
            <a:r>
              <a:rPr lang="en">
                <a:solidFill>
                  <a:schemeClr val="dk1"/>
                </a:solidFill>
              </a:rPr>
              <a:t>be it meds or otherwise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Take patient pain seriously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Some patients cannot communicate when they are in pain. It is our responsibility to find out.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Clues: furrowed brow, tachycardia/HTN/tachypnea. Medical reason for pain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8244adc2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8244adc2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/>
              <a:t>Our healthcare system systematically undertreats pain based on race and ethnicity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/>
              <a:t>People who are Black experienced both a higher number and magnitude of disparities than any other group </a:t>
            </a:r>
            <a:r>
              <a:rPr lang="en"/>
              <a:t>in the analyses.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Opioid treatment disparities were ameliorated for Hispanics/Latinos for "traumatic/surgical" pain (P = 0.293) </a:t>
            </a:r>
            <a:r>
              <a:rPr b="1" lang="en"/>
              <a:t>but remained for "non-traumatic/nonsurgical" pain</a:t>
            </a:r>
            <a:r>
              <a:rPr lang="en"/>
              <a:t> (odds ratio [OR] = 0.70, 95% confidence interval [CI] = 0.64-0.77, P = 0.000).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For Blacks/African Americans, opioid prescription disparities were present for both types of pain and were starker for "non-traumatic/nonsurgical" pain (OR = 0.66, 95% CI = 0.59-0.75, P = 0.000).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 In subanalyses, opioid treatment disparities for Blacks/African Americans remained consistent across pain types, settings, study quality, and data collection periods.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</a:t>
            </a:r>
            <a:r>
              <a:rPr b="1" lang="en"/>
              <a:t>2016 survey of 222 white medical students and residents</a:t>
            </a:r>
            <a:r>
              <a:rPr lang="en"/>
              <a:t> published in The Proceedings of the National Academy of Sciences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half of them endorsed at least one myth about physiological differences between black people and white people, including that black people’s nerve endings are less sensitive than white people’s. </a:t>
            </a:r>
            <a:endParaRPr b="1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When asked to imagine how much pain white or black patients experienced in hypothetical situations, the medical students and residents insisted that black people felt less pain.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made the </a:t>
            </a:r>
            <a:r>
              <a:rPr b="1" lang="en"/>
              <a:t>providers less likely to recommend appropriate treatment</a:t>
            </a:r>
            <a:endParaRPr b="1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third of these doctors to be also still believed the lie that Thomas Hamilton tortured John Brown to prove nearly two centuries ago: that black skin is thicker than white skin.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244adc2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8244adc2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8244adc2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8244adc2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commetns: add pain scale on there for objective administration of pain meds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9d67a7f9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9d67a7f9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pain classes come to mind when you think of options?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comments: add pain scale on there for objective administration of pain meds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8244adc2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e8244adc2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prescribed PRNs, can add an additional dose of the medication they are taking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next dose due within 1ish hours, can give early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need to order PRN pain med: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Oral over IV always unless cannot tolerate/absorb  P.O. intake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non-opioid methods: heat/cold packs, lidocaine patches, capsaicin cream, Tylenol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8244adc2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8244adc2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electrolytes do we lower?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8244adc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8244adc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General</a:t>
            </a:r>
            <a:r>
              <a:rPr lang="en" sz="700"/>
              <a:t>: </a:t>
            </a:r>
            <a:endParaRPr sz="7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compare to previous VS— how are their VS trending?</a:t>
            </a:r>
            <a:endParaRPr sz="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What  .meds are they taking  that affect VS? </a:t>
            </a:r>
            <a:endParaRPr sz="7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ARE THEY SYMPTOMATIC?</a:t>
            </a:r>
            <a:endParaRPr sz="7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Have RN recheck in 10 min if not critical + asymptomatic.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9d67a7f9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9d67a7f9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Hypernatremia – free water deficit. Calculate rate and correct slowly.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Phos high – usually </a:t>
            </a:r>
            <a:r>
              <a:rPr lang="en">
                <a:solidFill>
                  <a:schemeClr val="dk1"/>
                </a:solidFill>
              </a:rPr>
              <a:t>other</a:t>
            </a:r>
            <a:r>
              <a:rPr lang="en">
                <a:solidFill>
                  <a:schemeClr val="dk1"/>
                </a:solidFill>
              </a:rPr>
              <a:t> reason (renal failure)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Which lytes do we replete?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8edfb029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48edfb02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Hyponatremia is MCC electrolyte abnormality: Na+ and Cl- involve water balance – treatment varies by cause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HC03 we do not replace b/c involved acid-base balance. Give for metabolic acidosis with pH &lt; 7.15. ICU (sometimes renal on floor or PO home med)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9d67a7f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9d67a7f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9d67a7f9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9d67a7f9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9d67a7f9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9d67a7f9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chemeClr val="dk1"/>
                </a:solidFill>
              </a:rPr>
              <a:t>Hyperkalemia (K+&gt;5.0…severe if K+&gt;6.5 OR &gt; 5.5 with ARF)</a:t>
            </a:r>
            <a:endParaRPr b="1"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Ask: symptomatic? tell to get EKG stat. 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Order: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EKG stat, start telemetry</a:t>
            </a:r>
            <a:endParaRPr sz="700">
              <a:solidFill>
                <a:schemeClr val="dk1"/>
              </a:solidFill>
            </a:endParaRPr>
          </a:p>
          <a:p>
            <a:pPr indent="-273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</a:pPr>
            <a:r>
              <a:rPr lang="en" sz="700">
                <a:solidFill>
                  <a:schemeClr val="dk1"/>
                </a:solidFill>
              </a:rPr>
              <a:t>You only need Ca+ gluconate 10mL of 10% solution (1g) IF there are EKG changes 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Lokelma 10g TID for up to 48H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Consider 10U regular insulin (w/ 50mL [25g] 50% dextrose if serum glc &lt; 250) w/ Q1 glc checks for 5-6 hours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Consider IV LASIX 20-40g Q12h if preserved renal function 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Consult: renal stat for guidance on above steps + if patient will need dialysis 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Watch: muscle weak/paralysis, cardiac arrythmias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9d67a7f9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9d67a7f9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48edfb029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48edfb029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fact: oral Mg+ has been used as an oral </a:t>
            </a:r>
            <a:r>
              <a:rPr lang="en"/>
              <a:t>laxative</a:t>
            </a:r>
            <a:r>
              <a:rPr lang="en"/>
              <a:t> since the 17th century.  Drinking Mg+ sulfate lead to diarrhea. Called “Epsom Salt” – named after British town in which it was discovered.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48edfb029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548edfb029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SKIP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48edfb029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548edfb029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 b/c want to avoid diarrhea and because egfr &gt; 30.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if she endorses 7 days of </a:t>
            </a:r>
            <a:r>
              <a:rPr lang="en"/>
              <a:t>constipation</a:t>
            </a:r>
            <a:r>
              <a:rPr lang="en"/>
              <a:t>? Give PO!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SKIP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48edfb029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548edfb029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chemeClr val="dk1"/>
                </a:solidFill>
              </a:rPr>
              <a:t>Hypokalemia (K+ &lt; 3.5… severe if &lt; 3.0)</a:t>
            </a:r>
            <a:endParaRPr b="1"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Ask: symptomatic?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Order: replace K+ AND Mg+ (goal &gt;2). Get EKG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Watch: arrhythmia, muscle weakness, rhabdomyolysis 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Reflect: why did it happen? Most common: GI losses or diuretics.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8244adc2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8244adc2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48edfb029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48edfb029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 KCL is used in lethal injection – giving too fast can stop the heart. Use the protocols. If in doubt, call pharmacy.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48edfb029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548edfb029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A. 110mEq. She is a cardiac patient, so goal K+ 4.0.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up: How would you give her this? IV, PO, or both? → BOTH (!!) it is a lot.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answer: 40meq IR now + 40meq IV = 4 hours; 20 to 40 mEq IR in 4-6 hours.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part 2: How long would it take her to be replaced to goal? 4-6 hours!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48edfb029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548edfb029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548edfb029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548edfb029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48edfb029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48edfb029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B. All answers work for the phos. But we want to increase K+ as well to 3.5. So formulation </a:t>
            </a:r>
            <a:r>
              <a:rPr lang="en"/>
              <a:t>with</a:t>
            </a:r>
            <a:r>
              <a:rPr lang="en"/>
              <a:t> most potassium is the way to go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questions: What would her K+ be after replacement with Neutra-Phos K 2 packets?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answer: ~3.6 because 14+14 = 28 = 2.8 increase!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48edfb029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48edfb029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55f9440cc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555f9440cc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48edfb029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548edfb029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48edfb029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548edfb029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 – you already have 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question: when do you recheck?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answer: 2 hours post-transfusion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48edfb029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548edfb029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8244adc2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e8244adc2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Question to ask RN: 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are they symptomatic (ie— en organ damage)? 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are the on BP meds? If so, when was last dose given/next dose due? 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Have RN check other arm</a:t>
            </a:r>
            <a:endParaRPr sz="700">
              <a:solidFill>
                <a:schemeClr val="dk1"/>
              </a:solidFill>
            </a:endParaRPr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</a:pPr>
            <a:r>
              <a:rPr lang="en" sz="700">
                <a:solidFill>
                  <a:schemeClr val="dk1"/>
                </a:solidFill>
              </a:rPr>
              <a:t>Have them recheck in 10 min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ad8154bd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ead8154bd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Cirrhotic patient baseline may be lower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ad8154b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ead8154b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ad8154bd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ead8154bd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5571b8f31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5571b8f31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8244adc2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8244adc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8244adc2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8244adc2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Physical exam: 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Brain: headache, confusion, lethargy, stroke (Perform focused neurologic exam).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Eye: blurred vision (fundoscopic exam: papilledema, flame hemorrhages).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Heart: chest pain, dyspnea, S3, S4, pulses.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Kidney: low urine output, edema.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8244adc2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e8244adc2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options are: nothing, PO, IV, treat underlying cause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8244adc2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8244adc2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8244adc2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8244adc2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First: restart any home BP meds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If not on home meds: try </a:t>
            </a:r>
            <a:endParaRPr sz="700"/>
          </a:p>
          <a:p>
            <a:pPr indent="-273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</a:pPr>
            <a:r>
              <a:rPr lang="en" sz="700"/>
              <a:t>Amlodipine 5-10 mg PO daily</a:t>
            </a:r>
            <a:endParaRPr sz="700"/>
          </a:p>
          <a:p>
            <a:pPr indent="-273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</a:pPr>
            <a:r>
              <a:rPr lang="en" sz="700"/>
              <a:t>Lisinopril 10-20 mg PO daily or Losartan 25-50 mg daily</a:t>
            </a:r>
            <a:endParaRPr sz="700"/>
          </a:p>
          <a:p>
            <a:pPr indent="-273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/>
              <a:t>If need more rapid lowering of BP, (ie hypertensive urgency) try:</a:t>
            </a:r>
            <a:endParaRPr sz="700"/>
          </a:p>
          <a:p>
            <a:pPr indent="-273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</a:pPr>
            <a:r>
              <a:rPr lang="en" sz="700"/>
              <a:t>Captopril 6.25-25 mg PO TID; you can titrate up after each dose if not having an adequate effect.</a:t>
            </a:r>
            <a:endParaRPr sz="700"/>
          </a:p>
          <a:p>
            <a:pPr indent="-273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</a:pPr>
            <a:r>
              <a:rPr lang="en" sz="700"/>
              <a:t>(Try to avoid) Clonidine 0.1 mg PO BID. Can titrate up to TID. Due to the risk of rebound hypertension, clonidine is often reserved for resistant hypertension.</a:t>
            </a:r>
            <a:endParaRPr sz="700"/>
          </a:p>
          <a:p>
            <a:pPr indent="-273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</a:pPr>
            <a:r>
              <a:rPr lang="en" sz="700"/>
              <a:t>(Try to avoid) Hydralazine 10 mg PO q8h, can increase to q6h - use with caution due to unpredictable effect and reflex tachycardia.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Relationship Id="rId4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jpg"/><Relationship Id="rId4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490250" y="526350"/>
            <a:ext cx="8121600" cy="16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Cover Calls: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hypertension, pain, electrolytes</a:t>
            </a:r>
            <a:endParaRPr sz="3300"/>
          </a:p>
        </p:txBody>
      </p:sp>
      <p:sp>
        <p:nvSpPr>
          <p:cNvPr id="59" name="Google Shape;59;p13"/>
          <p:cNvSpPr txBox="1"/>
          <p:nvPr/>
        </p:nvSpPr>
        <p:spPr>
          <a:xfrm>
            <a:off x="955550" y="2583550"/>
            <a:ext cx="46362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Elle Maureen Newcome, MD 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Chief Resident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33425"/>
            <a:ext cx="5679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 HTN EMERGENCY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99350"/>
            <a:ext cx="4617600" cy="3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ICU for gtt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Nicardipine (“cardene”)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Interim: IV labetalol push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(If not bradycardic)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cartoon doctor using a stethoscope on a cartoon heart in pain"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19403" r="20467" t="0"/>
          <a:stretch/>
        </p:blipFill>
        <p:spPr>
          <a:xfrm>
            <a:off x="4837700" y="543750"/>
            <a:ext cx="3909164" cy="28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987200" y="962850"/>
            <a:ext cx="2420400" cy="16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pain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Pager pearls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376625"/>
            <a:ext cx="3180300" cy="19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Symptomatic?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Trends?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Acute or chronic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Consider 10 min re-check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 meds given?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 at MAR</a:t>
            </a:r>
            <a:endParaRPr/>
          </a:p>
        </p:txBody>
      </p:sp>
      <p:pic>
        <p:nvPicPr>
          <p:cNvPr descr="The Rise of Eco-Friendly Pearl Farming"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174" y="901075"/>
            <a:ext cx="4762476" cy="31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269100" y="146850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Quantifying</a:t>
            </a:r>
            <a:r>
              <a:rPr lang="en"/>
              <a:t> p</a:t>
            </a:r>
            <a:r>
              <a:rPr lang="en"/>
              <a:t>ain</a:t>
            </a:r>
            <a:endParaRPr/>
          </a:p>
        </p:txBody>
      </p:sp>
      <p:pic>
        <p:nvPicPr>
          <p:cNvPr descr="The pain of measuring pain - Harvard Health"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900" y="983250"/>
            <a:ext cx="6171035" cy="37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1472550" y="299250"/>
            <a:ext cx="6687900" cy="623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Social Determinants of Health and Pain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2650"/>
            <a:ext cx="8839198" cy="361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</a:t>
            </a:r>
            <a:endParaRPr/>
          </a:p>
        </p:txBody>
      </p:sp>
      <p:graphicFrame>
        <p:nvGraphicFramePr>
          <p:cNvPr id="150" name="Google Shape;150;p27"/>
          <p:cNvGraphicFramePr/>
          <p:nvPr/>
        </p:nvGraphicFramePr>
        <p:xfrm>
          <a:off x="311700" y="1745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1612725"/>
                <a:gridCol w="2414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Rating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IV or PO</a:t>
                      </a:r>
                      <a:endParaRPr b="1" u="sng"/>
                    </a:p>
                  </a:txBody>
                  <a:tcPr marT="91425" marB="91425" marR="91425" marL="91425"/>
                </a:tc>
              </a:tr>
              <a:tr h="4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mild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moderate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severe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breakthrough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Researchers Uncover Potential Non-Opioid Treatment for Chronic Pain - UT  News"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51800"/>
            <a:ext cx="4200525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</a:t>
            </a:r>
            <a:endParaRPr/>
          </a:p>
        </p:txBody>
      </p:sp>
      <p:graphicFrame>
        <p:nvGraphicFramePr>
          <p:cNvPr id="157" name="Google Shape;157;p28"/>
          <p:cNvGraphicFramePr/>
          <p:nvPr/>
        </p:nvGraphicFramePr>
        <p:xfrm>
          <a:off x="311700" y="1745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1612725"/>
                <a:gridCol w="2414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Rating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IV or PO</a:t>
                      </a:r>
                      <a:endParaRPr b="1" u="sng"/>
                    </a:p>
                  </a:txBody>
                  <a:tcPr marT="91425" marB="91425" marR="91425" marL="91425"/>
                </a:tc>
              </a:tr>
              <a:tr h="4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mild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moderate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severe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breakthrough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Researchers Uncover Potential Non-Opioid Treatment for Chronic Pain - UT  News"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51800"/>
            <a:ext cx="4200525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711975" y="445025"/>
            <a:ext cx="321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 Options</a:t>
            </a:r>
            <a:endParaRPr/>
          </a:p>
        </p:txBody>
      </p:sp>
      <p:pic>
        <p:nvPicPr>
          <p:cNvPr descr="Prescription Pain Meds: The REAL pain in the neck. | Excel Therapy"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088" y="1265675"/>
            <a:ext cx="5457826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 Options</a:t>
            </a: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3622475" y="780525"/>
            <a:ext cx="556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71" name="Google Shape;171;p30"/>
          <p:cNvGraphicFramePr/>
          <p:nvPr/>
        </p:nvGraphicFramePr>
        <p:xfrm>
          <a:off x="499425" y="129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3978800"/>
                <a:gridCol w="3978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NSAIDS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Ibuprofen, toradol (IM)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ACETAMINOPHEN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&lt;3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OPIOIDS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Good for AKI: oxycodone, </a:t>
                      </a:r>
                      <a:r>
                        <a:rPr lang="en" sz="1200"/>
                        <a:t>dilaudid</a:t>
                      </a:r>
                      <a:r>
                        <a:rPr lang="en" sz="1200"/>
                        <a:t>/</a:t>
                      </a:r>
                      <a:r>
                        <a:rPr lang="en" sz="1200"/>
                        <a:t>hydromorphone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Avoid in renal failure: morphine, codeine, (NSAIDS)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Capsaicin, Diclofenac, Lidocaine, Ice/heat pack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NEUROPATHIC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Gabapentin, pregabalin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ANTIDEPRESSANTS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TCA and SNRI (D</a:t>
                      </a:r>
                      <a:r>
                        <a:rPr lang="en" sz="1200"/>
                        <a:t>uloxetine)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2" name="Google Shape;172;p30"/>
          <p:cNvGraphicFramePr/>
          <p:nvPr/>
        </p:nvGraphicFramePr>
        <p:xfrm>
          <a:off x="499450" y="406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3978800"/>
                <a:gridCol w="3978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MUSCLE RELAXANT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Baclofen, cyclobenzaprine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490250" y="526350"/>
            <a:ext cx="4635600" cy="16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electrolytes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Pager pearls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376625"/>
            <a:ext cx="3180300" cy="19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Symptomatic?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Trends?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Acute or chronic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Consider 10 min re-check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 meds given?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 at MAR</a:t>
            </a:r>
            <a:endParaRPr/>
          </a:p>
        </p:txBody>
      </p:sp>
      <p:pic>
        <p:nvPicPr>
          <p:cNvPr descr="The Rise of Eco-Friendly Pearl Farmi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174" y="901075"/>
            <a:ext cx="4762476" cy="31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109550" y="1181700"/>
            <a:ext cx="43065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electrolytes do we lower?</a:t>
            </a:r>
            <a:endParaRPr/>
          </a:p>
        </p:txBody>
      </p:sp>
      <p:pic>
        <p:nvPicPr>
          <p:cNvPr descr="The Balance Between Sodium and Potassium | BodyBio"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575" y="869825"/>
            <a:ext cx="26289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109550" y="1181700"/>
            <a:ext cx="43065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electrolytes do we replace?</a:t>
            </a:r>
            <a:endParaRPr/>
          </a:p>
        </p:txBody>
      </p:sp>
      <p:pic>
        <p:nvPicPr>
          <p:cNvPr descr="Satya Patel on Twitter: &quot;2/13 First let's review the electrolytes that we  check. Here is a fishbone diagram that helps you organize the electrolytes  in a standardized way. Indications for repletion matter" id="189" name="Google Shape;189;p33"/>
          <p:cNvPicPr preferRelativeResize="0"/>
          <p:nvPr/>
        </p:nvPicPr>
        <p:blipFill rotWithShape="1">
          <a:blip r:embed="rId3">
            <a:alphaModFix/>
          </a:blip>
          <a:srcRect b="46576" l="0" r="38351" t="17440"/>
          <a:stretch/>
        </p:blipFill>
        <p:spPr>
          <a:xfrm>
            <a:off x="4932125" y="1770850"/>
            <a:ext cx="3986500" cy="131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490250" y="526350"/>
            <a:ext cx="4635600" cy="16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High</a:t>
            </a:r>
            <a:r>
              <a:rPr lang="en" sz="6000"/>
              <a:t> lytes</a:t>
            </a:r>
            <a:endParaRPr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45600" y="255925"/>
            <a:ext cx="4642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/>
              <a:t>HYPERNATREMIA</a:t>
            </a:r>
            <a:endParaRPr sz="3900"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311700" y="1152475"/>
            <a:ext cx="5562900" cy="3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b="1" lang="en">
                <a:solidFill>
                  <a:schemeClr val="dk2"/>
                </a:solidFill>
              </a:rPr>
              <a:t>Calculate free water deficit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b="1" lang="en">
                <a:solidFill>
                  <a:schemeClr val="dk2"/>
                </a:solidFill>
              </a:rPr>
              <a:t>Calculate fluid rate (given fluid tonicity)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83">
                <a:solidFill>
                  <a:schemeClr val="dk2"/>
                </a:solidFill>
              </a:rPr>
              <a:t>Expected ↓ Na/L fluid = (Na serum – Na fluid) / (TBW +1); however, actual response is variable</a:t>
            </a:r>
            <a:endParaRPr sz="1183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REMEMBER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Correct no faster than 1-2 mEq/L/h to prevent cerebral edema Ideal: PO free water, NGT free water boluses (200-400mL Q6-8h), or IV D5W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may also need DDAVP for DI (in conjunction with Endocrine consult)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Things have been coming in pairs: electrolyte free water and hypernatremia  – Precious Bodily Fluids" id="201" name="Google Shape;201;p35"/>
          <p:cNvPicPr preferRelativeResize="0"/>
          <p:nvPr/>
        </p:nvPicPr>
        <p:blipFill rotWithShape="1">
          <a:blip r:embed="rId3">
            <a:alphaModFix/>
          </a:blip>
          <a:srcRect b="48867" l="0" r="0" t="0"/>
          <a:stretch/>
        </p:blipFill>
        <p:spPr>
          <a:xfrm>
            <a:off x="762000" y="1462350"/>
            <a:ext cx="3810000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e's 100! | Raising Jane" id="202" name="Google Shape;2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600" y="819425"/>
            <a:ext cx="2546250" cy="32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45600" y="255925"/>
            <a:ext cx="4642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/>
              <a:t>HYPERKALEMIA</a:t>
            </a:r>
            <a:endParaRPr sz="3900"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72175" y="988600"/>
            <a:ext cx="7038000" cy="3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EKG +/- Ca+ gluconate to stabilize cardiac membrane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MEDS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>
                <a:solidFill>
                  <a:schemeClr val="dk2"/>
                </a:solidFill>
              </a:rPr>
              <a:t>10U insulin + D50 ( for glc &lt; 250)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>
                <a:solidFill>
                  <a:schemeClr val="dk2"/>
                </a:solidFill>
              </a:rPr>
              <a:t>Albuterol nebs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>
                <a:solidFill>
                  <a:schemeClr val="dk2"/>
                </a:solidFill>
              </a:rPr>
              <a:t>Lasix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>
                <a:solidFill>
                  <a:schemeClr val="dk2"/>
                </a:solidFill>
              </a:rPr>
              <a:t>k</a:t>
            </a:r>
            <a:r>
              <a:rPr lang="en">
                <a:solidFill>
                  <a:schemeClr val="dk2"/>
                </a:solidFill>
              </a:rPr>
              <a:t>ayexelate , lokelma, patiromer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Consult: renal stat for guidance +/-  if patient will need dialysis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Watch: muscle weak/paralysis, cardiac arrythmias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Potassium: Sources, Deficiencies, Overdose, Treatment &amp; More"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83025" y="958100"/>
            <a:ext cx="3952876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490250" y="526350"/>
            <a:ext cx="4635600" cy="16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Low l</a:t>
            </a:r>
            <a:r>
              <a:rPr lang="en" sz="6000"/>
              <a:t>ytes</a:t>
            </a:r>
            <a:endParaRPr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MAGNESIUM</a:t>
            </a:r>
            <a:endParaRPr/>
          </a:p>
        </p:txBody>
      </p:sp>
      <p:sp>
        <p:nvSpPr>
          <p:cNvPr id="220" name="Google Shape;220;p38"/>
          <p:cNvSpPr txBox="1"/>
          <p:nvPr>
            <p:ph idx="1" type="subTitle"/>
          </p:nvPr>
        </p:nvSpPr>
        <p:spPr>
          <a:xfrm>
            <a:off x="265500" y="2769000"/>
            <a:ext cx="40452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Hypomagnesemia = Mg2+ &lt; 1.8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patients, goal Mg 2+ &gt;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gnesium - Wikipedia"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950" y="244825"/>
            <a:ext cx="2132925" cy="160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Happens if You Have a Magnesium Deficiency?" id="222" name="Google Shape;222;p38"/>
          <p:cNvPicPr preferRelativeResize="0"/>
          <p:nvPr/>
        </p:nvPicPr>
        <p:blipFill rotWithShape="1">
          <a:blip r:embed="rId4">
            <a:alphaModFix/>
          </a:blip>
          <a:srcRect b="0" l="0" r="0" t="26895"/>
          <a:stretch/>
        </p:blipFill>
        <p:spPr>
          <a:xfrm>
            <a:off x="4982525" y="1658100"/>
            <a:ext cx="3745124" cy="18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457500" y="494900"/>
            <a:ext cx="8409300" cy="17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340"/>
              <a:t>Logistics: replace IV when possible. Oral leads to diarrhea.</a:t>
            </a:r>
            <a:endParaRPr b="0" sz="23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3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340"/>
              <a:t>Mg2+ helps keep K+ in cells by decreasing </a:t>
            </a:r>
            <a:r>
              <a:rPr b="0" lang="en" sz="2340"/>
              <a:t>membrane</a:t>
            </a:r>
            <a:r>
              <a:rPr b="0" lang="en" sz="2340"/>
              <a:t> permeability and/or inhibiting Na+-K+ ATPase</a:t>
            </a:r>
            <a:endParaRPr b="0" sz="234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233" name="Google Shape;233;p40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hyperparathyroidism, HFrEF, and CKD (eGFR 32) who is found to have Mg2+ 1.7 on am labs. How would you replace her Mg2+?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800 mg PO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400mg PO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2 gm IV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1gm IV</a:t>
            </a:r>
            <a:endParaRPr/>
          </a:p>
        </p:txBody>
      </p:sp>
      <p:pic>
        <p:nvPicPr>
          <p:cNvPr id="234" name="Google Shape;2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250" y="1363650"/>
            <a:ext cx="4502049" cy="27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POTASSIUM</a:t>
            </a:r>
            <a:endParaRPr/>
          </a:p>
        </p:txBody>
      </p:sp>
      <p:pic>
        <p:nvPicPr>
          <p:cNvPr descr="Potassium | Definition, Properties, &amp; Reactions | Britannica"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125" y="327775"/>
            <a:ext cx="1686713" cy="14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1"/>
          <p:cNvSpPr txBox="1"/>
          <p:nvPr>
            <p:ph idx="1" type="subTitle"/>
          </p:nvPr>
        </p:nvSpPr>
        <p:spPr>
          <a:xfrm>
            <a:off x="265500" y="2769000"/>
            <a:ext cx="40452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Hypokalemia = K+ &lt; 3.5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cardiac patients, goal K + &gt;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 replacing in renal disease</a:t>
            </a:r>
            <a:endParaRPr/>
          </a:p>
        </p:txBody>
      </p:sp>
      <p:pic>
        <p:nvPicPr>
          <p:cNvPr descr="Hypokalemia: Symptoms, Causes, Treatment, and More" id="242" name="Google Shape;242;p41"/>
          <p:cNvPicPr preferRelativeResize="0"/>
          <p:nvPr/>
        </p:nvPicPr>
        <p:blipFill rotWithShape="1">
          <a:blip r:embed="rId4">
            <a:alphaModFix/>
          </a:blip>
          <a:srcRect b="8092" l="0" r="0" t="13037"/>
          <a:stretch/>
        </p:blipFill>
        <p:spPr>
          <a:xfrm>
            <a:off x="4760075" y="1260650"/>
            <a:ext cx="4201399" cy="22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143400" y="1037500"/>
            <a:ext cx="4635600" cy="16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hypertension</a:t>
            </a:r>
            <a:endParaRPr sz="6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743525" y="875500"/>
            <a:ext cx="7513800" cy="2954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be kind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: replace oral when possible, IV causes burning. If IV, add 500L NS/LR for comfort. However, oral pill is huge, powder tastes terrible. 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math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: every 10mEq K+ replaced increases serum K+ by ~0.1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rate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: no more than 10mEq/hr through peripheral IV; 20mEq/hr though central is ok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absorb: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 body cannot absorb &gt; 40meq Q4-6H in IR formulation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253" name="Google Shape;253;p43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hyperparathyroidism and HFrEF who is found to have K+ 2.9  on am labs. How many Meq of K+ would you give her?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110 mEq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1.1 mEq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0.6mEq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60 mEq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500" y="252424"/>
            <a:ext cx="4661399" cy="45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PHOSPHORUS</a:t>
            </a:r>
            <a:endParaRPr/>
          </a:p>
        </p:txBody>
      </p:sp>
      <p:pic>
        <p:nvPicPr>
          <p:cNvPr descr="A more sustainable way to generate phosphorus | MIT News | Massachusetts  Institute of Technology" id="260" name="Google Shape;2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099" y="234800"/>
            <a:ext cx="2467600" cy="16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4"/>
          <p:cNvSpPr txBox="1"/>
          <p:nvPr>
            <p:ph idx="1" type="subTitle"/>
          </p:nvPr>
        </p:nvSpPr>
        <p:spPr>
          <a:xfrm>
            <a:off x="265500" y="2769000"/>
            <a:ext cx="40452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Hypophosphatemia = Phos &lt; 2.5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cardiac patients, goal phos &gt;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atches, phosphorus" id="262" name="Google Shape;26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700" y="2288075"/>
            <a:ext cx="3262225" cy="21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4"/>
          <p:cNvSpPr txBox="1"/>
          <p:nvPr/>
        </p:nvSpPr>
        <p:spPr>
          <a:xfrm>
            <a:off x="5546925" y="659650"/>
            <a:ext cx="3000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Symptoms: weakness, rhabdo, paresthesia, seizure, stupor, impaired muscle contractility (smooth and muscular)</a:t>
            </a:r>
            <a:endParaRPr sz="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type="title"/>
          </p:nvPr>
        </p:nvSpPr>
        <p:spPr>
          <a:xfrm>
            <a:off x="452450" y="315475"/>
            <a:ext cx="8409300" cy="3983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logistics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: phos replacement often has K+ in it. Include this in calculations of replacement.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Route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: Replete Phos &lt; 1.0 via IV; all else PO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Caution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: with hypocalcemia, as increased phos increased bone remodeling, decreasing ionized Ca+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If </a:t>
            </a: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no etiology 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discerned from clinical picture: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consider Vit D deficiency, Ca+ deficiency, PTH deficiency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274" name="Google Shape;274;p46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HFrEF (EF 40%)  who is found to have Phos 1.9 and K+ 3.3  on am labs. How would you replace her phos?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K-phos Neutral 2 packets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Neutra-Phos K 2 packets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Neutra-Phos 2 packets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K-Phos Original 2 packes</a:t>
            </a:r>
            <a:endParaRPr/>
          </a:p>
        </p:txBody>
      </p:sp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45024"/>
            <a:ext cx="4124699" cy="447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CALCIUM</a:t>
            </a:r>
            <a:endParaRPr/>
          </a:p>
        </p:txBody>
      </p:sp>
      <p:sp>
        <p:nvSpPr>
          <p:cNvPr id="281" name="Google Shape;281;p47"/>
          <p:cNvSpPr txBox="1"/>
          <p:nvPr>
            <p:ph idx="1" type="subTitle"/>
          </p:nvPr>
        </p:nvSpPr>
        <p:spPr>
          <a:xfrm>
            <a:off x="265500" y="2768999"/>
            <a:ext cx="4306500" cy="22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Hypocalcemia = Ca2+  &lt; 8.5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Ionized Ca2+ &lt; 1.15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pic>
        <p:nvPicPr>
          <p:cNvPr descr="Calcium Element: (Properties, Uses, and Discovery) - Science4Fun" id="282" name="Google Shape;2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887" y="478500"/>
            <a:ext cx="2525725" cy="1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7"/>
          <p:cNvPicPr preferRelativeResize="0"/>
          <p:nvPr/>
        </p:nvPicPr>
        <p:blipFill rotWithShape="1">
          <a:blip r:embed="rId4">
            <a:alphaModFix/>
          </a:blip>
          <a:srcRect b="0" l="0" r="0" t="27103"/>
          <a:stretch/>
        </p:blipFill>
        <p:spPr>
          <a:xfrm>
            <a:off x="4876800" y="1181704"/>
            <a:ext cx="4045200" cy="242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333750" y="227550"/>
            <a:ext cx="8476500" cy="2083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340"/>
              <a:t>Albumin</a:t>
            </a:r>
            <a:r>
              <a:rPr b="0" lang="en" sz="2340"/>
              <a:t>: </a:t>
            </a:r>
            <a:r>
              <a:rPr b="0" lang="en" sz="2140"/>
              <a:t>Correct Ca2+ for albumin!</a:t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0" lang="en" sz="2140"/>
              <a:t>-If Albumin &lt; 2, order ical.</a:t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140"/>
              <a:t>-If corrected Ca+ still low, order ical</a:t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140"/>
              <a:t>Math</a:t>
            </a:r>
            <a:r>
              <a:rPr b="0" lang="en" sz="2140"/>
              <a:t>: (albumin)*0.8 + serum Ca2+ = </a:t>
            </a:r>
            <a:r>
              <a:rPr lang="en" sz="2140"/>
              <a:t>corrected Ca2+</a:t>
            </a:r>
            <a:endParaRPr sz="2140"/>
          </a:p>
        </p:txBody>
      </p:sp>
      <p:pic>
        <p:nvPicPr>
          <p:cNvPr descr="REGULATION OF CALCIUM AND PHOSPHATE METABOLISM - Endocrine Physiology -  Physiology 5th Ed." id="289" name="Google Shape;289;p48"/>
          <p:cNvPicPr preferRelativeResize="0"/>
          <p:nvPr/>
        </p:nvPicPr>
        <p:blipFill rotWithShape="1">
          <a:blip r:embed="rId3">
            <a:alphaModFix/>
          </a:blip>
          <a:srcRect b="2996" l="2617" r="1872" t="2761"/>
          <a:stretch/>
        </p:blipFill>
        <p:spPr>
          <a:xfrm>
            <a:off x="5729662" y="2739100"/>
            <a:ext cx="3028488" cy="20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>
            <p:ph type="title"/>
          </p:nvPr>
        </p:nvSpPr>
        <p:spPr>
          <a:xfrm>
            <a:off x="185050" y="635200"/>
            <a:ext cx="8591700" cy="1754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>
                <a:latin typeface="Arial"/>
                <a:ea typeface="Arial"/>
                <a:cs typeface="Arial"/>
                <a:sym typeface="Arial"/>
              </a:rPr>
              <a:t>Math: </a:t>
            </a:r>
            <a:r>
              <a:rPr b="0" lang="en" sz="2040">
                <a:latin typeface="Arial"/>
                <a:ea typeface="Arial"/>
                <a:cs typeface="Arial"/>
                <a:sym typeface="Arial"/>
              </a:rPr>
              <a:t>1g Ca2+ Glc causes serum iCa2+ to increase by 1mg/dL</a:t>
            </a:r>
            <a:endParaRPr b="0" sz="20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0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>
                <a:latin typeface="Arial"/>
                <a:ea typeface="Arial"/>
                <a:cs typeface="Arial"/>
                <a:sym typeface="Arial"/>
              </a:rPr>
              <a:t>Critical care</a:t>
            </a:r>
            <a:r>
              <a:rPr b="0" lang="en" sz="2040">
                <a:latin typeface="Arial"/>
                <a:ea typeface="Arial"/>
                <a:cs typeface="Arial"/>
                <a:sym typeface="Arial"/>
              </a:rPr>
              <a:t>: If patient tanking, or has received a lot of blood product, or persistently hypotensive; check an ical!</a:t>
            </a:r>
            <a:endParaRPr b="0" sz="204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300" name="Google Shape;300;p50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hyperparathyroidism and HFrEF who is found to have iCal to be 3.3mg/dL. How would you replace her Ca2+?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Ca2+ </a:t>
            </a:r>
            <a:r>
              <a:rPr lang="en"/>
              <a:t>carbonate</a:t>
            </a:r>
            <a:r>
              <a:rPr lang="en"/>
              <a:t> PO 1250mg PO BID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1gm Ca2+ gluconate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2gm Ca2+ gluconate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900" y="1220825"/>
            <a:ext cx="4820700" cy="300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type="title"/>
          </p:nvPr>
        </p:nvSpPr>
        <p:spPr>
          <a:xfrm>
            <a:off x="901625" y="245200"/>
            <a:ext cx="3298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Lytes Recap</a:t>
            </a:r>
            <a:endParaRPr/>
          </a:p>
        </p:txBody>
      </p:sp>
      <p:graphicFrame>
        <p:nvGraphicFramePr>
          <p:cNvPr id="307" name="Google Shape;307;p51"/>
          <p:cNvGraphicFramePr/>
          <p:nvPr/>
        </p:nvGraphicFramePr>
        <p:xfrm>
          <a:off x="839075" y="106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Electrolyte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Caution with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Preferred formulation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Mg2+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&gt;2+ for cardiac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Renal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K+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&gt;4+ for cardiac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Renal, low Mg+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Phos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&gt;3+ for cardiac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K+ abnormalities (calcuate), low Ca+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8" name="Google Shape;308;p51"/>
          <p:cNvGraphicFramePr/>
          <p:nvPr/>
        </p:nvGraphicFramePr>
        <p:xfrm>
          <a:off x="839075" y="307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Ca2+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wnl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9" name="Google Shape;309;p51"/>
          <p:cNvSpPr txBox="1"/>
          <p:nvPr/>
        </p:nvSpPr>
        <p:spPr>
          <a:xfrm>
            <a:off x="1453175" y="3614925"/>
            <a:ext cx="601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-check orders before replacing (so as to not double dip)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-keep track of what you are replacing regularly/daily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-caution in fluid overload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-through people on telemetry for hypokalemia!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Hypertension</a:t>
            </a:r>
            <a:endParaRPr/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1040425" y="121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BP cuff (mmHg)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#Assessment</a:t>
                      </a:r>
                      <a:endParaRPr b="1" u="sng"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120/80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130s-170s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 180/120 w/o </a:t>
                      </a:r>
                      <a:r>
                        <a:rPr lang="en"/>
                        <a:t>symptoms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 180/120 w/ symptoms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 and in pain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High Blood Pressure | CardioSmart – American College of Cardiology"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6675" y="3681238"/>
            <a:ext cx="1398125" cy="13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SODIUM</a:t>
            </a:r>
            <a:endParaRPr/>
          </a:p>
        </p:txBody>
      </p:sp>
      <p:sp>
        <p:nvSpPr>
          <p:cNvPr id="315" name="Google Shape;315;p52"/>
          <p:cNvSpPr txBox="1"/>
          <p:nvPr>
            <p:ph idx="1" type="subTitle"/>
          </p:nvPr>
        </p:nvSpPr>
        <p:spPr>
          <a:xfrm>
            <a:off x="265500" y="2769000"/>
            <a:ext cx="40452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Hyponatremia = Na+ &lt; 135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yponatremia (Low Sodium): Symptoms and Treatments" id="316" name="Google Shape;316;p52"/>
          <p:cNvPicPr preferRelativeResize="0"/>
          <p:nvPr/>
        </p:nvPicPr>
        <p:blipFill rotWithShape="1">
          <a:blip r:embed="rId3">
            <a:alphaModFix/>
          </a:blip>
          <a:srcRect b="0" l="0" r="0" t="7783"/>
          <a:stretch/>
        </p:blipFill>
        <p:spPr>
          <a:xfrm>
            <a:off x="5291625" y="305075"/>
            <a:ext cx="3271900" cy="45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title"/>
          </p:nvPr>
        </p:nvSpPr>
        <p:spPr>
          <a:xfrm>
            <a:off x="345600" y="255925"/>
            <a:ext cx="4642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/>
              <a:t>HYPONATREMIA</a:t>
            </a:r>
            <a:endParaRPr sz="3900"/>
          </a:p>
        </p:txBody>
      </p:sp>
      <p:sp>
        <p:nvSpPr>
          <p:cNvPr id="322" name="Google Shape;322;p53"/>
          <p:cNvSpPr txBox="1"/>
          <p:nvPr>
            <p:ph idx="1" type="body"/>
          </p:nvPr>
        </p:nvSpPr>
        <p:spPr>
          <a:xfrm>
            <a:off x="129900" y="1152475"/>
            <a:ext cx="5369100" cy="3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Order Labs: </a:t>
            </a:r>
            <a:r>
              <a:rPr lang="en">
                <a:solidFill>
                  <a:schemeClr val="dk2"/>
                </a:solidFill>
              </a:rPr>
              <a:t>Serum Osm, Urine Osm, Urine Na+, correct Na+ for glc</a:t>
            </a:r>
            <a:endParaRPr>
              <a:solidFill>
                <a:schemeClr val="dk2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Analyze labs:</a:t>
            </a:r>
            <a:r>
              <a:rPr lang="en">
                <a:solidFill>
                  <a:schemeClr val="dk2"/>
                </a:solidFill>
              </a:rPr>
              <a:t> Determine TONICITY, if ADH is present, and if ADH is appropriately elevated</a:t>
            </a:r>
            <a:endParaRPr>
              <a:solidFill>
                <a:schemeClr val="dk2"/>
              </a:solidFill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Serum Osm &gt;  300 = HYPERTONIC</a:t>
            </a:r>
            <a:endParaRPr>
              <a:solidFill>
                <a:schemeClr val="dk2"/>
              </a:solidFill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U Osm &gt; 100 = ADH present</a:t>
            </a:r>
            <a:endParaRPr>
              <a:solidFill>
                <a:schemeClr val="dk2"/>
              </a:solidFill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U Na+ &lt;  30 = RAAS present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REMEMBER</a:t>
            </a:r>
            <a:endParaRPr>
              <a:solidFill>
                <a:schemeClr val="dk2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Increase </a:t>
            </a:r>
            <a:r>
              <a:rPr lang="en">
                <a:solidFill>
                  <a:schemeClr val="dk2"/>
                </a:solidFill>
              </a:rPr>
              <a:t>Na by 4-6 mEq/L in 24h to prevent osmotic demyelination</a:t>
            </a:r>
            <a:endParaRPr>
              <a:solidFill>
                <a:schemeClr val="dk2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if severe or symptomatic hypoNa  </a:t>
            </a:r>
            <a:endParaRPr>
              <a:solidFill>
                <a:schemeClr val="dk2"/>
              </a:solidFill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achieve goal Na in &lt;6 hrs and maintain steady Na level for rest of 24h</a:t>
            </a:r>
            <a:endParaRPr>
              <a:solidFill>
                <a:schemeClr val="dk2"/>
              </a:solidFill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 consider 3% NaCl (100 ml x3 prn until sx resolve)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Get 10 Facts About the Element Sodium" id="323" name="Google Shape;32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100" y="1373400"/>
            <a:ext cx="3508224" cy="222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type="title"/>
          </p:nvPr>
        </p:nvSpPr>
        <p:spPr>
          <a:xfrm>
            <a:off x="345600" y="255925"/>
            <a:ext cx="4642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/>
              <a:t>HYPONATREMIA</a:t>
            </a:r>
            <a:endParaRPr sz="3900"/>
          </a:p>
        </p:txBody>
      </p:sp>
      <p:pic>
        <p:nvPicPr>
          <p:cNvPr id="329" name="Google Shape;329;p54"/>
          <p:cNvPicPr preferRelativeResize="0"/>
          <p:nvPr/>
        </p:nvPicPr>
        <p:blipFill rotWithShape="1">
          <a:blip r:embed="rId3">
            <a:alphaModFix/>
          </a:blip>
          <a:srcRect b="0" l="0" r="0" t="1487"/>
          <a:stretch/>
        </p:blipFill>
        <p:spPr>
          <a:xfrm>
            <a:off x="789088" y="879325"/>
            <a:ext cx="7565825" cy="390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>
            <p:ph type="ctrTitle"/>
          </p:nvPr>
        </p:nvSpPr>
        <p:spPr>
          <a:xfrm>
            <a:off x="485875" y="264475"/>
            <a:ext cx="3419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Questions?</a:t>
            </a:r>
            <a:endParaRPr/>
          </a:p>
        </p:txBody>
      </p:sp>
      <p:pic>
        <p:nvPicPr>
          <p:cNvPr descr="Silver Glitter Background Stock Photo - Download Image Now - Glittering,  Silver Colored, Glitter - iStock" id="335" name="Google Shape;33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75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336" name="Google Shape;33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00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337" name="Google Shape;3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65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338" name="Google Shape;3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35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3569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Hypertension</a:t>
            </a:r>
            <a:endParaRPr/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621825" y="114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BP cuff (mmHg)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#Assessment</a:t>
                      </a:r>
                      <a:endParaRPr b="1" u="sng"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120/80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normotension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130s-170s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 180/120 w/o symptoms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uncontrolled HTN (= hypertensive urgency)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 180/120 w/ symptoms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Hypertensive emergency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 and pheochromocytoma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 2/2 underlying cause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Keep High Blood Pressure Under Control | NHLBI, NIH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700" y="3569025"/>
            <a:ext cx="2250025" cy="1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6427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Organ Damage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0" y="1310850"/>
            <a:ext cx="4572000" cy="3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Brain: severe HA, seizure, PRES, TIA/Stroke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Eye: blurred vision (fundoscopic exam: papilledema, flame hemorrhages)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Heart/Lung: MI, pulmonary edema, +trop, Aortic dissection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Kidney: AKI, hematuria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Heme: MAHA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How to Accurately Measure Blood Pressure, According to Dr. Peter Attia"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825" y="678763"/>
            <a:ext cx="3782826" cy="37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5679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</a:t>
            </a:r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491000" y="1230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3957600"/>
                <a:gridCol w="3957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#Assessment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Plan</a:t>
                      </a:r>
                      <a:endParaRPr b="1" u="sng"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normotension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uncontrolled HTN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= Hypertensive urgency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Hypertensive emergency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 2/2 underlying cause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5 Symptoms Of High Blood Pressure (Hypertension) – Forbes Health"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25" y="4031869"/>
            <a:ext cx="1768324" cy="99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140225"/>
            <a:ext cx="5679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</a:t>
            </a:r>
            <a:endParaRPr/>
          </a:p>
        </p:txBody>
      </p:sp>
      <p:graphicFrame>
        <p:nvGraphicFramePr>
          <p:cNvPr id="105" name="Google Shape;105;p20"/>
          <p:cNvGraphicFramePr/>
          <p:nvPr/>
        </p:nvGraphicFramePr>
        <p:xfrm>
          <a:off x="722425" y="88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{9144288C-C8C1-4E24-B667-E3BF24FF567D}</a:tableStyleId>
              </a:tblPr>
              <a:tblGrid>
                <a:gridCol w="3935675"/>
                <a:gridCol w="4130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#Assessment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Plan</a:t>
                      </a:r>
                      <a:endParaRPr b="1" u="sng"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normotension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continue to monitor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 BP meds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uncontrolled HTN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= Hypertensive urgency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 BP meds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Hypertensive emergency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Gtt (IV BP meds) → ICU UPGRADE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HTN 2/2 underlying cause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treat underlying cause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High Blood Pressure a Common Condition as We Age | Memorial Regional Health"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4677" y="3811550"/>
            <a:ext cx="1834650" cy="12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33425"/>
            <a:ext cx="5679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 HTN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209450"/>
            <a:ext cx="4910700" cy="3621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Restart (or increase) home anti-HTN</a:t>
            </a:r>
            <a:endParaRPr>
              <a:solidFill>
                <a:schemeClr val="dk2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Try amlodipine or lisinopril</a:t>
            </a:r>
            <a:endParaRPr>
              <a:solidFill>
                <a:schemeClr val="dk2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Include holding parameters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“Hold for SBP &lt; 110”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Quicker-acting PO: captopril</a:t>
            </a:r>
            <a:endParaRPr>
              <a:solidFill>
                <a:schemeClr val="dk2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Avoid c</a:t>
            </a:r>
            <a:r>
              <a:rPr lang="en"/>
              <a:t>lonidine</a:t>
            </a:r>
            <a:r>
              <a:rPr lang="en"/>
              <a:t> → rebound HTN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Avoid hydralazine → reflex tachycardia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AVOID IV PRNS (unless HTN emergency):</a:t>
            </a:r>
            <a:endParaRPr>
              <a:solidFill>
                <a:schemeClr val="dk2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Rapid lowering of BP causes MI, stroke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Hypertension is So Common That Almost Everyone is Affected at Some Point |  Hello Heart Blog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475" y="1209450"/>
            <a:ext cx="350520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D4BB0DD32654BB3EAE67DC51DDA01" ma:contentTypeVersion="15" ma:contentTypeDescription="Create a new document." ma:contentTypeScope="" ma:versionID="bff8a4ec660b6e7172bcc16ba829557c">
  <xsd:schema xmlns:xsd="http://www.w3.org/2001/XMLSchema" xmlns:xs="http://www.w3.org/2001/XMLSchema" xmlns:p="http://schemas.microsoft.com/office/2006/metadata/properties" xmlns:ns2="1e4b8c19-7528-4bc4-a3e1-96b236289242" xmlns:ns3="ca5fd80e-f574-42aa-bec0-0d146d76a53a" targetNamespace="http://schemas.microsoft.com/office/2006/metadata/properties" ma:root="true" ma:fieldsID="161f0db12abb356c06303ffa1e28efd2" ns2:_="" ns3:_="">
    <xsd:import namespace="1e4b8c19-7528-4bc4-a3e1-96b236289242"/>
    <xsd:import namespace="ca5fd80e-f574-42aa-bec0-0d146d76a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8c19-7528-4bc4-a3e1-96b236289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fd80e-f574-42aa-bec0-0d146d76a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88D5C4-E591-4C22-9572-94F9C67D1AB3}"/>
</file>

<file path=customXml/itemProps2.xml><?xml version="1.0" encoding="utf-8"?>
<ds:datastoreItem xmlns:ds="http://schemas.openxmlformats.org/officeDocument/2006/customXml" ds:itemID="{56015BCD-8BFD-4F94-B670-3BFDD4BF0440}"/>
</file>

<file path=customXml/itemProps3.xml><?xml version="1.0" encoding="utf-8"?>
<ds:datastoreItem xmlns:ds="http://schemas.openxmlformats.org/officeDocument/2006/customXml" ds:itemID="{34279762-E919-49B7-9E52-ED247BC00D0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0x010100368D4BB0DD32654BB3EAE67DC51DDA01</vt:lpwstr>
  </property>
</Properties>
</file>